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tiff" ContentType="image/tiff"/>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0" r:id="rId1"/>
  </p:sldMasterIdLst>
  <p:notesMasterIdLst>
    <p:notesMasterId r:id="rId68"/>
  </p:notesMasterIdLst>
  <p:handoutMasterIdLst>
    <p:handoutMasterId r:id="rId69"/>
  </p:handoutMasterIdLst>
  <p:sldIdLst>
    <p:sldId id="256" r:id="rId2"/>
    <p:sldId id="273" r:id="rId3"/>
    <p:sldId id="414" r:id="rId4"/>
    <p:sldId id="392" r:id="rId5"/>
    <p:sldId id="393" r:id="rId6"/>
    <p:sldId id="417" r:id="rId7"/>
    <p:sldId id="394" r:id="rId8"/>
    <p:sldId id="395" r:id="rId9"/>
    <p:sldId id="396" r:id="rId10"/>
    <p:sldId id="397" r:id="rId11"/>
    <p:sldId id="398" r:id="rId12"/>
    <p:sldId id="399" r:id="rId13"/>
    <p:sldId id="400" r:id="rId14"/>
    <p:sldId id="401" r:id="rId15"/>
    <p:sldId id="402" r:id="rId16"/>
    <p:sldId id="403" r:id="rId17"/>
    <p:sldId id="410" r:id="rId18"/>
    <p:sldId id="411" r:id="rId19"/>
    <p:sldId id="416" r:id="rId20"/>
    <p:sldId id="412" r:id="rId21"/>
    <p:sldId id="404" r:id="rId22"/>
    <p:sldId id="415" r:id="rId23"/>
    <p:sldId id="413" r:id="rId24"/>
    <p:sldId id="405" r:id="rId25"/>
    <p:sldId id="406" r:id="rId26"/>
    <p:sldId id="386" r:id="rId27"/>
    <p:sldId id="387" r:id="rId28"/>
    <p:sldId id="388" r:id="rId29"/>
    <p:sldId id="375" r:id="rId30"/>
    <p:sldId id="376" r:id="rId31"/>
    <p:sldId id="377" r:id="rId32"/>
    <p:sldId id="378" r:id="rId33"/>
    <p:sldId id="379" r:id="rId34"/>
    <p:sldId id="380" r:id="rId35"/>
    <p:sldId id="381" r:id="rId36"/>
    <p:sldId id="385" r:id="rId37"/>
    <p:sldId id="382" r:id="rId38"/>
    <p:sldId id="383" r:id="rId39"/>
    <p:sldId id="407" r:id="rId40"/>
    <p:sldId id="324" r:id="rId41"/>
    <p:sldId id="325" r:id="rId42"/>
    <p:sldId id="326" r:id="rId43"/>
    <p:sldId id="334" r:id="rId44"/>
    <p:sldId id="418" r:id="rId45"/>
    <p:sldId id="421" r:id="rId46"/>
    <p:sldId id="327" r:id="rId47"/>
    <p:sldId id="328" r:id="rId48"/>
    <p:sldId id="329" r:id="rId49"/>
    <p:sldId id="330" r:id="rId50"/>
    <p:sldId id="331" r:id="rId51"/>
    <p:sldId id="419" r:id="rId52"/>
    <p:sldId id="420" r:id="rId53"/>
    <p:sldId id="332" r:id="rId54"/>
    <p:sldId id="333" r:id="rId55"/>
    <p:sldId id="335" r:id="rId56"/>
    <p:sldId id="336" r:id="rId57"/>
    <p:sldId id="337" r:id="rId58"/>
    <p:sldId id="338" r:id="rId59"/>
    <p:sldId id="339" r:id="rId60"/>
    <p:sldId id="340" r:id="rId61"/>
    <p:sldId id="342" r:id="rId62"/>
    <p:sldId id="341" r:id="rId63"/>
    <p:sldId id="343" r:id="rId64"/>
    <p:sldId id="344" r:id="rId65"/>
    <p:sldId id="408" r:id="rId66"/>
    <p:sldId id="409" r:id="rId67"/>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00582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529" autoAdjust="0"/>
    <p:restoredTop sz="96035" autoAdjust="0"/>
  </p:normalViewPr>
  <p:slideViewPr>
    <p:cSldViewPr snapToGrid="0" showGuides="1">
      <p:cViewPr varScale="1">
        <p:scale>
          <a:sx n="103" d="100"/>
          <a:sy n="103" d="100"/>
        </p:scale>
        <p:origin x="801" y="54"/>
      </p:cViewPr>
      <p:guideLst>
        <p:guide orient="horz" pos="2160"/>
        <p:guide pos="2880"/>
      </p:guideLst>
    </p:cSldViewPr>
  </p:slideViewPr>
  <p:outlineViewPr>
    <p:cViewPr>
      <p:scale>
        <a:sx n="33" d="100"/>
        <a:sy n="33" d="100"/>
      </p:scale>
      <p:origin x="0" y="-3378"/>
    </p:cViewPr>
  </p:outlineViewPr>
  <p:notesTextViewPr>
    <p:cViewPr>
      <p:scale>
        <a:sx n="3" d="2"/>
        <a:sy n="3" d="2"/>
      </p:scale>
      <p:origin x="0" y="0"/>
    </p:cViewPr>
  </p:notesTextViewPr>
  <p:notesViewPr>
    <p:cSldViewPr snapToGrid="0" showGuides="1">
      <p:cViewPr varScale="1">
        <p:scale>
          <a:sx n="68" d="100"/>
          <a:sy n="68" d="100"/>
        </p:scale>
        <p:origin x="1872" y="84"/>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DDAD964-A622-4AAE-B744-53C99E3B3340}" type="datetimeFigureOut">
              <a:rPr lang="zh-CN" altLang="en-US" smtClean="0"/>
              <a:t>2023/11/23</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0068BA9-4DDB-4A94-8531-2E89A5DE5091}" type="slidenum">
              <a:rPr lang="zh-CN" altLang="en-US" smtClean="0"/>
              <a:t>‹#›</a:t>
            </a:fld>
            <a:endParaRPr lang="zh-CN" altLang="en-US"/>
          </a:p>
        </p:txBody>
      </p:sp>
    </p:spTree>
    <p:extLst>
      <p:ext uri="{BB962C8B-B14F-4D97-AF65-F5344CB8AC3E}">
        <p14:creationId xmlns:p14="http://schemas.microsoft.com/office/powerpoint/2010/main" val="347494083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CF5858B-718F-4B2D-8BD1-8BF89932B326}" type="datetimeFigureOut">
              <a:rPr lang="zh-CN" altLang="en-US" smtClean="0"/>
              <a:t>2023/11/23</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9B10111-4C48-4E92-8CF1-F5F4BAA2D7BD}" type="slidenum">
              <a:rPr lang="zh-CN" altLang="en-US" smtClean="0"/>
              <a:t>‹#›</a:t>
            </a:fld>
            <a:endParaRPr lang="zh-CN" altLang="en-US"/>
          </a:p>
        </p:txBody>
      </p:sp>
    </p:spTree>
    <p:extLst>
      <p:ext uri="{BB962C8B-B14F-4D97-AF65-F5344CB8AC3E}">
        <p14:creationId xmlns:p14="http://schemas.microsoft.com/office/powerpoint/2010/main" val="17802573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9B10111-4C48-4E92-8CF1-F5F4BAA2D7BD}" type="slidenum">
              <a:rPr lang="zh-CN" altLang="en-US" smtClean="0"/>
              <a:t>1</a:t>
            </a:fld>
            <a:endParaRPr lang="zh-CN" altLang="en-US"/>
          </a:p>
        </p:txBody>
      </p:sp>
    </p:spTree>
    <p:extLst>
      <p:ext uri="{BB962C8B-B14F-4D97-AF65-F5344CB8AC3E}">
        <p14:creationId xmlns:p14="http://schemas.microsoft.com/office/powerpoint/2010/main" val="29025485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9B10111-4C48-4E92-8CF1-F5F4BAA2D7BD}" type="slidenum">
              <a:rPr lang="zh-CN" altLang="en-US" smtClean="0"/>
              <a:t>28</a:t>
            </a:fld>
            <a:endParaRPr lang="zh-CN" altLang="en-US"/>
          </a:p>
        </p:txBody>
      </p:sp>
    </p:spTree>
    <p:extLst>
      <p:ext uri="{BB962C8B-B14F-4D97-AF65-F5344CB8AC3E}">
        <p14:creationId xmlns:p14="http://schemas.microsoft.com/office/powerpoint/2010/main" val="10265507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791103"/>
            <a:ext cx="7772400" cy="739444"/>
          </a:xfrm>
        </p:spPr>
        <p:txBody>
          <a:bodyPr anchor="b"/>
          <a:lstStyle>
            <a:lvl1pPr algn="ctr">
              <a:defRPr sz="4400">
                <a:latin typeface="微软雅黑" panose="020B0503020204020204" pitchFamily="34" charset="-122"/>
                <a:ea typeface="微软雅黑" panose="020B0503020204020204" pitchFamily="34" charset="-122"/>
              </a:defRPr>
            </a:lvl1pPr>
          </a:lstStyle>
          <a:p>
            <a:r>
              <a:rPr lang="zh-CN" altLang="en-US" dirty="0"/>
              <a:t>单击此处编辑母版标题样式</a:t>
            </a:r>
            <a:endParaRPr lang="en-US" dirty="0"/>
          </a:p>
        </p:txBody>
      </p:sp>
      <p:sp>
        <p:nvSpPr>
          <p:cNvPr id="3" name="Subtitle 2"/>
          <p:cNvSpPr>
            <a:spLocks noGrp="1"/>
          </p:cNvSpPr>
          <p:nvPr>
            <p:ph type="subTitle" idx="1"/>
          </p:nvPr>
        </p:nvSpPr>
        <p:spPr>
          <a:xfrm>
            <a:off x="1143000" y="2889658"/>
            <a:ext cx="6858000" cy="1655762"/>
          </a:xfrm>
        </p:spPr>
        <p:txBody>
          <a:bodyPr/>
          <a:lstStyle>
            <a:lvl1pPr marL="0" indent="0" algn="ctr">
              <a:buNone/>
              <a:defRPr sz="2400">
                <a:latin typeface="微软雅黑" panose="020B0503020204020204" pitchFamily="34" charset="-122"/>
                <a:ea typeface="微软雅黑" panose="020B0503020204020204"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en-US" dirty="0"/>
          </a:p>
        </p:txBody>
      </p:sp>
      <p:sp>
        <p:nvSpPr>
          <p:cNvPr id="4" name="Date Placeholder 3"/>
          <p:cNvSpPr>
            <a:spLocks noGrp="1"/>
          </p:cNvSpPr>
          <p:nvPr>
            <p:ph type="dt" sz="half" idx="10"/>
          </p:nvPr>
        </p:nvSpPr>
        <p:spPr>
          <a:xfrm>
            <a:off x="628650" y="6356351"/>
            <a:ext cx="2057400" cy="365125"/>
          </a:xfrm>
          <a:prstGeom prst="rect">
            <a:avLst/>
          </a:prstGeom>
        </p:spPr>
        <p:txBody>
          <a:bodyPr/>
          <a:lstStyle>
            <a:lvl1pPr>
              <a:defRPr>
                <a:latin typeface="微软雅黑" panose="020B0503020204020204" pitchFamily="34" charset="-122"/>
                <a:ea typeface="微软雅黑" panose="020B0503020204020204" pitchFamily="34" charset="-122"/>
              </a:defRPr>
            </a:lvl1pPr>
          </a:lstStyle>
          <a:p>
            <a:endParaRPr lang="zh-CN" altLang="en-US" dirty="0"/>
          </a:p>
        </p:txBody>
      </p:sp>
      <p:sp>
        <p:nvSpPr>
          <p:cNvPr id="5" name="Footer Placeholder 4"/>
          <p:cNvSpPr>
            <a:spLocks noGrp="1"/>
          </p:cNvSpPr>
          <p:nvPr>
            <p:ph type="ftr" sz="quarter" idx="11"/>
          </p:nvPr>
        </p:nvSpPr>
        <p:spPr>
          <a:xfrm>
            <a:off x="3028950" y="6356351"/>
            <a:ext cx="3086100" cy="365125"/>
          </a:xfrm>
          <a:prstGeom prst="rect">
            <a:avLst/>
          </a:prstGeom>
        </p:spPr>
        <p:txBody>
          <a:bodyPr/>
          <a:lstStyle>
            <a:lvl1pPr>
              <a:defRPr>
                <a:latin typeface="微软雅黑" panose="020B0503020204020204" pitchFamily="34" charset="-122"/>
                <a:ea typeface="微软雅黑" panose="020B0503020204020204" pitchFamily="34" charset="-122"/>
              </a:defRPr>
            </a:lvl1pPr>
          </a:lstStyle>
          <a:p>
            <a:r>
              <a:rPr lang="en-US" altLang="zh-CN"/>
              <a:t>Data Structure &amp; Algorithms</a:t>
            </a:r>
            <a:endParaRPr lang="zh-CN" altLang="en-US" dirty="0"/>
          </a:p>
        </p:txBody>
      </p:sp>
      <p:sp>
        <p:nvSpPr>
          <p:cNvPr id="6" name="Slide Number Placeholder 5"/>
          <p:cNvSpPr>
            <a:spLocks noGrp="1"/>
          </p:cNvSpPr>
          <p:nvPr>
            <p:ph type="sldNum" sz="quarter" idx="12"/>
          </p:nvPr>
        </p:nvSpPr>
        <p:spPr>
          <a:xfrm>
            <a:off x="6457950" y="6356351"/>
            <a:ext cx="2057400" cy="365125"/>
          </a:xfrm>
          <a:prstGeom prst="rect">
            <a:avLst/>
          </a:prstGeom>
        </p:spPr>
        <p:txBody>
          <a:bodyPr/>
          <a:lstStyle>
            <a:lvl1pPr>
              <a:defRPr>
                <a:latin typeface="微软雅黑" panose="020B0503020204020204" pitchFamily="34" charset="-122"/>
                <a:ea typeface="微软雅黑" panose="020B0503020204020204" pitchFamily="34" charset="-122"/>
              </a:defRPr>
            </a:lvl1pPr>
          </a:lstStyle>
          <a:p>
            <a:fld id="{36FD9405-CE62-418F-9683-85B6A1C55A4B}" type="slidenum">
              <a:rPr lang="zh-CN" altLang="en-US" smtClean="0"/>
              <a:pPr/>
              <a:t>‹#›</a:t>
            </a:fld>
            <a:endParaRPr lang="zh-CN" altLang="en-US" dirty="0"/>
          </a:p>
        </p:txBody>
      </p:sp>
      <p:cxnSp>
        <p:nvCxnSpPr>
          <p:cNvPr id="7" name="直接连接符 6"/>
          <p:cNvCxnSpPr/>
          <p:nvPr userDrawn="1"/>
        </p:nvCxnSpPr>
        <p:spPr>
          <a:xfrm>
            <a:off x="1076547" y="2562446"/>
            <a:ext cx="6990907" cy="0"/>
          </a:xfrm>
          <a:prstGeom prst="line">
            <a:avLst/>
          </a:prstGeom>
          <a:ln w="12700">
            <a:solidFill>
              <a:srgbClr val="00582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104743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a:xfrm>
            <a:off x="628650" y="6356351"/>
            <a:ext cx="2057400" cy="365125"/>
          </a:xfrm>
          <a:prstGeom prst="rect">
            <a:avLst/>
          </a:prstGeom>
        </p:spPr>
        <p:txBody>
          <a:bodyPr/>
          <a:lstStyle/>
          <a:p>
            <a:endParaRPr lang="zh-CN" altLang="en-US"/>
          </a:p>
        </p:txBody>
      </p:sp>
      <p:sp>
        <p:nvSpPr>
          <p:cNvPr id="5" name="Footer Placeholder 4"/>
          <p:cNvSpPr>
            <a:spLocks noGrp="1"/>
          </p:cNvSpPr>
          <p:nvPr>
            <p:ph type="ftr" sz="quarter" idx="11"/>
          </p:nvPr>
        </p:nvSpPr>
        <p:spPr>
          <a:xfrm>
            <a:off x="3028950" y="6356351"/>
            <a:ext cx="3086100" cy="365125"/>
          </a:xfrm>
          <a:prstGeom prst="rect">
            <a:avLst/>
          </a:prstGeom>
        </p:spPr>
        <p:txBody>
          <a:bodyPr/>
          <a:lstStyle/>
          <a:p>
            <a:r>
              <a:rPr lang="en-US" altLang="zh-CN"/>
              <a:t>Data Structure &amp; Algorithms</a:t>
            </a:r>
            <a:endParaRPr lang="zh-CN" altLang="en-US"/>
          </a:p>
        </p:txBody>
      </p:sp>
      <p:sp>
        <p:nvSpPr>
          <p:cNvPr id="6" name="Slide Number Placeholder 5"/>
          <p:cNvSpPr>
            <a:spLocks noGrp="1"/>
          </p:cNvSpPr>
          <p:nvPr>
            <p:ph type="sldNum" sz="quarter" idx="12"/>
          </p:nvPr>
        </p:nvSpPr>
        <p:spPr>
          <a:xfrm>
            <a:off x="6457950" y="6356351"/>
            <a:ext cx="2057400" cy="365125"/>
          </a:xfrm>
          <a:prstGeom prst="rect">
            <a:avLst/>
          </a:prstGeom>
        </p:spPr>
        <p:txBody>
          <a:bodyPr/>
          <a:lstStyle/>
          <a:p>
            <a:fld id="{36FD9405-CE62-418F-9683-85B6A1C55A4B}" type="slidenum">
              <a:rPr lang="zh-CN" altLang="en-US" smtClean="0"/>
              <a:t>‹#›</a:t>
            </a:fld>
            <a:endParaRPr lang="zh-CN" altLang="en-US"/>
          </a:p>
        </p:txBody>
      </p:sp>
    </p:spTree>
    <p:extLst>
      <p:ext uri="{BB962C8B-B14F-4D97-AF65-F5344CB8AC3E}">
        <p14:creationId xmlns:p14="http://schemas.microsoft.com/office/powerpoint/2010/main" val="26260295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a:xfrm>
            <a:off x="628650" y="6356351"/>
            <a:ext cx="2057400" cy="365125"/>
          </a:xfrm>
          <a:prstGeom prst="rect">
            <a:avLst/>
          </a:prstGeom>
        </p:spPr>
        <p:txBody>
          <a:bodyPr/>
          <a:lstStyle/>
          <a:p>
            <a:endParaRPr lang="zh-CN" altLang="en-US"/>
          </a:p>
        </p:txBody>
      </p:sp>
      <p:sp>
        <p:nvSpPr>
          <p:cNvPr id="5" name="Footer Placeholder 4"/>
          <p:cNvSpPr>
            <a:spLocks noGrp="1"/>
          </p:cNvSpPr>
          <p:nvPr>
            <p:ph type="ftr" sz="quarter" idx="11"/>
          </p:nvPr>
        </p:nvSpPr>
        <p:spPr>
          <a:xfrm>
            <a:off x="3028950" y="6356351"/>
            <a:ext cx="3086100" cy="365125"/>
          </a:xfrm>
          <a:prstGeom prst="rect">
            <a:avLst/>
          </a:prstGeom>
        </p:spPr>
        <p:txBody>
          <a:bodyPr/>
          <a:lstStyle/>
          <a:p>
            <a:r>
              <a:rPr lang="en-US" altLang="zh-CN"/>
              <a:t>Data Structure &amp; Algorithms</a:t>
            </a:r>
            <a:endParaRPr lang="zh-CN" altLang="en-US"/>
          </a:p>
        </p:txBody>
      </p:sp>
      <p:sp>
        <p:nvSpPr>
          <p:cNvPr id="6" name="Slide Number Placeholder 5"/>
          <p:cNvSpPr>
            <a:spLocks noGrp="1"/>
          </p:cNvSpPr>
          <p:nvPr>
            <p:ph type="sldNum" sz="quarter" idx="12"/>
          </p:nvPr>
        </p:nvSpPr>
        <p:spPr>
          <a:xfrm>
            <a:off x="6457950" y="6356351"/>
            <a:ext cx="2057400" cy="365125"/>
          </a:xfrm>
          <a:prstGeom prst="rect">
            <a:avLst/>
          </a:prstGeom>
        </p:spPr>
        <p:txBody>
          <a:bodyPr/>
          <a:lstStyle/>
          <a:p>
            <a:fld id="{36FD9405-CE62-418F-9683-85B6A1C55A4B}" type="slidenum">
              <a:rPr lang="zh-CN" altLang="en-US" smtClean="0"/>
              <a:t>‹#›</a:t>
            </a:fld>
            <a:endParaRPr lang="zh-CN" altLang="en-US"/>
          </a:p>
        </p:txBody>
      </p:sp>
    </p:spTree>
    <p:extLst>
      <p:ext uri="{BB962C8B-B14F-4D97-AF65-F5344CB8AC3E}">
        <p14:creationId xmlns:p14="http://schemas.microsoft.com/office/powerpoint/2010/main" val="27922917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18" name="矩形 17"/>
          <p:cNvSpPr/>
          <p:nvPr userDrawn="1"/>
        </p:nvSpPr>
        <p:spPr>
          <a:xfrm>
            <a:off x="0" y="6176963"/>
            <a:ext cx="9144000" cy="681037"/>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itle 1"/>
          <p:cNvSpPr>
            <a:spLocks noGrp="1"/>
          </p:cNvSpPr>
          <p:nvPr>
            <p:ph type="title"/>
          </p:nvPr>
        </p:nvSpPr>
        <p:spPr>
          <a:xfrm>
            <a:off x="432000" y="212659"/>
            <a:ext cx="8280000" cy="606041"/>
          </a:xfrm>
        </p:spPr>
        <p:txBody>
          <a:bodyPr/>
          <a:lstStyle>
            <a:lvl1pPr>
              <a:defRPr sz="2800">
                <a:latin typeface="+mn-lt"/>
                <a:ea typeface="微软雅黑" panose="020B0503020204020204" pitchFamily="34" charset="-122"/>
              </a:defRPr>
            </a:lvl1pPr>
          </a:lstStyle>
          <a:p>
            <a:r>
              <a:rPr lang="zh-CN" altLang="en-US" dirty="0"/>
              <a:t>单击此处编辑母版标题样式</a:t>
            </a:r>
            <a:endParaRPr lang="en-US" dirty="0"/>
          </a:p>
        </p:txBody>
      </p:sp>
      <p:sp>
        <p:nvSpPr>
          <p:cNvPr id="3" name="Content Placeholder 2"/>
          <p:cNvSpPr>
            <a:spLocks noGrp="1"/>
          </p:cNvSpPr>
          <p:nvPr>
            <p:ph idx="1"/>
          </p:nvPr>
        </p:nvSpPr>
        <p:spPr>
          <a:xfrm>
            <a:off x="432000" y="976838"/>
            <a:ext cx="8280000" cy="5063602"/>
          </a:xfrm>
        </p:spPr>
        <p:txBody>
          <a:bodyPr/>
          <a:lstStyle>
            <a:lvl1pPr>
              <a:defRPr sz="2400">
                <a:latin typeface="+mn-lt"/>
                <a:ea typeface="微软雅黑" panose="020B0503020204020204" pitchFamily="34" charset="-122"/>
              </a:defRPr>
            </a:lvl1pPr>
            <a:lvl2pPr>
              <a:defRPr sz="2000">
                <a:latin typeface="+mn-lt"/>
                <a:ea typeface="微软雅黑" panose="020B0503020204020204" pitchFamily="34" charset="-122"/>
              </a:defRPr>
            </a:lvl2pPr>
            <a:lvl3pPr>
              <a:defRPr sz="1800">
                <a:latin typeface="+mn-lt"/>
                <a:ea typeface="微软雅黑" panose="020B0503020204020204" pitchFamily="34" charset="-122"/>
              </a:defRPr>
            </a:lvl3pPr>
            <a:lvl4pPr>
              <a:defRPr sz="1600">
                <a:latin typeface="+mn-lt"/>
                <a:ea typeface="微软雅黑" panose="020B0503020204020204" pitchFamily="34" charset="-122"/>
              </a:defRPr>
            </a:lvl4pPr>
            <a:lvl5pPr>
              <a:defRPr sz="1600">
                <a:latin typeface="+mn-lt"/>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6" name="Slide Number Placeholder 5"/>
          <p:cNvSpPr>
            <a:spLocks noGrp="1"/>
          </p:cNvSpPr>
          <p:nvPr>
            <p:ph type="sldNum" sz="quarter" idx="12"/>
          </p:nvPr>
        </p:nvSpPr>
        <p:spPr>
          <a:xfrm>
            <a:off x="6457950" y="6356351"/>
            <a:ext cx="2057400" cy="365125"/>
          </a:xfrm>
          <a:prstGeom prst="rect">
            <a:avLst/>
          </a:prstGeom>
        </p:spPr>
        <p:txBody>
          <a:bodyPr/>
          <a:lstStyle>
            <a:lvl1pPr>
              <a:defRPr b="1">
                <a:solidFill>
                  <a:schemeClr val="bg1"/>
                </a:solidFill>
                <a:latin typeface="微软雅黑" panose="020B0503020204020204" pitchFamily="34" charset="-122"/>
                <a:ea typeface="微软雅黑" panose="020B0503020204020204" pitchFamily="34" charset="-122"/>
              </a:defRPr>
            </a:lvl1pPr>
          </a:lstStyle>
          <a:p>
            <a:fld id="{36FD9405-CE62-418F-9683-85B6A1C55A4B}" type="slidenum">
              <a:rPr lang="zh-CN" altLang="en-US" smtClean="0"/>
              <a:pPr/>
              <a:t>‹#›</a:t>
            </a:fld>
            <a:endParaRPr lang="zh-CN" altLang="en-US" dirty="0"/>
          </a:p>
        </p:txBody>
      </p:sp>
      <p:cxnSp>
        <p:nvCxnSpPr>
          <p:cNvPr id="9" name="直接连接符 8"/>
          <p:cNvCxnSpPr/>
          <p:nvPr userDrawn="1"/>
        </p:nvCxnSpPr>
        <p:spPr>
          <a:xfrm>
            <a:off x="393405" y="818700"/>
            <a:ext cx="8282762" cy="0"/>
          </a:xfrm>
          <a:prstGeom prst="line">
            <a:avLst/>
          </a:prstGeom>
          <a:ln w="12700">
            <a:solidFill>
              <a:srgbClr val="005825"/>
            </a:solidFill>
          </a:ln>
        </p:spPr>
        <p:style>
          <a:lnRef idx="1">
            <a:schemeClr val="accent1"/>
          </a:lnRef>
          <a:fillRef idx="0">
            <a:schemeClr val="accent1"/>
          </a:fillRef>
          <a:effectRef idx="0">
            <a:schemeClr val="accent1"/>
          </a:effectRef>
          <a:fontRef idx="minor">
            <a:schemeClr val="tx1"/>
          </a:fontRef>
        </p:style>
      </p:cxnSp>
      <p:sp>
        <p:nvSpPr>
          <p:cNvPr id="10" name="Footer Placeholder 4"/>
          <p:cNvSpPr>
            <a:spLocks noGrp="1"/>
          </p:cNvSpPr>
          <p:nvPr>
            <p:ph type="ftr" sz="quarter" idx="11"/>
          </p:nvPr>
        </p:nvSpPr>
        <p:spPr>
          <a:xfrm>
            <a:off x="0" y="6356351"/>
            <a:ext cx="3086100" cy="365125"/>
          </a:xfrm>
          <a:prstGeom prst="rect">
            <a:avLst/>
          </a:prstGeom>
        </p:spPr>
        <p:txBody>
          <a:bodyPr/>
          <a:lstStyle>
            <a:lvl1pPr>
              <a:defRPr b="1">
                <a:solidFill>
                  <a:schemeClr val="bg1"/>
                </a:solidFill>
                <a:latin typeface="微软雅黑" panose="020B0503020204020204" pitchFamily="34" charset="-122"/>
                <a:ea typeface="微软雅黑" panose="020B0503020204020204" pitchFamily="34" charset="-122"/>
              </a:defRPr>
            </a:lvl1pPr>
          </a:lstStyle>
          <a:p>
            <a:pPr algn="l"/>
            <a:r>
              <a:rPr lang="en-US" altLang="zh-CN"/>
              <a:t>Data Structure &amp; Algorithms</a:t>
            </a:r>
            <a:endParaRPr lang="zh-CN" altLang="en-US" dirty="0"/>
          </a:p>
        </p:txBody>
      </p:sp>
    </p:spTree>
    <p:extLst>
      <p:ext uri="{BB962C8B-B14F-4D97-AF65-F5344CB8AC3E}">
        <p14:creationId xmlns:p14="http://schemas.microsoft.com/office/powerpoint/2010/main" val="33302899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7" name="矩形 6"/>
          <p:cNvSpPr/>
          <p:nvPr userDrawn="1"/>
        </p:nvSpPr>
        <p:spPr>
          <a:xfrm>
            <a:off x="0" y="6176963"/>
            <a:ext cx="9144000" cy="681037"/>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itle 1"/>
          <p:cNvSpPr>
            <a:spLocks noGrp="1"/>
          </p:cNvSpPr>
          <p:nvPr>
            <p:ph type="title"/>
          </p:nvPr>
        </p:nvSpPr>
        <p:spPr>
          <a:xfrm>
            <a:off x="623888" y="1709739"/>
            <a:ext cx="78867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9" name="Slide Number Placeholder 5"/>
          <p:cNvSpPr>
            <a:spLocks noGrp="1"/>
          </p:cNvSpPr>
          <p:nvPr>
            <p:ph type="sldNum" sz="quarter" idx="12"/>
          </p:nvPr>
        </p:nvSpPr>
        <p:spPr>
          <a:xfrm>
            <a:off x="6457950" y="6356351"/>
            <a:ext cx="2057400" cy="365125"/>
          </a:xfrm>
          <a:prstGeom prst="rect">
            <a:avLst/>
          </a:prstGeom>
        </p:spPr>
        <p:txBody>
          <a:bodyPr/>
          <a:lstStyle>
            <a:lvl1pPr>
              <a:defRPr b="1">
                <a:solidFill>
                  <a:schemeClr val="bg1"/>
                </a:solidFill>
                <a:latin typeface="微软雅黑" panose="020B0503020204020204" pitchFamily="34" charset="-122"/>
                <a:ea typeface="微软雅黑" panose="020B0503020204020204" pitchFamily="34" charset="-122"/>
              </a:defRPr>
            </a:lvl1pPr>
          </a:lstStyle>
          <a:p>
            <a:fld id="{36FD9405-CE62-418F-9683-85B6A1C55A4B}" type="slidenum">
              <a:rPr lang="zh-CN" altLang="en-US" smtClean="0"/>
              <a:pPr/>
              <a:t>‹#›</a:t>
            </a:fld>
            <a:endParaRPr lang="zh-CN" altLang="en-US" dirty="0"/>
          </a:p>
        </p:txBody>
      </p:sp>
      <p:sp>
        <p:nvSpPr>
          <p:cNvPr id="11" name="Footer Placeholder 4"/>
          <p:cNvSpPr>
            <a:spLocks noGrp="1"/>
          </p:cNvSpPr>
          <p:nvPr>
            <p:ph type="ftr" sz="quarter" idx="11"/>
          </p:nvPr>
        </p:nvSpPr>
        <p:spPr>
          <a:xfrm>
            <a:off x="0" y="6356351"/>
            <a:ext cx="3086100" cy="365125"/>
          </a:xfrm>
          <a:prstGeom prst="rect">
            <a:avLst/>
          </a:prstGeom>
        </p:spPr>
        <p:txBody>
          <a:bodyPr/>
          <a:lstStyle>
            <a:lvl1pPr>
              <a:defRPr b="1">
                <a:solidFill>
                  <a:schemeClr val="bg1"/>
                </a:solidFill>
                <a:latin typeface="微软雅黑" panose="020B0503020204020204" pitchFamily="34" charset="-122"/>
                <a:ea typeface="微软雅黑" panose="020B0503020204020204" pitchFamily="34" charset="-122"/>
              </a:defRPr>
            </a:lvl1pPr>
          </a:lstStyle>
          <a:p>
            <a:pPr algn="l"/>
            <a:r>
              <a:rPr lang="en-US" altLang="zh-CN"/>
              <a:t>Data Structure &amp; Algorithms</a:t>
            </a:r>
            <a:endParaRPr lang="zh-CN" altLang="en-US" dirty="0"/>
          </a:p>
        </p:txBody>
      </p:sp>
    </p:spTree>
    <p:extLst>
      <p:ext uri="{BB962C8B-B14F-4D97-AF65-F5344CB8AC3E}">
        <p14:creationId xmlns:p14="http://schemas.microsoft.com/office/powerpoint/2010/main" val="11111038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a:xfrm>
            <a:off x="628650" y="6356351"/>
            <a:ext cx="2057400" cy="365125"/>
          </a:xfrm>
          <a:prstGeom prst="rect">
            <a:avLst/>
          </a:prstGeom>
        </p:spPr>
        <p:txBody>
          <a:bodyPr/>
          <a:lstStyle/>
          <a:p>
            <a:endParaRPr lang="zh-CN" altLang="en-US"/>
          </a:p>
        </p:txBody>
      </p:sp>
      <p:sp>
        <p:nvSpPr>
          <p:cNvPr id="6" name="Footer Placeholder 5"/>
          <p:cNvSpPr>
            <a:spLocks noGrp="1"/>
          </p:cNvSpPr>
          <p:nvPr>
            <p:ph type="ftr" sz="quarter" idx="11"/>
          </p:nvPr>
        </p:nvSpPr>
        <p:spPr>
          <a:xfrm>
            <a:off x="3028950" y="6356351"/>
            <a:ext cx="3086100" cy="365125"/>
          </a:xfrm>
          <a:prstGeom prst="rect">
            <a:avLst/>
          </a:prstGeom>
        </p:spPr>
        <p:txBody>
          <a:bodyPr/>
          <a:lstStyle/>
          <a:p>
            <a:r>
              <a:rPr lang="en-US" altLang="zh-CN"/>
              <a:t>Data Structure &amp; Algorithms</a:t>
            </a:r>
            <a:endParaRPr lang="zh-CN" altLang="en-US"/>
          </a:p>
        </p:txBody>
      </p:sp>
      <p:sp>
        <p:nvSpPr>
          <p:cNvPr id="7" name="Slide Number Placeholder 6"/>
          <p:cNvSpPr>
            <a:spLocks noGrp="1"/>
          </p:cNvSpPr>
          <p:nvPr>
            <p:ph type="sldNum" sz="quarter" idx="12"/>
          </p:nvPr>
        </p:nvSpPr>
        <p:spPr>
          <a:xfrm>
            <a:off x="6457950" y="6356351"/>
            <a:ext cx="2057400" cy="365125"/>
          </a:xfrm>
          <a:prstGeom prst="rect">
            <a:avLst/>
          </a:prstGeom>
        </p:spPr>
        <p:txBody>
          <a:bodyPr/>
          <a:lstStyle/>
          <a:p>
            <a:fld id="{36FD9405-CE62-418F-9683-85B6A1C55A4B}" type="slidenum">
              <a:rPr lang="zh-CN" altLang="en-US" smtClean="0"/>
              <a:t>‹#›</a:t>
            </a:fld>
            <a:endParaRPr lang="zh-CN" altLang="en-US"/>
          </a:p>
        </p:txBody>
      </p:sp>
    </p:spTree>
    <p:extLst>
      <p:ext uri="{BB962C8B-B14F-4D97-AF65-F5344CB8AC3E}">
        <p14:creationId xmlns:p14="http://schemas.microsoft.com/office/powerpoint/2010/main" val="39031021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629842" y="2505075"/>
            <a:ext cx="3868340"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4629150" y="2505075"/>
            <a:ext cx="3887391"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a:xfrm>
            <a:off x="628650" y="6356351"/>
            <a:ext cx="2057400" cy="365125"/>
          </a:xfrm>
          <a:prstGeom prst="rect">
            <a:avLst/>
          </a:prstGeom>
        </p:spPr>
        <p:txBody>
          <a:bodyPr/>
          <a:lstStyle/>
          <a:p>
            <a:endParaRPr lang="zh-CN" altLang="en-US"/>
          </a:p>
        </p:txBody>
      </p:sp>
      <p:sp>
        <p:nvSpPr>
          <p:cNvPr id="8" name="Footer Placeholder 7"/>
          <p:cNvSpPr>
            <a:spLocks noGrp="1"/>
          </p:cNvSpPr>
          <p:nvPr>
            <p:ph type="ftr" sz="quarter" idx="11"/>
          </p:nvPr>
        </p:nvSpPr>
        <p:spPr>
          <a:xfrm>
            <a:off x="3028950" y="6356351"/>
            <a:ext cx="3086100" cy="365125"/>
          </a:xfrm>
          <a:prstGeom prst="rect">
            <a:avLst/>
          </a:prstGeom>
        </p:spPr>
        <p:txBody>
          <a:bodyPr/>
          <a:lstStyle/>
          <a:p>
            <a:r>
              <a:rPr lang="en-US" altLang="zh-CN"/>
              <a:t>Data Structure &amp; Algorithms</a:t>
            </a:r>
            <a:endParaRPr lang="zh-CN" altLang="en-US"/>
          </a:p>
        </p:txBody>
      </p:sp>
      <p:sp>
        <p:nvSpPr>
          <p:cNvPr id="9" name="Slide Number Placeholder 8"/>
          <p:cNvSpPr>
            <a:spLocks noGrp="1"/>
          </p:cNvSpPr>
          <p:nvPr>
            <p:ph type="sldNum" sz="quarter" idx="12"/>
          </p:nvPr>
        </p:nvSpPr>
        <p:spPr>
          <a:xfrm>
            <a:off x="6457950" y="6356351"/>
            <a:ext cx="2057400" cy="365125"/>
          </a:xfrm>
          <a:prstGeom prst="rect">
            <a:avLst/>
          </a:prstGeom>
        </p:spPr>
        <p:txBody>
          <a:bodyPr/>
          <a:lstStyle/>
          <a:p>
            <a:fld id="{36FD9405-CE62-418F-9683-85B6A1C55A4B}" type="slidenum">
              <a:rPr lang="zh-CN" altLang="en-US" smtClean="0"/>
              <a:t>‹#›</a:t>
            </a:fld>
            <a:endParaRPr lang="zh-CN" altLang="en-US"/>
          </a:p>
        </p:txBody>
      </p:sp>
    </p:spTree>
    <p:extLst>
      <p:ext uri="{BB962C8B-B14F-4D97-AF65-F5344CB8AC3E}">
        <p14:creationId xmlns:p14="http://schemas.microsoft.com/office/powerpoint/2010/main" val="25382082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a:xfrm>
            <a:off x="628650" y="6356351"/>
            <a:ext cx="2057400" cy="365125"/>
          </a:xfrm>
          <a:prstGeom prst="rect">
            <a:avLst/>
          </a:prstGeom>
        </p:spPr>
        <p:txBody>
          <a:bodyPr/>
          <a:lstStyle/>
          <a:p>
            <a:endParaRPr lang="zh-CN" altLang="en-US"/>
          </a:p>
        </p:txBody>
      </p:sp>
      <p:sp>
        <p:nvSpPr>
          <p:cNvPr id="4" name="Footer Placeholder 3"/>
          <p:cNvSpPr>
            <a:spLocks noGrp="1"/>
          </p:cNvSpPr>
          <p:nvPr>
            <p:ph type="ftr" sz="quarter" idx="11"/>
          </p:nvPr>
        </p:nvSpPr>
        <p:spPr>
          <a:xfrm>
            <a:off x="3028950" y="6356351"/>
            <a:ext cx="3086100" cy="365125"/>
          </a:xfrm>
          <a:prstGeom prst="rect">
            <a:avLst/>
          </a:prstGeom>
        </p:spPr>
        <p:txBody>
          <a:bodyPr/>
          <a:lstStyle/>
          <a:p>
            <a:r>
              <a:rPr lang="en-US" altLang="zh-CN"/>
              <a:t>Data Structure &amp; Algorithms</a:t>
            </a:r>
            <a:endParaRPr lang="zh-CN" altLang="en-US"/>
          </a:p>
        </p:txBody>
      </p:sp>
      <p:sp>
        <p:nvSpPr>
          <p:cNvPr id="5" name="Slide Number Placeholder 4"/>
          <p:cNvSpPr>
            <a:spLocks noGrp="1"/>
          </p:cNvSpPr>
          <p:nvPr>
            <p:ph type="sldNum" sz="quarter" idx="12"/>
          </p:nvPr>
        </p:nvSpPr>
        <p:spPr>
          <a:xfrm>
            <a:off x="6457950" y="6356351"/>
            <a:ext cx="2057400" cy="365125"/>
          </a:xfrm>
          <a:prstGeom prst="rect">
            <a:avLst/>
          </a:prstGeom>
        </p:spPr>
        <p:txBody>
          <a:bodyPr/>
          <a:lstStyle/>
          <a:p>
            <a:fld id="{36FD9405-CE62-418F-9683-85B6A1C55A4B}" type="slidenum">
              <a:rPr lang="zh-CN" altLang="en-US" smtClean="0"/>
              <a:t>‹#›</a:t>
            </a:fld>
            <a:endParaRPr lang="zh-CN" altLang="en-US"/>
          </a:p>
        </p:txBody>
      </p:sp>
    </p:spTree>
    <p:extLst>
      <p:ext uri="{BB962C8B-B14F-4D97-AF65-F5344CB8AC3E}">
        <p14:creationId xmlns:p14="http://schemas.microsoft.com/office/powerpoint/2010/main" val="10335856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28650" y="6356351"/>
            <a:ext cx="2057400" cy="365125"/>
          </a:xfrm>
          <a:prstGeom prst="rect">
            <a:avLst/>
          </a:prstGeom>
        </p:spPr>
        <p:txBody>
          <a:bodyPr/>
          <a:lstStyle/>
          <a:p>
            <a:endParaRPr lang="zh-CN" altLang="en-US"/>
          </a:p>
        </p:txBody>
      </p:sp>
      <p:sp>
        <p:nvSpPr>
          <p:cNvPr id="3" name="Footer Placeholder 2"/>
          <p:cNvSpPr>
            <a:spLocks noGrp="1"/>
          </p:cNvSpPr>
          <p:nvPr>
            <p:ph type="ftr" sz="quarter" idx="11"/>
          </p:nvPr>
        </p:nvSpPr>
        <p:spPr>
          <a:xfrm>
            <a:off x="3028950" y="6356351"/>
            <a:ext cx="3086100" cy="365125"/>
          </a:xfrm>
          <a:prstGeom prst="rect">
            <a:avLst/>
          </a:prstGeom>
        </p:spPr>
        <p:txBody>
          <a:bodyPr/>
          <a:lstStyle/>
          <a:p>
            <a:r>
              <a:rPr lang="en-US" altLang="zh-CN"/>
              <a:t>Data Structure &amp; Algorithms</a:t>
            </a:r>
            <a:endParaRPr lang="zh-CN" altLang="en-US"/>
          </a:p>
        </p:txBody>
      </p:sp>
      <p:sp>
        <p:nvSpPr>
          <p:cNvPr id="4" name="Slide Number Placeholder 3"/>
          <p:cNvSpPr>
            <a:spLocks noGrp="1"/>
          </p:cNvSpPr>
          <p:nvPr>
            <p:ph type="sldNum" sz="quarter" idx="12"/>
          </p:nvPr>
        </p:nvSpPr>
        <p:spPr>
          <a:xfrm>
            <a:off x="6457950" y="6356351"/>
            <a:ext cx="2057400" cy="365125"/>
          </a:xfrm>
          <a:prstGeom prst="rect">
            <a:avLst/>
          </a:prstGeom>
        </p:spPr>
        <p:txBody>
          <a:bodyPr/>
          <a:lstStyle/>
          <a:p>
            <a:fld id="{36FD9405-CE62-418F-9683-85B6A1C55A4B}" type="slidenum">
              <a:rPr lang="zh-CN" altLang="en-US" smtClean="0"/>
              <a:t>‹#›</a:t>
            </a:fld>
            <a:endParaRPr lang="zh-CN" altLang="en-US"/>
          </a:p>
        </p:txBody>
      </p:sp>
    </p:spTree>
    <p:extLst>
      <p:ext uri="{BB962C8B-B14F-4D97-AF65-F5344CB8AC3E}">
        <p14:creationId xmlns:p14="http://schemas.microsoft.com/office/powerpoint/2010/main" val="23079551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a:xfrm>
            <a:off x="628650" y="6356351"/>
            <a:ext cx="2057400" cy="365125"/>
          </a:xfrm>
          <a:prstGeom prst="rect">
            <a:avLst/>
          </a:prstGeom>
        </p:spPr>
        <p:txBody>
          <a:bodyPr/>
          <a:lstStyle/>
          <a:p>
            <a:endParaRPr lang="zh-CN" altLang="en-US"/>
          </a:p>
        </p:txBody>
      </p:sp>
      <p:sp>
        <p:nvSpPr>
          <p:cNvPr id="6" name="Footer Placeholder 5"/>
          <p:cNvSpPr>
            <a:spLocks noGrp="1"/>
          </p:cNvSpPr>
          <p:nvPr>
            <p:ph type="ftr" sz="quarter" idx="11"/>
          </p:nvPr>
        </p:nvSpPr>
        <p:spPr>
          <a:xfrm>
            <a:off x="3028950" y="6356351"/>
            <a:ext cx="3086100" cy="365125"/>
          </a:xfrm>
          <a:prstGeom prst="rect">
            <a:avLst/>
          </a:prstGeom>
        </p:spPr>
        <p:txBody>
          <a:bodyPr/>
          <a:lstStyle/>
          <a:p>
            <a:r>
              <a:rPr lang="en-US" altLang="zh-CN"/>
              <a:t>Data Structure &amp; Algorithms</a:t>
            </a:r>
            <a:endParaRPr lang="zh-CN" altLang="en-US"/>
          </a:p>
        </p:txBody>
      </p:sp>
      <p:sp>
        <p:nvSpPr>
          <p:cNvPr id="7" name="Slide Number Placeholder 6"/>
          <p:cNvSpPr>
            <a:spLocks noGrp="1"/>
          </p:cNvSpPr>
          <p:nvPr>
            <p:ph type="sldNum" sz="quarter" idx="12"/>
          </p:nvPr>
        </p:nvSpPr>
        <p:spPr>
          <a:xfrm>
            <a:off x="6457950" y="6356351"/>
            <a:ext cx="2057400" cy="365125"/>
          </a:xfrm>
          <a:prstGeom prst="rect">
            <a:avLst/>
          </a:prstGeom>
        </p:spPr>
        <p:txBody>
          <a:bodyPr/>
          <a:lstStyle/>
          <a:p>
            <a:fld id="{36FD9405-CE62-418F-9683-85B6A1C55A4B}" type="slidenum">
              <a:rPr lang="zh-CN" altLang="en-US" smtClean="0"/>
              <a:t>‹#›</a:t>
            </a:fld>
            <a:endParaRPr lang="zh-CN" altLang="en-US"/>
          </a:p>
        </p:txBody>
      </p:sp>
    </p:spTree>
    <p:extLst>
      <p:ext uri="{BB962C8B-B14F-4D97-AF65-F5344CB8AC3E}">
        <p14:creationId xmlns:p14="http://schemas.microsoft.com/office/powerpoint/2010/main" val="23322027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a:xfrm>
            <a:off x="628650" y="6356351"/>
            <a:ext cx="2057400" cy="365125"/>
          </a:xfrm>
          <a:prstGeom prst="rect">
            <a:avLst/>
          </a:prstGeom>
        </p:spPr>
        <p:txBody>
          <a:bodyPr/>
          <a:lstStyle/>
          <a:p>
            <a:endParaRPr lang="zh-CN" altLang="en-US"/>
          </a:p>
        </p:txBody>
      </p:sp>
      <p:sp>
        <p:nvSpPr>
          <p:cNvPr id="6" name="Footer Placeholder 5"/>
          <p:cNvSpPr>
            <a:spLocks noGrp="1"/>
          </p:cNvSpPr>
          <p:nvPr>
            <p:ph type="ftr" sz="quarter" idx="11"/>
          </p:nvPr>
        </p:nvSpPr>
        <p:spPr>
          <a:xfrm>
            <a:off x="3028950" y="6356351"/>
            <a:ext cx="3086100" cy="365125"/>
          </a:xfrm>
          <a:prstGeom prst="rect">
            <a:avLst/>
          </a:prstGeom>
        </p:spPr>
        <p:txBody>
          <a:bodyPr/>
          <a:lstStyle/>
          <a:p>
            <a:r>
              <a:rPr lang="en-US" altLang="zh-CN"/>
              <a:t>Data Structure &amp; Algorithms</a:t>
            </a:r>
            <a:endParaRPr lang="zh-CN" altLang="en-US"/>
          </a:p>
        </p:txBody>
      </p:sp>
      <p:sp>
        <p:nvSpPr>
          <p:cNvPr id="7" name="Slide Number Placeholder 6"/>
          <p:cNvSpPr>
            <a:spLocks noGrp="1"/>
          </p:cNvSpPr>
          <p:nvPr>
            <p:ph type="sldNum" sz="quarter" idx="12"/>
          </p:nvPr>
        </p:nvSpPr>
        <p:spPr>
          <a:xfrm>
            <a:off x="6457950" y="6356351"/>
            <a:ext cx="2057400" cy="365125"/>
          </a:xfrm>
          <a:prstGeom prst="rect">
            <a:avLst/>
          </a:prstGeom>
        </p:spPr>
        <p:txBody>
          <a:bodyPr/>
          <a:lstStyle/>
          <a:p>
            <a:fld id="{36FD9405-CE62-418F-9683-85B6A1C55A4B}" type="slidenum">
              <a:rPr lang="zh-CN" altLang="en-US" smtClean="0"/>
              <a:t>‹#›</a:t>
            </a:fld>
            <a:endParaRPr lang="zh-CN" altLang="en-US"/>
          </a:p>
        </p:txBody>
      </p:sp>
    </p:spTree>
    <p:extLst>
      <p:ext uri="{BB962C8B-B14F-4D97-AF65-F5344CB8AC3E}">
        <p14:creationId xmlns:p14="http://schemas.microsoft.com/office/powerpoint/2010/main" val="6675682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32000" y="531637"/>
            <a:ext cx="8280000" cy="584791"/>
          </a:xfrm>
          <a:prstGeom prst="rect">
            <a:avLst/>
          </a:prstGeom>
        </p:spPr>
        <p:txBody>
          <a:bodyPr vert="horz" lIns="91440" tIns="45720" rIns="91440" bIns="45720" rtlCol="0" anchor="ctr">
            <a:noAutofit/>
          </a:bodyPr>
          <a:lstStyle/>
          <a:p>
            <a:r>
              <a:rPr lang="zh-CN" altLang="en-US" dirty="0"/>
              <a:t>单击此处编辑母版标题样式</a:t>
            </a:r>
            <a:endParaRPr lang="en-US" dirty="0"/>
          </a:p>
        </p:txBody>
      </p:sp>
      <p:sp>
        <p:nvSpPr>
          <p:cNvPr id="3" name="Text Placeholder 2"/>
          <p:cNvSpPr>
            <a:spLocks noGrp="1"/>
          </p:cNvSpPr>
          <p:nvPr>
            <p:ph type="body" idx="1"/>
          </p:nvPr>
        </p:nvSpPr>
        <p:spPr>
          <a:xfrm>
            <a:off x="432000" y="1338338"/>
            <a:ext cx="8280000" cy="435133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13" name="日期占位符 12"/>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CN" altLang="en-US"/>
          </a:p>
        </p:txBody>
      </p:sp>
      <p:sp>
        <p:nvSpPr>
          <p:cNvPr id="14" name="页脚占位符 13"/>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ltLang="zh-CN"/>
              <a:t>Data Structure &amp; Algorithms</a:t>
            </a:r>
            <a:endParaRPr lang="zh-CN" altLang="en-US"/>
          </a:p>
        </p:txBody>
      </p:sp>
      <p:sp>
        <p:nvSpPr>
          <p:cNvPr id="15" name="灯片编号占位符 14"/>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9159066-C5B0-49A4-8A01-22CA3197C10F}" type="slidenum">
              <a:rPr lang="zh-CN" altLang="en-US" smtClean="0"/>
              <a:t>‹#›</a:t>
            </a:fld>
            <a:endParaRPr lang="zh-CN" altLang="en-US"/>
          </a:p>
        </p:txBody>
      </p:sp>
    </p:spTree>
    <p:extLst>
      <p:ext uri="{BB962C8B-B14F-4D97-AF65-F5344CB8AC3E}">
        <p14:creationId xmlns:p14="http://schemas.microsoft.com/office/powerpoint/2010/main" val="281190277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dt="0"/>
  <p:txStyles>
    <p:titleStyle>
      <a:lvl1pPr algn="l" defTabSz="914400" rtl="0" eaLnBrk="1" latinLnBrk="0" hangingPunct="1">
        <a:lnSpc>
          <a:spcPct val="90000"/>
        </a:lnSpc>
        <a:spcBef>
          <a:spcPct val="0"/>
        </a:spcBef>
        <a:buNone/>
        <a:defRPr sz="32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8.png"/><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19.png"/></Relationships>
</file>

<file path=ppt/slides/_rels/slide26.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oleObject" Target="../embeddings/oleObject2.bin"/><Relationship Id="rId1" Type="http://schemas.openxmlformats.org/officeDocument/2006/relationships/slideLayout" Target="../slideLayouts/slideLayout2.xml"/><Relationship Id="rId5" Type="http://schemas.openxmlformats.org/officeDocument/2006/relationships/image" Target="../media/image21.emf"/><Relationship Id="rId4" Type="http://schemas.openxmlformats.org/officeDocument/2006/relationships/oleObject" Target="../embeddings/oleObject3.bin"/></Relationships>
</file>

<file path=ppt/slides/_rels/slide27.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25.wmf"/><Relationship Id="rId5" Type="http://schemas.openxmlformats.org/officeDocument/2006/relationships/oleObject" Target="../embeddings/oleObject5.bin"/><Relationship Id="rId4" Type="http://schemas.openxmlformats.org/officeDocument/2006/relationships/image" Target="../media/image24.wm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oleObject" Target="../embeddings/oleObject1.bin"/><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image" Target="../media/image46.png"/><Relationship Id="rId1" Type="http://schemas.openxmlformats.org/officeDocument/2006/relationships/slideLayout" Target="../slideLayouts/slideLayout2.xml"/><Relationship Id="rId4" Type="http://schemas.openxmlformats.org/officeDocument/2006/relationships/image" Target="../media/image48.tif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748573"/>
            <a:ext cx="7772400" cy="739444"/>
          </a:xfrm>
        </p:spPr>
        <p:txBody>
          <a:bodyPr/>
          <a:lstStyle/>
          <a:p>
            <a:pPr>
              <a:lnSpc>
                <a:spcPct val="100000"/>
              </a:lnSpc>
            </a:pPr>
            <a:r>
              <a:rPr lang="en-US" altLang="zh-CN" sz="3600" b="1" dirty="0">
                <a:latin typeface="+mn-lt"/>
              </a:rPr>
              <a:t>Graph</a:t>
            </a:r>
            <a:endParaRPr lang="zh-CN" altLang="en-US" sz="3600" b="1" dirty="0">
              <a:latin typeface="+mn-lt"/>
            </a:endParaRPr>
          </a:p>
        </p:txBody>
      </p:sp>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7705" y="261301"/>
            <a:ext cx="972636" cy="906131"/>
          </a:xfrm>
          <a:prstGeom prst="rect">
            <a:avLst/>
          </a:prstGeom>
        </p:spPr>
      </p:pic>
      <p:sp>
        <p:nvSpPr>
          <p:cNvPr id="7" name="副标题 2"/>
          <p:cNvSpPr>
            <a:spLocks noGrp="1"/>
          </p:cNvSpPr>
          <p:nvPr>
            <p:ph type="subTitle" idx="1"/>
          </p:nvPr>
        </p:nvSpPr>
        <p:spPr>
          <a:xfrm>
            <a:off x="1143000" y="3310641"/>
            <a:ext cx="6858000" cy="2372242"/>
          </a:xfrm>
        </p:spPr>
        <p:txBody>
          <a:bodyPr>
            <a:normAutofit/>
          </a:bodyPr>
          <a:lstStyle/>
          <a:p>
            <a:pPr>
              <a:lnSpc>
                <a:spcPct val="170000"/>
              </a:lnSpc>
              <a:spcBef>
                <a:spcPts val="0"/>
              </a:spcBef>
              <a:spcAft>
                <a:spcPts val="600"/>
              </a:spcAft>
            </a:pPr>
            <a:r>
              <a:rPr lang="zh-CN" altLang="en-US" sz="1800" b="1" dirty="0"/>
              <a:t>苏卓 （初稿）</a:t>
            </a:r>
            <a:endParaRPr lang="en-US" altLang="zh-CN" sz="1800" b="1" dirty="0"/>
          </a:p>
          <a:p>
            <a:pPr>
              <a:lnSpc>
                <a:spcPct val="170000"/>
              </a:lnSpc>
              <a:spcBef>
                <a:spcPts val="0"/>
              </a:spcBef>
              <a:spcAft>
                <a:spcPts val="600"/>
              </a:spcAft>
            </a:pPr>
            <a:r>
              <a:rPr lang="zh-CN" altLang="en-US" sz="1800" b="1"/>
              <a:t>吴贺俊 （修订）</a:t>
            </a:r>
            <a:endParaRPr lang="en-US" altLang="zh-CN" sz="1800" b="1" dirty="0"/>
          </a:p>
        </p:txBody>
      </p:sp>
      <p:sp>
        <p:nvSpPr>
          <p:cNvPr id="6" name="文本框 5"/>
          <p:cNvSpPr txBox="1"/>
          <p:nvPr/>
        </p:nvSpPr>
        <p:spPr>
          <a:xfrm>
            <a:off x="1310341" y="529700"/>
            <a:ext cx="3519105" cy="369332"/>
          </a:xfrm>
          <a:prstGeom prst="rect">
            <a:avLst/>
          </a:prstGeom>
          <a:noFill/>
        </p:spPr>
        <p:txBody>
          <a:bodyPr wrap="none" rtlCol="0">
            <a:spAutoFit/>
          </a:bodyPr>
          <a:lstStyle/>
          <a:p>
            <a:r>
              <a:rPr lang="en-US" altLang="zh-CN" b="1" dirty="0">
                <a:solidFill>
                  <a:srgbClr val="005825"/>
                </a:solidFill>
                <a:latin typeface="微软雅黑" panose="020B0503020204020204" pitchFamily="34" charset="-122"/>
                <a:ea typeface="微软雅黑" panose="020B0503020204020204" pitchFamily="34" charset="-122"/>
              </a:rPr>
              <a:t>Data Structure &amp; Algorithms</a:t>
            </a:r>
            <a:endParaRPr lang="zh-CN" altLang="en-US" b="1" dirty="0">
              <a:solidFill>
                <a:srgbClr val="005825"/>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6027916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kern="0" dirty="0">
                <a:latin typeface="Times New Roman" pitchFamily="18" charset="0"/>
                <a:cs typeface="Times New Roman" pitchFamily="18" charset="0"/>
              </a:rPr>
              <a:t>深度优先搜索</a:t>
            </a:r>
            <a:r>
              <a:rPr kumimoji="1" lang="en-US" altLang="zh-CN" kern="0" dirty="0">
                <a:latin typeface="Times New Roman" pitchFamily="18" charset="0"/>
                <a:cs typeface="Times New Roman" pitchFamily="18" charset="0"/>
              </a:rPr>
              <a:t>DFS ( Depth First Search )</a:t>
            </a:r>
            <a:endParaRPr lang="zh-CN" altLang="en-US" dirty="0"/>
          </a:p>
        </p:txBody>
      </p:sp>
      <p:sp>
        <p:nvSpPr>
          <p:cNvPr id="4" name="页脚占位符 3"/>
          <p:cNvSpPr>
            <a:spLocks noGrp="1"/>
          </p:cNvSpPr>
          <p:nvPr>
            <p:ph type="ftr" sz="quarter" idx="11"/>
          </p:nvPr>
        </p:nvSpPr>
        <p:spPr>
          <a:xfrm>
            <a:off x="0" y="6356351"/>
            <a:ext cx="3086100" cy="365125"/>
          </a:xfrm>
        </p:spPr>
        <p:txBody>
          <a:bodyPr/>
          <a:lstStyle/>
          <a:p>
            <a:pPr algn="l"/>
            <a:r>
              <a:rPr lang="en-US" altLang="zh-CN"/>
              <a:t>Data Structure &amp; Algorithms</a:t>
            </a:r>
            <a:endParaRPr lang="zh-CN" altLang="en-US" dirty="0"/>
          </a:p>
        </p:txBody>
      </p:sp>
      <p:sp>
        <p:nvSpPr>
          <p:cNvPr id="6" name="矩形 5"/>
          <p:cNvSpPr/>
          <p:nvPr/>
        </p:nvSpPr>
        <p:spPr>
          <a:xfrm>
            <a:off x="379812" y="866900"/>
            <a:ext cx="8315301" cy="5392310"/>
          </a:xfrm>
          <a:prstGeom prst="rect">
            <a:avLst/>
          </a:prstGeom>
        </p:spPr>
        <p:txBody>
          <a:bodyPr wrap="square">
            <a:spAutoFit/>
          </a:bodyPr>
          <a:lstStyle/>
          <a:p>
            <a:pPr>
              <a:lnSpc>
                <a:spcPct val="110000"/>
              </a:lnSpc>
              <a:spcBef>
                <a:spcPts val="600"/>
              </a:spcBef>
            </a:pPr>
            <a:r>
              <a:rPr lang="en-US" altLang="zh-CN" sz="2000" dirty="0">
                <a:latin typeface="Times New Roman" pitchFamily="18" charset="0"/>
                <a:ea typeface="微软雅黑" pitchFamily="34" charset="-122"/>
                <a:cs typeface="Times New Roman" pitchFamily="18" charset="0"/>
              </a:rPr>
              <a:t>template&lt;class Type&gt;</a:t>
            </a:r>
          </a:p>
          <a:p>
            <a:pPr>
              <a:lnSpc>
                <a:spcPct val="110000"/>
              </a:lnSpc>
              <a:spcBef>
                <a:spcPts val="600"/>
              </a:spcBef>
            </a:pPr>
            <a:r>
              <a:rPr lang="en-US" altLang="zh-CN" sz="2000" dirty="0">
                <a:latin typeface="Times New Roman" pitchFamily="18" charset="0"/>
                <a:ea typeface="微软雅黑" pitchFamily="34" charset="-122"/>
                <a:cs typeface="Times New Roman" pitchFamily="18" charset="0"/>
              </a:rPr>
              <a:t>void DFS ( Graph&lt;Type&gt;&amp; G, int v, </a:t>
            </a:r>
          </a:p>
          <a:p>
            <a:pPr>
              <a:lnSpc>
                <a:spcPct val="110000"/>
              </a:lnSpc>
              <a:spcBef>
                <a:spcPts val="600"/>
              </a:spcBef>
            </a:pPr>
            <a:r>
              <a:rPr lang="en-US" altLang="zh-CN" sz="2000" dirty="0">
                <a:latin typeface="Times New Roman" pitchFamily="18" charset="0"/>
                <a:ea typeface="微软雅黑" pitchFamily="34" charset="-122"/>
                <a:cs typeface="Times New Roman" pitchFamily="18" charset="0"/>
              </a:rPr>
              <a:t>int visited [ ] ) {        </a:t>
            </a:r>
          </a:p>
          <a:p>
            <a:pPr>
              <a:lnSpc>
                <a:spcPct val="110000"/>
              </a:lnSpc>
              <a:spcBef>
                <a:spcPts val="600"/>
              </a:spcBef>
            </a:pPr>
            <a:r>
              <a:rPr lang="en-US" altLang="zh-CN" sz="2000" dirty="0">
                <a:latin typeface="Times New Roman" pitchFamily="18" charset="0"/>
                <a:ea typeface="微软雅黑" pitchFamily="34" charset="-122"/>
                <a:cs typeface="Times New Roman" pitchFamily="18" charset="0"/>
              </a:rPr>
              <a:t>    </a:t>
            </a:r>
            <a:r>
              <a:rPr lang="en-US" altLang="zh-CN" sz="2000" dirty="0" err="1">
                <a:latin typeface="Times New Roman" pitchFamily="18" charset="0"/>
                <a:ea typeface="微软雅黑" pitchFamily="34" charset="-122"/>
                <a:cs typeface="Times New Roman" pitchFamily="18" charset="0"/>
              </a:rPr>
              <a:t>cout</a:t>
            </a:r>
            <a:r>
              <a:rPr lang="en-US" altLang="zh-CN" sz="2000" dirty="0">
                <a:latin typeface="Times New Roman" pitchFamily="18" charset="0"/>
                <a:ea typeface="微软雅黑" pitchFamily="34" charset="-122"/>
                <a:cs typeface="Times New Roman" pitchFamily="18" charset="0"/>
              </a:rPr>
              <a:t> &lt;&lt; </a:t>
            </a:r>
            <a:r>
              <a:rPr lang="en-US" altLang="zh-CN" sz="2000" dirty="0" err="1">
                <a:latin typeface="Times New Roman" pitchFamily="18" charset="0"/>
                <a:ea typeface="微软雅黑" pitchFamily="34" charset="-122"/>
                <a:cs typeface="Times New Roman" pitchFamily="18" charset="0"/>
              </a:rPr>
              <a:t>G.GetValue</a:t>
            </a:r>
            <a:r>
              <a:rPr lang="en-US" altLang="zh-CN" sz="2000" dirty="0">
                <a:latin typeface="Times New Roman" pitchFamily="18" charset="0"/>
                <a:ea typeface="微软雅黑" pitchFamily="34" charset="-122"/>
                <a:cs typeface="Times New Roman" pitchFamily="18" charset="0"/>
              </a:rPr>
              <a:t> (v) &lt;&lt; ‘ ’;  // </a:t>
            </a:r>
            <a:r>
              <a:rPr lang="zh-CN" altLang="en-US" sz="2000" dirty="0">
                <a:latin typeface="Times New Roman" pitchFamily="18" charset="0"/>
                <a:ea typeface="微软雅黑" pitchFamily="34" charset="-122"/>
                <a:cs typeface="Times New Roman" pitchFamily="18" charset="0"/>
              </a:rPr>
              <a:t>访问顶点 </a:t>
            </a:r>
            <a:r>
              <a:rPr lang="en-US" altLang="zh-CN" sz="2000" dirty="0">
                <a:latin typeface="Times New Roman" pitchFamily="18" charset="0"/>
                <a:ea typeface="微软雅黑" pitchFamily="34" charset="-122"/>
                <a:cs typeface="Times New Roman" pitchFamily="18" charset="0"/>
              </a:rPr>
              <a:t>v</a:t>
            </a:r>
          </a:p>
          <a:p>
            <a:pPr>
              <a:lnSpc>
                <a:spcPct val="110000"/>
              </a:lnSpc>
              <a:spcBef>
                <a:spcPts val="600"/>
              </a:spcBef>
            </a:pPr>
            <a:r>
              <a:rPr lang="en-US" altLang="zh-CN" sz="2000" dirty="0">
                <a:latin typeface="Times New Roman" pitchFamily="18" charset="0"/>
                <a:ea typeface="微软雅黑" pitchFamily="34" charset="-122"/>
                <a:cs typeface="Times New Roman" pitchFamily="18" charset="0"/>
              </a:rPr>
              <a:t>    visited[v] = 1;	                          // </a:t>
            </a:r>
            <a:r>
              <a:rPr lang="zh-CN" altLang="en-US" sz="2000" dirty="0">
                <a:latin typeface="Times New Roman" pitchFamily="18" charset="0"/>
                <a:ea typeface="微软雅黑" pitchFamily="34" charset="-122"/>
                <a:cs typeface="Times New Roman" pitchFamily="18" charset="0"/>
              </a:rPr>
              <a:t>顶点 </a:t>
            </a:r>
            <a:r>
              <a:rPr lang="en-US" altLang="zh-CN" sz="2000" dirty="0">
                <a:latin typeface="Times New Roman" pitchFamily="18" charset="0"/>
                <a:ea typeface="微软雅黑" pitchFamily="34" charset="-122"/>
                <a:cs typeface="Times New Roman" pitchFamily="18" charset="0"/>
              </a:rPr>
              <a:t>v </a:t>
            </a:r>
            <a:r>
              <a:rPr lang="zh-CN" altLang="en-US" sz="2000" dirty="0">
                <a:latin typeface="Times New Roman" pitchFamily="18" charset="0"/>
                <a:ea typeface="微软雅黑" pitchFamily="34" charset="-122"/>
                <a:cs typeface="Times New Roman" pitchFamily="18" charset="0"/>
              </a:rPr>
              <a:t>作访问标记</a:t>
            </a:r>
          </a:p>
          <a:p>
            <a:pPr>
              <a:lnSpc>
                <a:spcPct val="110000"/>
              </a:lnSpc>
              <a:spcBef>
                <a:spcPts val="600"/>
              </a:spcBef>
            </a:pPr>
            <a:r>
              <a:rPr lang="zh-CN" altLang="en-US" sz="2000" dirty="0">
                <a:latin typeface="Times New Roman" pitchFamily="18" charset="0"/>
                <a:ea typeface="微软雅黑" pitchFamily="34" charset="-122"/>
                <a:cs typeface="Times New Roman" pitchFamily="18" charset="0"/>
              </a:rPr>
              <a:t>    </a:t>
            </a:r>
            <a:r>
              <a:rPr lang="en-US" altLang="zh-CN" sz="2000" dirty="0">
                <a:latin typeface="Times New Roman" pitchFamily="18" charset="0"/>
                <a:ea typeface="微软雅黑" pitchFamily="34" charset="-122"/>
                <a:cs typeface="Times New Roman" pitchFamily="18" charset="0"/>
              </a:rPr>
              <a:t>int w = </a:t>
            </a:r>
            <a:r>
              <a:rPr lang="en-US" altLang="zh-CN" sz="2000" dirty="0" err="1">
                <a:latin typeface="Times New Roman" pitchFamily="18" charset="0"/>
                <a:ea typeface="微软雅黑" pitchFamily="34" charset="-122"/>
                <a:cs typeface="Times New Roman" pitchFamily="18" charset="0"/>
              </a:rPr>
              <a:t>G.GetFirstNeighbor</a:t>
            </a:r>
            <a:r>
              <a:rPr lang="en-US" altLang="zh-CN" sz="2000" dirty="0">
                <a:latin typeface="Times New Roman" pitchFamily="18" charset="0"/>
                <a:ea typeface="微软雅黑" pitchFamily="34" charset="-122"/>
                <a:cs typeface="Times New Roman" pitchFamily="18" charset="0"/>
              </a:rPr>
              <a:t> (v);</a:t>
            </a:r>
          </a:p>
          <a:p>
            <a:pPr>
              <a:lnSpc>
                <a:spcPct val="110000"/>
              </a:lnSpc>
              <a:spcBef>
                <a:spcPts val="600"/>
              </a:spcBef>
            </a:pPr>
            <a:r>
              <a:rPr lang="en-US" altLang="zh-CN" sz="2000" dirty="0">
                <a:latin typeface="Times New Roman" pitchFamily="18" charset="0"/>
                <a:ea typeface="微软雅黑" pitchFamily="34" charset="-122"/>
                <a:cs typeface="Times New Roman" pitchFamily="18" charset="0"/>
              </a:rPr>
              <a:t>    while ( w != -1 ) {	            // </a:t>
            </a:r>
            <a:r>
              <a:rPr lang="zh-CN" altLang="en-US" sz="2000" dirty="0">
                <a:latin typeface="Times New Roman" pitchFamily="18" charset="0"/>
                <a:ea typeface="微软雅黑" pitchFamily="34" charset="-122"/>
                <a:cs typeface="Times New Roman" pitchFamily="18" charset="0"/>
              </a:rPr>
              <a:t>若邻接顶点 </a:t>
            </a:r>
            <a:r>
              <a:rPr lang="en-US" altLang="zh-CN" sz="2000" dirty="0">
                <a:latin typeface="Times New Roman" pitchFamily="18" charset="0"/>
                <a:ea typeface="微软雅黑" pitchFamily="34" charset="-122"/>
                <a:cs typeface="Times New Roman" pitchFamily="18" charset="0"/>
              </a:rPr>
              <a:t>w </a:t>
            </a:r>
            <a:r>
              <a:rPr lang="zh-CN" altLang="en-US" sz="2000" dirty="0">
                <a:latin typeface="Times New Roman" pitchFamily="18" charset="0"/>
                <a:ea typeface="微软雅黑" pitchFamily="34" charset="-122"/>
                <a:cs typeface="Times New Roman" pitchFamily="18" charset="0"/>
              </a:rPr>
              <a:t>存在</a:t>
            </a:r>
          </a:p>
          <a:p>
            <a:pPr>
              <a:lnSpc>
                <a:spcPct val="110000"/>
              </a:lnSpc>
              <a:spcBef>
                <a:spcPts val="600"/>
              </a:spcBef>
            </a:pPr>
            <a:r>
              <a:rPr lang="zh-CN" altLang="en-US" sz="2000" dirty="0">
                <a:latin typeface="Times New Roman" pitchFamily="18" charset="0"/>
                <a:ea typeface="微软雅黑" pitchFamily="34" charset="-122"/>
                <a:cs typeface="Times New Roman" pitchFamily="18" charset="0"/>
              </a:rPr>
              <a:t>        </a:t>
            </a:r>
            <a:r>
              <a:rPr lang="en-US" altLang="zh-CN" sz="2000" dirty="0">
                <a:latin typeface="Times New Roman" pitchFamily="18" charset="0"/>
                <a:ea typeface="微软雅黑" pitchFamily="34" charset="-122"/>
                <a:cs typeface="Times New Roman" pitchFamily="18" charset="0"/>
              </a:rPr>
              <a:t>if ( !visited[w] ) </a:t>
            </a:r>
            <a:r>
              <a:rPr lang="en-US" altLang="zh-CN" sz="2000" b="1" dirty="0">
                <a:solidFill>
                  <a:srgbClr val="0000FF"/>
                </a:solidFill>
                <a:latin typeface="Times New Roman" pitchFamily="18" charset="0"/>
                <a:ea typeface="微软雅黑" pitchFamily="34" charset="-122"/>
                <a:cs typeface="Times New Roman" pitchFamily="18" charset="0"/>
              </a:rPr>
              <a:t>DFS ( G, w, visited )</a:t>
            </a:r>
            <a:r>
              <a:rPr lang="en-US" altLang="zh-CN" sz="2000" dirty="0">
                <a:latin typeface="Times New Roman" pitchFamily="18" charset="0"/>
                <a:ea typeface="微软雅黑" pitchFamily="34" charset="-122"/>
                <a:cs typeface="Times New Roman" pitchFamily="18" charset="0"/>
              </a:rPr>
              <a:t>;</a:t>
            </a:r>
          </a:p>
          <a:p>
            <a:pPr>
              <a:lnSpc>
                <a:spcPct val="110000"/>
              </a:lnSpc>
              <a:spcBef>
                <a:spcPts val="600"/>
              </a:spcBef>
            </a:pPr>
            <a:r>
              <a:rPr lang="en-US" altLang="zh-CN" sz="2000" dirty="0">
                <a:latin typeface="Times New Roman" pitchFamily="18" charset="0"/>
                <a:ea typeface="微软雅黑" pitchFamily="34" charset="-122"/>
                <a:cs typeface="Times New Roman" pitchFamily="18" charset="0"/>
              </a:rPr>
              <a:t>        // </a:t>
            </a:r>
            <a:r>
              <a:rPr lang="zh-CN" altLang="en-US" sz="2000" dirty="0">
                <a:latin typeface="Times New Roman" pitchFamily="18" charset="0"/>
                <a:ea typeface="微软雅黑" pitchFamily="34" charset="-122"/>
                <a:cs typeface="Times New Roman" pitchFamily="18" charset="0"/>
              </a:rPr>
              <a:t>若顶点 </a:t>
            </a:r>
            <a:r>
              <a:rPr lang="en-US" altLang="zh-CN" sz="2000" dirty="0">
                <a:latin typeface="Times New Roman" pitchFamily="18" charset="0"/>
                <a:ea typeface="微软雅黑" pitchFamily="34" charset="-122"/>
                <a:cs typeface="Times New Roman" pitchFamily="18" charset="0"/>
              </a:rPr>
              <a:t>w </a:t>
            </a:r>
            <a:r>
              <a:rPr lang="zh-CN" altLang="en-US" sz="2000" dirty="0">
                <a:latin typeface="Times New Roman" pitchFamily="18" charset="0"/>
                <a:ea typeface="微软雅黑" pitchFamily="34" charset="-122"/>
                <a:cs typeface="Times New Roman" pitchFamily="18" charset="0"/>
              </a:rPr>
              <a:t>未访问过</a:t>
            </a:r>
            <a:r>
              <a:rPr lang="en-US" altLang="zh-CN" sz="2000" dirty="0">
                <a:latin typeface="Times New Roman" pitchFamily="18" charset="0"/>
                <a:ea typeface="微软雅黑" pitchFamily="34" charset="-122"/>
                <a:cs typeface="Times New Roman" pitchFamily="18" charset="0"/>
              </a:rPr>
              <a:t>, </a:t>
            </a:r>
            <a:r>
              <a:rPr lang="zh-CN" altLang="en-US" sz="2000" b="1" dirty="0">
                <a:solidFill>
                  <a:srgbClr val="0000FF"/>
                </a:solidFill>
                <a:latin typeface="Times New Roman" pitchFamily="18" charset="0"/>
                <a:ea typeface="微软雅黑" pitchFamily="34" charset="-122"/>
                <a:cs typeface="Times New Roman" pitchFamily="18" charset="0"/>
              </a:rPr>
              <a:t>递归访问</a:t>
            </a:r>
            <a:r>
              <a:rPr lang="zh-CN" altLang="en-US" sz="2000" dirty="0">
                <a:latin typeface="Times New Roman" pitchFamily="18" charset="0"/>
                <a:ea typeface="微软雅黑" pitchFamily="34" charset="-122"/>
                <a:cs typeface="Times New Roman" pitchFamily="18" charset="0"/>
              </a:rPr>
              <a:t>顶点 </a:t>
            </a:r>
            <a:r>
              <a:rPr lang="en-US" altLang="zh-CN" sz="2000" dirty="0">
                <a:latin typeface="Times New Roman" pitchFamily="18" charset="0"/>
                <a:ea typeface="微软雅黑" pitchFamily="34" charset="-122"/>
                <a:cs typeface="Times New Roman" pitchFamily="18" charset="0"/>
              </a:rPr>
              <a:t>w</a:t>
            </a:r>
          </a:p>
          <a:p>
            <a:pPr>
              <a:lnSpc>
                <a:spcPct val="110000"/>
              </a:lnSpc>
              <a:spcBef>
                <a:spcPts val="600"/>
              </a:spcBef>
            </a:pPr>
            <a:r>
              <a:rPr lang="en-US" altLang="zh-CN" sz="2000" dirty="0">
                <a:latin typeface="Times New Roman" pitchFamily="18" charset="0"/>
                <a:ea typeface="微软雅黑" pitchFamily="34" charset="-122"/>
                <a:cs typeface="Times New Roman" pitchFamily="18" charset="0"/>
              </a:rPr>
              <a:t>        w = </a:t>
            </a:r>
            <a:r>
              <a:rPr lang="en-US" altLang="zh-CN" sz="2000" dirty="0" err="1">
                <a:latin typeface="Times New Roman" pitchFamily="18" charset="0"/>
                <a:ea typeface="微软雅黑" pitchFamily="34" charset="-122"/>
                <a:cs typeface="Times New Roman" pitchFamily="18" charset="0"/>
              </a:rPr>
              <a:t>G.GetNextNeighbor</a:t>
            </a:r>
            <a:r>
              <a:rPr lang="en-US" altLang="zh-CN" sz="2000" dirty="0">
                <a:latin typeface="Times New Roman" pitchFamily="18" charset="0"/>
                <a:ea typeface="微软雅黑" pitchFamily="34" charset="-122"/>
                <a:cs typeface="Times New Roman" pitchFamily="18" charset="0"/>
              </a:rPr>
              <a:t> ( v, w );</a:t>
            </a:r>
          </a:p>
          <a:p>
            <a:pPr>
              <a:lnSpc>
                <a:spcPct val="110000"/>
              </a:lnSpc>
              <a:spcBef>
                <a:spcPts val="600"/>
              </a:spcBef>
            </a:pPr>
            <a:r>
              <a:rPr lang="en-US" altLang="zh-CN" sz="2000" dirty="0">
                <a:latin typeface="Times New Roman" pitchFamily="18" charset="0"/>
                <a:ea typeface="微软雅黑" pitchFamily="34" charset="-122"/>
                <a:cs typeface="Times New Roman" pitchFamily="18" charset="0"/>
              </a:rPr>
              <a:t>        // </a:t>
            </a:r>
            <a:r>
              <a:rPr lang="zh-CN" altLang="en-US" sz="2000" dirty="0">
                <a:latin typeface="Times New Roman" pitchFamily="18" charset="0"/>
                <a:ea typeface="微软雅黑" pitchFamily="34" charset="-122"/>
                <a:cs typeface="Times New Roman" pitchFamily="18" charset="0"/>
              </a:rPr>
              <a:t>取顶点 </a:t>
            </a:r>
            <a:r>
              <a:rPr lang="en-US" altLang="zh-CN" sz="2000" dirty="0">
                <a:latin typeface="Times New Roman" pitchFamily="18" charset="0"/>
                <a:ea typeface="微软雅黑" pitchFamily="34" charset="-122"/>
                <a:cs typeface="Times New Roman" pitchFamily="18" charset="0"/>
              </a:rPr>
              <a:t>v </a:t>
            </a:r>
            <a:r>
              <a:rPr lang="zh-CN" altLang="en-US" sz="2000" dirty="0">
                <a:latin typeface="Times New Roman" pitchFamily="18" charset="0"/>
                <a:ea typeface="微软雅黑" pitchFamily="34" charset="-122"/>
                <a:cs typeface="Times New Roman" pitchFamily="18" charset="0"/>
              </a:rPr>
              <a:t>排在 </a:t>
            </a:r>
            <a:r>
              <a:rPr lang="en-US" altLang="zh-CN" sz="2000" dirty="0">
                <a:latin typeface="Times New Roman" pitchFamily="18" charset="0"/>
                <a:ea typeface="微软雅黑" pitchFamily="34" charset="-122"/>
                <a:cs typeface="Times New Roman" pitchFamily="18" charset="0"/>
              </a:rPr>
              <a:t>w </a:t>
            </a:r>
            <a:r>
              <a:rPr lang="zh-CN" altLang="en-US" sz="2000" dirty="0">
                <a:latin typeface="Times New Roman" pitchFamily="18" charset="0"/>
                <a:ea typeface="微软雅黑" pitchFamily="34" charset="-122"/>
                <a:cs typeface="Times New Roman" pitchFamily="18" charset="0"/>
              </a:rPr>
              <a:t>后的下一个邻接顶点</a:t>
            </a:r>
          </a:p>
          <a:p>
            <a:pPr>
              <a:lnSpc>
                <a:spcPct val="110000"/>
              </a:lnSpc>
              <a:spcBef>
                <a:spcPts val="600"/>
              </a:spcBef>
            </a:pPr>
            <a:r>
              <a:rPr lang="zh-CN" altLang="en-US" sz="2000" dirty="0">
                <a:latin typeface="Times New Roman" pitchFamily="18" charset="0"/>
                <a:ea typeface="微软雅黑" pitchFamily="34" charset="-122"/>
                <a:cs typeface="Times New Roman" pitchFamily="18" charset="0"/>
              </a:rPr>
              <a:t>    </a:t>
            </a:r>
            <a:r>
              <a:rPr lang="en-US" altLang="zh-CN" sz="2000" dirty="0">
                <a:latin typeface="Times New Roman" pitchFamily="18" charset="0"/>
                <a:ea typeface="微软雅黑" pitchFamily="34" charset="-122"/>
                <a:cs typeface="Times New Roman" pitchFamily="18" charset="0"/>
              </a:rPr>
              <a:t>}</a:t>
            </a:r>
          </a:p>
          <a:p>
            <a:pPr>
              <a:lnSpc>
                <a:spcPct val="110000"/>
              </a:lnSpc>
              <a:spcBef>
                <a:spcPts val="600"/>
              </a:spcBef>
            </a:pPr>
            <a:r>
              <a:rPr lang="en-US" altLang="zh-CN" sz="2000" dirty="0">
                <a:latin typeface="Times New Roman" pitchFamily="18" charset="0"/>
                <a:ea typeface="微软雅黑" pitchFamily="34" charset="-122"/>
                <a:cs typeface="Times New Roman" pitchFamily="18" charset="0"/>
              </a:rPr>
              <a:t>}	</a:t>
            </a:r>
          </a:p>
        </p:txBody>
      </p:sp>
      <p:sp>
        <p:nvSpPr>
          <p:cNvPr id="3" name="灯片编号占位符 2"/>
          <p:cNvSpPr>
            <a:spLocks noGrp="1"/>
          </p:cNvSpPr>
          <p:nvPr>
            <p:ph type="sldNum" sz="quarter" idx="12"/>
          </p:nvPr>
        </p:nvSpPr>
        <p:spPr/>
        <p:txBody>
          <a:bodyPr/>
          <a:lstStyle/>
          <a:p>
            <a:fld id="{36FD9405-CE62-418F-9683-85B6A1C55A4B}" type="slidenum">
              <a:rPr lang="zh-CN" altLang="en-US" smtClean="0"/>
              <a:pPr/>
              <a:t>10</a:t>
            </a:fld>
            <a:endParaRPr lang="zh-CN" altLang="en-US" dirty="0"/>
          </a:p>
        </p:txBody>
      </p:sp>
    </p:spTree>
    <p:extLst>
      <p:ext uri="{BB962C8B-B14F-4D97-AF65-F5344CB8AC3E}">
        <p14:creationId xmlns:p14="http://schemas.microsoft.com/office/powerpoint/2010/main" val="15775478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深度优先搜索</a:t>
            </a:r>
            <a:r>
              <a:rPr lang="en-US" altLang="zh-CN" dirty="0"/>
              <a:t>DFS ( Depth First Search )</a:t>
            </a:r>
            <a:endParaRPr lang="zh-CN" altLang="en-US" dirty="0"/>
          </a:p>
        </p:txBody>
      </p:sp>
      <p:sp>
        <p:nvSpPr>
          <p:cNvPr id="3" name="内容占位符 2"/>
          <p:cNvSpPr>
            <a:spLocks noGrp="1"/>
          </p:cNvSpPr>
          <p:nvPr>
            <p:ph idx="1"/>
          </p:nvPr>
        </p:nvSpPr>
        <p:spPr/>
        <p:txBody>
          <a:bodyPr/>
          <a:lstStyle/>
          <a:p>
            <a:pPr>
              <a:lnSpc>
                <a:spcPct val="150000"/>
              </a:lnSpc>
              <a:spcBef>
                <a:spcPts val="1200"/>
              </a:spcBef>
            </a:pPr>
            <a:r>
              <a:rPr lang="zh-CN" altLang="en-US" dirty="0">
                <a:latin typeface="Times New Roman" pitchFamily="18" charset="0"/>
                <a:cs typeface="Times New Roman" pitchFamily="18" charset="0"/>
              </a:rPr>
              <a:t>算法分析</a:t>
            </a:r>
          </a:p>
          <a:p>
            <a:pPr>
              <a:lnSpc>
                <a:spcPct val="150000"/>
              </a:lnSpc>
              <a:spcBef>
                <a:spcPts val="1200"/>
              </a:spcBef>
            </a:pPr>
            <a:r>
              <a:rPr lang="zh-CN" altLang="en-US" dirty="0">
                <a:latin typeface="Times New Roman" pitchFamily="18" charset="0"/>
                <a:cs typeface="Times New Roman" pitchFamily="18" charset="0"/>
              </a:rPr>
              <a:t>遍历时，对图的每个顶点至多调用一次</a:t>
            </a:r>
            <a:r>
              <a:rPr lang="en-US" altLang="zh-CN" dirty="0">
                <a:latin typeface="Times New Roman" pitchFamily="18" charset="0"/>
                <a:cs typeface="Times New Roman" pitchFamily="18" charset="0"/>
              </a:rPr>
              <a:t>DFS</a:t>
            </a:r>
            <a:r>
              <a:rPr lang="zh-CN" altLang="en-US" dirty="0">
                <a:latin typeface="Times New Roman" pitchFamily="18" charset="0"/>
                <a:cs typeface="Times New Roman" pitchFamily="18" charset="0"/>
              </a:rPr>
              <a:t>函数。</a:t>
            </a:r>
            <a:endParaRPr lang="en-US" altLang="zh-CN" dirty="0">
              <a:latin typeface="Times New Roman" pitchFamily="18" charset="0"/>
              <a:cs typeface="Times New Roman" pitchFamily="18" charset="0"/>
            </a:endParaRPr>
          </a:p>
          <a:p>
            <a:pPr>
              <a:lnSpc>
                <a:spcPct val="150000"/>
              </a:lnSpc>
              <a:spcBef>
                <a:spcPts val="1200"/>
              </a:spcBef>
            </a:pPr>
            <a:r>
              <a:rPr lang="zh-CN" altLang="en-US" dirty="0">
                <a:latin typeface="Times New Roman" pitchFamily="18" charset="0"/>
                <a:cs typeface="Times New Roman" pitchFamily="18" charset="0"/>
              </a:rPr>
              <a:t>其实质就是对每个顶点查找邻接顶点的过程，取决于存储结构。当图有</a:t>
            </a:r>
            <a:r>
              <a:rPr lang="en-US" altLang="zh-CN" dirty="0">
                <a:latin typeface="Times New Roman" pitchFamily="18" charset="0"/>
                <a:cs typeface="Times New Roman" pitchFamily="18" charset="0"/>
              </a:rPr>
              <a:t>e</a:t>
            </a:r>
            <a:r>
              <a:rPr lang="zh-CN" altLang="en-US" dirty="0">
                <a:latin typeface="Times New Roman" pitchFamily="18" charset="0"/>
                <a:cs typeface="Times New Roman" pitchFamily="18" charset="0"/>
              </a:rPr>
              <a:t>条边，其时间复杂度为</a:t>
            </a:r>
            <a:r>
              <a:rPr lang="en-US" altLang="zh-CN" dirty="0">
                <a:latin typeface="Times New Roman" pitchFamily="18" charset="0"/>
                <a:cs typeface="Times New Roman" pitchFamily="18" charset="0"/>
              </a:rPr>
              <a:t>O(e)</a:t>
            </a:r>
            <a:r>
              <a:rPr lang="zh-CN" altLang="en-US" dirty="0">
                <a:latin typeface="Times New Roman" pitchFamily="18" charset="0"/>
                <a:cs typeface="Times New Roman" pitchFamily="18" charset="0"/>
              </a:rPr>
              <a:t>，总时间复杂度为</a:t>
            </a:r>
            <a:r>
              <a:rPr lang="en-US" altLang="zh-CN" dirty="0">
                <a:latin typeface="Times New Roman" pitchFamily="18" charset="0"/>
                <a:cs typeface="Times New Roman" pitchFamily="18" charset="0"/>
              </a:rPr>
              <a:t>O(</a:t>
            </a:r>
            <a:r>
              <a:rPr lang="en-US" altLang="zh-CN" dirty="0" err="1">
                <a:latin typeface="Times New Roman" pitchFamily="18" charset="0"/>
                <a:cs typeface="Times New Roman" pitchFamily="18" charset="0"/>
              </a:rPr>
              <a:t>n+e</a:t>
            </a:r>
            <a:r>
              <a:rPr lang="en-US" altLang="zh-CN" dirty="0">
                <a:latin typeface="Times New Roman" pitchFamily="18" charset="0"/>
                <a:cs typeface="Times New Roman" pitchFamily="18" charset="0"/>
              </a:rPr>
              <a:t>) </a:t>
            </a:r>
            <a:r>
              <a:rPr lang="zh-CN" altLang="en-US" dirty="0"/>
              <a:t>。</a:t>
            </a:r>
          </a:p>
          <a:p>
            <a:endParaRPr lang="zh-CN" altLang="en-US" dirty="0"/>
          </a:p>
        </p:txBody>
      </p:sp>
      <p:sp>
        <p:nvSpPr>
          <p:cNvPr id="4" name="页脚占位符 3"/>
          <p:cNvSpPr>
            <a:spLocks noGrp="1"/>
          </p:cNvSpPr>
          <p:nvPr>
            <p:ph type="ftr" sz="quarter" idx="11"/>
          </p:nvPr>
        </p:nvSpPr>
        <p:spPr>
          <a:xfrm>
            <a:off x="0" y="6356351"/>
            <a:ext cx="3086100" cy="365125"/>
          </a:xfrm>
        </p:spPr>
        <p:txBody>
          <a:bodyPr/>
          <a:lstStyle/>
          <a:p>
            <a:pPr algn="l"/>
            <a:r>
              <a:rPr lang="en-US" altLang="zh-CN"/>
              <a:t>Data Structure &amp; Algorithms</a:t>
            </a:r>
            <a:endParaRPr lang="zh-CN" altLang="en-US" dirty="0"/>
          </a:p>
        </p:txBody>
      </p:sp>
      <p:sp>
        <p:nvSpPr>
          <p:cNvPr id="6" name="灯片编号占位符 5"/>
          <p:cNvSpPr>
            <a:spLocks noGrp="1"/>
          </p:cNvSpPr>
          <p:nvPr>
            <p:ph type="sldNum" sz="quarter" idx="12"/>
          </p:nvPr>
        </p:nvSpPr>
        <p:spPr/>
        <p:txBody>
          <a:bodyPr/>
          <a:lstStyle/>
          <a:p>
            <a:fld id="{36FD9405-CE62-418F-9683-85B6A1C55A4B}" type="slidenum">
              <a:rPr lang="zh-CN" altLang="en-US" smtClean="0"/>
              <a:pPr/>
              <a:t>11</a:t>
            </a:fld>
            <a:endParaRPr lang="zh-CN" altLang="en-US" dirty="0"/>
          </a:p>
        </p:txBody>
      </p:sp>
    </p:spTree>
    <p:extLst>
      <p:ext uri="{BB962C8B-B14F-4D97-AF65-F5344CB8AC3E}">
        <p14:creationId xmlns:p14="http://schemas.microsoft.com/office/powerpoint/2010/main" val="6070779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深度优先搜索</a:t>
            </a:r>
            <a:r>
              <a:rPr lang="en-US" altLang="zh-CN" dirty="0"/>
              <a:t>DFS ( Depth First Search )</a:t>
            </a:r>
            <a:endParaRPr kumimoji="1" lang="zh-CN" altLang="en-US" dirty="0"/>
          </a:p>
        </p:txBody>
      </p:sp>
      <p:sp>
        <p:nvSpPr>
          <p:cNvPr id="3" name="内容占位符 2"/>
          <p:cNvSpPr>
            <a:spLocks noGrp="1"/>
          </p:cNvSpPr>
          <p:nvPr>
            <p:ph idx="1"/>
          </p:nvPr>
        </p:nvSpPr>
        <p:spPr/>
        <p:txBody>
          <a:bodyPr/>
          <a:lstStyle/>
          <a:p>
            <a:r>
              <a:rPr kumimoji="1" lang="zh-CN" altLang="en-US" dirty="0"/>
              <a:t>给出深度优先搜索的顺序，并绘制出对应的遍历图</a:t>
            </a:r>
          </a:p>
        </p:txBody>
      </p:sp>
      <p:sp>
        <p:nvSpPr>
          <p:cNvPr id="5" name="页脚占位符 4"/>
          <p:cNvSpPr>
            <a:spLocks noGrp="1"/>
          </p:cNvSpPr>
          <p:nvPr>
            <p:ph type="ftr" sz="quarter" idx="11"/>
          </p:nvPr>
        </p:nvSpPr>
        <p:spPr/>
        <p:txBody>
          <a:bodyPr/>
          <a:lstStyle/>
          <a:p>
            <a:pPr algn="l"/>
            <a:r>
              <a:rPr lang="en-US" altLang="zh-CN"/>
              <a:t>Data Structure &amp; Algorithms</a:t>
            </a:r>
            <a:endParaRPr lang="zh-CN" altLang="en-US" dirty="0"/>
          </a:p>
        </p:txBody>
      </p:sp>
      <p:sp>
        <p:nvSpPr>
          <p:cNvPr id="6" name="Text Box 3"/>
          <p:cNvSpPr txBox="1">
            <a:spLocks noChangeArrowheads="1"/>
          </p:cNvSpPr>
          <p:nvPr/>
        </p:nvSpPr>
        <p:spPr bwMode="auto">
          <a:xfrm>
            <a:off x="1004918" y="4549286"/>
            <a:ext cx="7183377" cy="52322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44450">
                <a:solidFill>
                  <a:schemeClr val="tx2"/>
                </a:solidFill>
                <a:prstDash val="lgDash"/>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spAutoFit/>
          </a:bodyPr>
          <a:lstStyle/>
          <a:p>
            <a:pPr algn="ctr"/>
            <a:r>
              <a:rPr lang="zh-CN" altLang="en-US" sz="2800" dirty="0">
                <a:latin typeface="Tahoma" charset="0"/>
              </a:rPr>
              <a:t>深度优先搜索的顺序是</a:t>
            </a:r>
            <a:r>
              <a:rPr lang="en-US" altLang="zh-CN" sz="2800" dirty="0">
                <a:latin typeface="Tahoma" charset="0"/>
              </a:rPr>
              <a:t>a</a:t>
            </a:r>
            <a:r>
              <a:rPr lang="zh-CN" altLang="en-US" sz="2800" dirty="0">
                <a:latin typeface="Tahoma" charset="0"/>
              </a:rPr>
              <a:t>，</a:t>
            </a:r>
            <a:r>
              <a:rPr lang="en-US" altLang="zh-CN" sz="2800" dirty="0">
                <a:latin typeface="Tahoma" charset="0"/>
              </a:rPr>
              <a:t>b</a:t>
            </a:r>
            <a:r>
              <a:rPr lang="zh-CN" altLang="en-US" sz="2800" dirty="0">
                <a:latin typeface="Tahoma" charset="0"/>
              </a:rPr>
              <a:t>，</a:t>
            </a:r>
            <a:r>
              <a:rPr lang="en-US" altLang="zh-CN" sz="2800" dirty="0">
                <a:latin typeface="Tahoma" charset="0"/>
              </a:rPr>
              <a:t>c</a:t>
            </a:r>
            <a:r>
              <a:rPr lang="zh-CN" altLang="en-US" sz="2800" dirty="0">
                <a:latin typeface="Tahoma" charset="0"/>
              </a:rPr>
              <a:t>，</a:t>
            </a:r>
            <a:r>
              <a:rPr lang="en-US" altLang="zh-CN" sz="2800" dirty="0">
                <a:latin typeface="Tahoma" charset="0"/>
              </a:rPr>
              <a:t>f</a:t>
            </a:r>
            <a:r>
              <a:rPr lang="zh-CN" altLang="en-US" sz="2800" dirty="0">
                <a:latin typeface="Tahoma" charset="0"/>
              </a:rPr>
              <a:t>，</a:t>
            </a:r>
            <a:r>
              <a:rPr lang="en-US" altLang="zh-CN" sz="2800" dirty="0">
                <a:latin typeface="Tahoma" charset="0"/>
              </a:rPr>
              <a:t>d</a:t>
            </a:r>
            <a:r>
              <a:rPr lang="zh-CN" altLang="en-US" sz="2800" dirty="0">
                <a:latin typeface="Tahoma" charset="0"/>
              </a:rPr>
              <a:t>，</a:t>
            </a:r>
            <a:r>
              <a:rPr lang="en-US" altLang="zh-CN" sz="2800" dirty="0">
                <a:latin typeface="Tahoma" charset="0"/>
              </a:rPr>
              <a:t>e</a:t>
            </a:r>
            <a:r>
              <a:rPr lang="zh-CN" altLang="en-US" sz="2800" dirty="0">
                <a:latin typeface="Tahoma" charset="0"/>
              </a:rPr>
              <a:t>，</a:t>
            </a:r>
            <a:r>
              <a:rPr lang="en-US" altLang="zh-CN" sz="2800" dirty="0">
                <a:latin typeface="Tahoma" charset="0"/>
              </a:rPr>
              <a:t>g</a:t>
            </a:r>
          </a:p>
        </p:txBody>
      </p:sp>
      <p:pic>
        <p:nvPicPr>
          <p:cNvPr id="7" name="Picture 4" descr="图片1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0863" y="1799736"/>
            <a:ext cx="3695700" cy="253365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5" descr="图片1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9013" y="1812436"/>
            <a:ext cx="3695700" cy="2533650"/>
          </a:xfrm>
          <a:prstGeom prst="rect">
            <a:avLst/>
          </a:prstGeom>
          <a:noFill/>
          <a:extLst>
            <a:ext uri="{909E8E84-426E-40DD-AFC4-6F175D3DCCD1}">
              <a14:hiddenFill xmlns:a14="http://schemas.microsoft.com/office/drawing/2010/main">
                <a:solidFill>
                  <a:srgbClr val="FFFFFF"/>
                </a:solidFill>
              </a14:hiddenFill>
            </a:ext>
          </a:extLst>
        </p:spPr>
      </p:pic>
      <p:sp>
        <p:nvSpPr>
          <p:cNvPr id="9" name="Line 6"/>
          <p:cNvSpPr>
            <a:spLocks noChangeShapeType="1"/>
          </p:cNvSpPr>
          <p:nvPr/>
        </p:nvSpPr>
        <p:spPr bwMode="auto">
          <a:xfrm flipH="1">
            <a:off x="5111750" y="2101361"/>
            <a:ext cx="1223963" cy="719138"/>
          </a:xfrm>
          <a:prstGeom prst="line">
            <a:avLst/>
          </a:prstGeom>
          <a:noFill/>
          <a:ln w="44450">
            <a:solidFill>
              <a:schemeClr va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zh-CN" altLang="en-US"/>
          </a:p>
        </p:txBody>
      </p:sp>
      <p:sp>
        <p:nvSpPr>
          <p:cNvPr id="10" name="Line 7"/>
          <p:cNvSpPr>
            <a:spLocks noChangeShapeType="1"/>
          </p:cNvSpPr>
          <p:nvPr/>
        </p:nvSpPr>
        <p:spPr bwMode="auto">
          <a:xfrm>
            <a:off x="5111750" y="3325324"/>
            <a:ext cx="719138" cy="719137"/>
          </a:xfrm>
          <a:prstGeom prst="line">
            <a:avLst/>
          </a:prstGeom>
          <a:noFill/>
          <a:ln w="44450">
            <a:solidFill>
              <a:schemeClr va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zh-CN" altLang="en-US"/>
          </a:p>
        </p:txBody>
      </p:sp>
      <p:sp>
        <p:nvSpPr>
          <p:cNvPr id="11" name="Line 8"/>
          <p:cNvSpPr>
            <a:spLocks noChangeShapeType="1"/>
          </p:cNvSpPr>
          <p:nvPr/>
        </p:nvSpPr>
        <p:spPr bwMode="auto">
          <a:xfrm flipV="1">
            <a:off x="6262688" y="3180861"/>
            <a:ext cx="1728787" cy="720725"/>
          </a:xfrm>
          <a:prstGeom prst="line">
            <a:avLst/>
          </a:prstGeom>
          <a:noFill/>
          <a:ln w="44450">
            <a:solidFill>
              <a:schemeClr va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zh-CN" altLang="en-US"/>
          </a:p>
        </p:txBody>
      </p:sp>
      <p:sp>
        <p:nvSpPr>
          <p:cNvPr id="12" name="Line 9"/>
          <p:cNvSpPr>
            <a:spLocks noChangeShapeType="1"/>
          </p:cNvSpPr>
          <p:nvPr/>
        </p:nvSpPr>
        <p:spPr bwMode="auto">
          <a:xfrm flipH="1">
            <a:off x="6119813" y="2244236"/>
            <a:ext cx="287337" cy="576263"/>
          </a:xfrm>
          <a:prstGeom prst="line">
            <a:avLst/>
          </a:prstGeom>
          <a:noFill/>
          <a:ln w="44450">
            <a:solidFill>
              <a:schemeClr va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zh-CN" altLang="en-US"/>
          </a:p>
        </p:txBody>
      </p:sp>
      <p:sp>
        <p:nvSpPr>
          <p:cNvPr id="13" name="Line 10"/>
          <p:cNvSpPr>
            <a:spLocks noChangeShapeType="1"/>
          </p:cNvSpPr>
          <p:nvPr/>
        </p:nvSpPr>
        <p:spPr bwMode="auto">
          <a:xfrm>
            <a:off x="6767513" y="2244236"/>
            <a:ext cx="360362" cy="576263"/>
          </a:xfrm>
          <a:prstGeom prst="line">
            <a:avLst/>
          </a:prstGeom>
          <a:noFill/>
          <a:ln w="44450">
            <a:solidFill>
              <a:schemeClr va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zh-CN" altLang="en-US"/>
          </a:p>
        </p:txBody>
      </p:sp>
      <p:sp>
        <p:nvSpPr>
          <p:cNvPr id="14" name="Line 11"/>
          <p:cNvSpPr>
            <a:spLocks noChangeShapeType="1"/>
          </p:cNvSpPr>
          <p:nvPr/>
        </p:nvSpPr>
        <p:spPr bwMode="auto">
          <a:xfrm>
            <a:off x="7199313" y="3325324"/>
            <a:ext cx="0" cy="503237"/>
          </a:xfrm>
          <a:prstGeom prst="line">
            <a:avLst/>
          </a:prstGeom>
          <a:noFill/>
          <a:ln w="44450">
            <a:solidFill>
              <a:schemeClr va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zh-CN" altLang="en-US"/>
          </a:p>
        </p:txBody>
      </p:sp>
      <p:sp>
        <p:nvSpPr>
          <p:cNvPr id="15" name="灯片编号占位符 14"/>
          <p:cNvSpPr>
            <a:spLocks noGrp="1"/>
          </p:cNvSpPr>
          <p:nvPr>
            <p:ph type="sldNum" sz="quarter" idx="12"/>
          </p:nvPr>
        </p:nvSpPr>
        <p:spPr/>
        <p:txBody>
          <a:bodyPr/>
          <a:lstStyle/>
          <a:p>
            <a:fld id="{36FD9405-CE62-418F-9683-85B6A1C55A4B}" type="slidenum">
              <a:rPr lang="zh-CN" altLang="en-US" smtClean="0"/>
              <a:pPr/>
              <a:t>12</a:t>
            </a:fld>
            <a:endParaRPr lang="zh-CN" altLang="en-US" dirty="0"/>
          </a:p>
        </p:txBody>
      </p:sp>
    </p:spTree>
    <p:extLst>
      <p:ext uri="{BB962C8B-B14F-4D97-AF65-F5344CB8AC3E}">
        <p14:creationId xmlns:p14="http://schemas.microsoft.com/office/powerpoint/2010/main" val="1668447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3" grpId="0" animBg="1"/>
      <p:bldP spid="1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广度优先搜索</a:t>
            </a:r>
            <a:r>
              <a:rPr lang="en-US" altLang="zh-CN" dirty="0"/>
              <a:t>BFS ( Breadth First Search )</a:t>
            </a:r>
            <a:endParaRPr lang="zh-CN" altLang="en-US" dirty="0"/>
          </a:p>
        </p:txBody>
      </p:sp>
      <p:sp>
        <p:nvSpPr>
          <p:cNvPr id="3" name="内容占位符 2"/>
          <p:cNvSpPr>
            <a:spLocks noGrp="1"/>
          </p:cNvSpPr>
          <p:nvPr>
            <p:ph idx="1"/>
          </p:nvPr>
        </p:nvSpPr>
        <p:spPr/>
        <p:txBody>
          <a:bodyPr>
            <a:normAutofit/>
          </a:bodyPr>
          <a:lstStyle/>
          <a:p>
            <a:pPr marL="342900" lvl="0" indent="-342900" fontAlgn="base">
              <a:lnSpc>
                <a:spcPct val="125000"/>
              </a:lnSpc>
              <a:spcBef>
                <a:spcPts val="600"/>
              </a:spcBef>
              <a:spcAft>
                <a:spcPct val="0"/>
              </a:spcAft>
              <a:buClr>
                <a:srgbClr val="005825"/>
              </a:buClr>
              <a:buSzPct val="50000"/>
              <a:buFont typeface="Wingdings" pitchFamily="2" charset="2"/>
              <a:buChar char="n"/>
              <a:defRPr/>
            </a:pPr>
            <a:r>
              <a:rPr kumimoji="1" lang="en-US" altLang="zh-CN" sz="2000" kern="0" dirty="0">
                <a:latin typeface="Times New Roman" pitchFamily="18" charset="0"/>
                <a:cs typeface="Times New Roman" pitchFamily="18" charset="0"/>
              </a:rPr>
              <a:t>BFS</a:t>
            </a:r>
            <a:r>
              <a:rPr kumimoji="1" lang="zh-CN" altLang="en-US" sz="2000" kern="0" dirty="0">
                <a:latin typeface="Times New Roman" pitchFamily="18" charset="0"/>
                <a:cs typeface="Times New Roman" pitchFamily="18" charset="0"/>
              </a:rPr>
              <a:t>在访问了起始顶点 </a:t>
            </a:r>
            <a:r>
              <a:rPr kumimoji="1" lang="en-US" altLang="zh-CN" sz="2000" i="1" kern="0" dirty="0">
                <a:latin typeface="Times New Roman" pitchFamily="18" charset="0"/>
                <a:cs typeface="Times New Roman" pitchFamily="18" charset="0"/>
              </a:rPr>
              <a:t>v </a:t>
            </a:r>
            <a:r>
              <a:rPr kumimoji="1" lang="zh-CN" altLang="en-US" sz="2000" kern="0" dirty="0">
                <a:latin typeface="Times New Roman" pitchFamily="18" charset="0"/>
                <a:cs typeface="Times New Roman" pitchFamily="18" charset="0"/>
              </a:rPr>
              <a:t>之后</a:t>
            </a:r>
            <a:r>
              <a:rPr kumimoji="1" lang="en-US" altLang="zh-CN" sz="2000" kern="0" dirty="0">
                <a:latin typeface="Times New Roman" pitchFamily="18" charset="0"/>
                <a:cs typeface="Times New Roman" pitchFamily="18" charset="0"/>
              </a:rPr>
              <a:t>, </a:t>
            </a:r>
          </a:p>
          <a:p>
            <a:pPr marL="342900" lvl="0" indent="-342900" fontAlgn="base">
              <a:lnSpc>
                <a:spcPct val="125000"/>
              </a:lnSpc>
              <a:spcBef>
                <a:spcPts val="600"/>
              </a:spcBef>
              <a:spcAft>
                <a:spcPct val="0"/>
              </a:spcAft>
              <a:buClr>
                <a:srgbClr val="005825"/>
              </a:buClr>
              <a:buSzPct val="50000"/>
              <a:buFont typeface="Wingdings" pitchFamily="2" charset="2"/>
              <a:buChar char="n"/>
              <a:defRPr/>
            </a:pPr>
            <a:r>
              <a:rPr kumimoji="1" lang="zh-CN" altLang="en-US" sz="2000" kern="0" dirty="0">
                <a:latin typeface="Times New Roman" pitchFamily="18" charset="0"/>
                <a:cs typeface="Times New Roman" pitchFamily="18" charset="0"/>
              </a:rPr>
              <a:t>由 </a:t>
            </a:r>
            <a:r>
              <a:rPr kumimoji="1" lang="en-US" altLang="zh-CN" sz="2000" i="1" kern="0" dirty="0">
                <a:latin typeface="Times New Roman" pitchFamily="18" charset="0"/>
                <a:cs typeface="Times New Roman" pitchFamily="18" charset="0"/>
              </a:rPr>
              <a:t>v </a:t>
            </a:r>
            <a:r>
              <a:rPr kumimoji="1" lang="zh-CN" altLang="en-US" sz="2000" kern="0" dirty="0">
                <a:latin typeface="Times New Roman" pitchFamily="18" charset="0"/>
                <a:cs typeface="Times New Roman" pitchFamily="18" charset="0"/>
              </a:rPr>
              <a:t>出发</a:t>
            </a:r>
            <a:r>
              <a:rPr kumimoji="1" lang="en-US" altLang="zh-CN" sz="2000" kern="0" dirty="0">
                <a:latin typeface="Times New Roman" pitchFamily="18" charset="0"/>
                <a:cs typeface="Times New Roman" pitchFamily="18" charset="0"/>
              </a:rPr>
              <a:t>, </a:t>
            </a:r>
            <a:r>
              <a:rPr kumimoji="1" lang="zh-CN" altLang="en-US" sz="2000" kern="0" dirty="0">
                <a:latin typeface="Times New Roman" pitchFamily="18" charset="0"/>
                <a:cs typeface="Times New Roman" pitchFamily="18" charset="0"/>
              </a:rPr>
              <a:t>依次访问 </a:t>
            </a:r>
            <a:r>
              <a:rPr kumimoji="1" lang="en-US" altLang="zh-CN" sz="2000" i="1" kern="0" dirty="0">
                <a:latin typeface="Times New Roman" pitchFamily="18" charset="0"/>
                <a:cs typeface="Times New Roman" pitchFamily="18" charset="0"/>
              </a:rPr>
              <a:t>v </a:t>
            </a:r>
            <a:r>
              <a:rPr kumimoji="1" lang="zh-CN" altLang="en-US" sz="2000" kern="0" dirty="0">
                <a:latin typeface="Times New Roman" pitchFamily="18" charset="0"/>
                <a:cs typeface="Times New Roman" pitchFamily="18" charset="0"/>
              </a:rPr>
              <a:t>的各个未被访问过的邻接顶点 </a:t>
            </a:r>
            <a:r>
              <a:rPr kumimoji="1" lang="en-US" altLang="zh-CN" sz="2000" i="1" kern="0" dirty="0">
                <a:latin typeface="Times New Roman" pitchFamily="18" charset="0"/>
                <a:cs typeface="Times New Roman" pitchFamily="18" charset="0"/>
              </a:rPr>
              <a:t>w</a:t>
            </a:r>
            <a:r>
              <a:rPr kumimoji="1" lang="en-US" altLang="zh-CN" sz="2000" kern="0" baseline="-25000" dirty="0">
                <a:latin typeface="Times New Roman" pitchFamily="18" charset="0"/>
                <a:cs typeface="Times New Roman" pitchFamily="18" charset="0"/>
              </a:rPr>
              <a:t>1</a:t>
            </a:r>
            <a:r>
              <a:rPr kumimoji="1" lang="en-US" altLang="zh-CN" sz="2000" kern="0" dirty="0">
                <a:latin typeface="Times New Roman" pitchFamily="18" charset="0"/>
                <a:cs typeface="Times New Roman" pitchFamily="18" charset="0"/>
              </a:rPr>
              <a:t>, </a:t>
            </a:r>
            <a:r>
              <a:rPr kumimoji="1" lang="en-US" altLang="zh-CN" sz="2000" i="1" kern="0" dirty="0">
                <a:latin typeface="Times New Roman" pitchFamily="18" charset="0"/>
                <a:cs typeface="Times New Roman" pitchFamily="18" charset="0"/>
              </a:rPr>
              <a:t>w</a:t>
            </a:r>
            <a:r>
              <a:rPr kumimoji="1" lang="en-US" altLang="zh-CN" sz="2000" kern="0" baseline="-25000" dirty="0">
                <a:latin typeface="Times New Roman" pitchFamily="18" charset="0"/>
                <a:cs typeface="Times New Roman" pitchFamily="18" charset="0"/>
              </a:rPr>
              <a:t>2</a:t>
            </a:r>
            <a:r>
              <a:rPr kumimoji="1" lang="en-US" altLang="zh-CN" sz="2000" kern="0" dirty="0">
                <a:latin typeface="Times New Roman" pitchFamily="18" charset="0"/>
                <a:cs typeface="Times New Roman" pitchFamily="18" charset="0"/>
              </a:rPr>
              <a:t>, …, </a:t>
            </a:r>
            <a:r>
              <a:rPr kumimoji="1" lang="en-US" altLang="zh-CN" sz="2000" i="1" kern="0" dirty="0" err="1">
                <a:latin typeface="Times New Roman" pitchFamily="18" charset="0"/>
                <a:cs typeface="Times New Roman" pitchFamily="18" charset="0"/>
              </a:rPr>
              <a:t>w</a:t>
            </a:r>
            <a:r>
              <a:rPr kumimoji="1" lang="en-US" altLang="zh-CN" sz="2000" i="1" kern="0" baseline="-25000" dirty="0" err="1">
                <a:latin typeface="Times New Roman" pitchFamily="18" charset="0"/>
                <a:cs typeface="Times New Roman" pitchFamily="18" charset="0"/>
              </a:rPr>
              <a:t>t</a:t>
            </a:r>
            <a:r>
              <a:rPr kumimoji="1" lang="en-US" altLang="zh-CN" sz="2000" kern="0" dirty="0">
                <a:latin typeface="Times New Roman" pitchFamily="18" charset="0"/>
                <a:cs typeface="Times New Roman" pitchFamily="18" charset="0"/>
              </a:rPr>
              <a:t>, </a:t>
            </a:r>
          </a:p>
          <a:p>
            <a:pPr marL="342900" lvl="0" indent="-342900" fontAlgn="base">
              <a:lnSpc>
                <a:spcPct val="125000"/>
              </a:lnSpc>
              <a:spcBef>
                <a:spcPts val="600"/>
              </a:spcBef>
              <a:spcAft>
                <a:spcPct val="0"/>
              </a:spcAft>
              <a:buClr>
                <a:srgbClr val="005825"/>
              </a:buClr>
              <a:buSzPct val="50000"/>
              <a:buFont typeface="Wingdings" pitchFamily="2" charset="2"/>
              <a:buChar char="n"/>
              <a:defRPr/>
            </a:pPr>
            <a:r>
              <a:rPr kumimoji="1" lang="zh-CN" altLang="en-US" sz="2000" kern="0" dirty="0">
                <a:latin typeface="Times New Roman" pitchFamily="18" charset="0"/>
                <a:cs typeface="Times New Roman" pitchFamily="18" charset="0"/>
              </a:rPr>
              <a:t>然后再顺序访问 </a:t>
            </a:r>
            <a:r>
              <a:rPr kumimoji="1" lang="en-US" altLang="zh-CN" sz="2000" i="1" kern="0" dirty="0">
                <a:latin typeface="Times New Roman" pitchFamily="18" charset="0"/>
                <a:cs typeface="Times New Roman" pitchFamily="18" charset="0"/>
              </a:rPr>
              <a:t>w</a:t>
            </a:r>
            <a:r>
              <a:rPr kumimoji="1" lang="en-US" altLang="zh-CN" sz="2000" kern="0" baseline="-25000" dirty="0">
                <a:latin typeface="Times New Roman" pitchFamily="18" charset="0"/>
                <a:cs typeface="Times New Roman" pitchFamily="18" charset="0"/>
              </a:rPr>
              <a:t>1</a:t>
            </a:r>
            <a:r>
              <a:rPr kumimoji="1" lang="en-US" altLang="zh-CN" sz="2000" kern="0" dirty="0">
                <a:latin typeface="Times New Roman" pitchFamily="18" charset="0"/>
                <a:cs typeface="Times New Roman" pitchFamily="18" charset="0"/>
              </a:rPr>
              <a:t>, </a:t>
            </a:r>
            <a:r>
              <a:rPr kumimoji="1" lang="en-US" altLang="zh-CN" sz="2000" i="1" kern="0" dirty="0">
                <a:latin typeface="Times New Roman" pitchFamily="18" charset="0"/>
                <a:cs typeface="Times New Roman" pitchFamily="18" charset="0"/>
              </a:rPr>
              <a:t>w</a:t>
            </a:r>
            <a:r>
              <a:rPr kumimoji="1" lang="en-US" altLang="zh-CN" sz="2000" kern="0" baseline="-25000" dirty="0">
                <a:latin typeface="Times New Roman" pitchFamily="18" charset="0"/>
                <a:cs typeface="Times New Roman" pitchFamily="18" charset="0"/>
              </a:rPr>
              <a:t>2</a:t>
            </a:r>
            <a:r>
              <a:rPr kumimoji="1" lang="en-US" altLang="zh-CN" sz="2000" kern="0" dirty="0">
                <a:latin typeface="Times New Roman" pitchFamily="18" charset="0"/>
                <a:cs typeface="Times New Roman" pitchFamily="18" charset="0"/>
              </a:rPr>
              <a:t>, …, </a:t>
            </a:r>
            <a:r>
              <a:rPr kumimoji="1" lang="en-US" altLang="zh-CN" sz="2000" i="1" kern="0" dirty="0" err="1">
                <a:latin typeface="Times New Roman" pitchFamily="18" charset="0"/>
                <a:cs typeface="Times New Roman" pitchFamily="18" charset="0"/>
              </a:rPr>
              <a:t>w</a:t>
            </a:r>
            <a:r>
              <a:rPr kumimoji="1" lang="en-US" altLang="zh-CN" sz="2000" i="1" kern="0" baseline="-25000" dirty="0" err="1">
                <a:latin typeface="Times New Roman" pitchFamily="18" charset="0"/>
                <a:cs typeface="Times New Roman" pitchFamily="18" charset="0"/>
              </a:rPr>
              <a:t>t</a:t>
            </a:r>
            <a:r>
              <a:rPr kumimoji="1" lang="en-US" altLang="zh-CN" sz="2000" i="1" kern="0" baseline="-25000" dirty="0">
                <a:latin typeface="Times New Roman" pitchFamily="18" charset="0"/>
                <a:cs typeface="Times New Roman" pitchFamily="18" charset="0"/>
              </a:rPr>
              <a:t> </a:t>
            </a:r>
            <a:r>
              <a:rPr kumimoji="1" lang="zh-CN" altLang="en-US" sz="2000" kern="0" dirty="0">
                <a:latin typeface="Times New Roman" pitchFamily="18" charset="0"/>
                <a:cs typeface="Times New Roman" pitchFamily="18" charset="0"/>
              </a:rPr>
              <a:t>的所有还未被访问过的邻接顶点。</a:t>
            </a:r>
            <a:endParaRPr kumimoji="1" lang="en-US" altLang="zh-CN" sz="2000" kern="0" dirty="0">
              <a:latin typeface="Times New Roman" pitchFamily="18" charset="0"/>
              <a:cs typeface="Times New Roman" pitchFamily="18" charset="0"/>
            </a:endParaRPr>
          </a:p>
          <a:p>
            <a:pPr marL="342900" lvl="0" indent="-342900" fontAlgn="base">
              <a:lnSpc>
                <a:spcPct val="125000"/>
              </a:lnSpc>
              <a:spcBef>
                <a:spcPts val="600"/>
              </a:spcBef>
              <a:spcAft>
                <a:spcPct val="0"/>
              </a:spcAft>
              <a:buClr>
                <a:srgbClr val="005825"/>
              </a:buClr>
              <a:buSzPct val="50000"/>
              <a:buFont typeface="Wingdings" pitchFamily="2" charset="2"/>
              <a:buChar char="n"/>
              <a:defRPr/>
            </a:pPr>
            <a:r>
              <a:rPr kumimoji="1" lang="zh-CN" altLang="en-US" sz="2000" kern="0" dirty="0">
                <a:latin typeface="Times New Roman" pitchFamily="18" charset="0"/>
                <a:cs typeface="Times New Roman" pitchFamily="18" charset="0"/>
              </a:rPr>
              <a:t>再从这些访问过的顶点出发，再访问它们的所有还未被访问过的邻接顶点，</a:t>
            </a:r>
            <a:r>
              <a:rPr kumimoji="1" lang="en-US" altLang="zh-CN" sz="2000" kern="0" dirty="0">
                <a:latin typeface="Times New Roman" pitchFamily="18" charset="0"/>
                <a:cs typeface="Times New Roman" pitchFamily="18" charset="0"/>
              </a:rPr>
              <a:t>… </a:t>
            </a:r>
          </a:p>
          <a:p>
            <a:pPr marL="342900" lvl="0" indent="-342900" fontAlgn="base">
              <a:lnSpc>
                <a:spcPct val="125000"/>
              </a:lnSpc>
              <a:spcBef>
                <a:spcPts val="600"/>
              </a:spcBef>
              <a:spcAft>
                <a:spcPct val="0"/>
              </a:spcAft>
              <a:buClr>
                <a:srgbClr val="005825"/>
              </a:buClr>
              <a:buSzPct val="50000"/>
              <a:buFont typeface="Wingdings" pitchFamily="2" charset="2"/>
              <a:buChar char="n"/>
              <a:defRPr/>
            </a:pPr>
            <a:r>
              <a:rPr kumimoji="1" lang="zh-CN" altLang="en-US" sz="2000" kern="0" dirty="0">
                <a:latin typeface="Times New Roman" pitchFamily="18" charset="0"/>
                <a:cs typeface="Times New Roman" pitchFamily="18" charset="0"/>
              </a:rPr>
              <a:t>如此做下去，直到图中所有顶点都被访问到为止。</a:t>
            </a:r>
            <a:endParaRPr kumimoji="1" lang="en-US" altLang="zh-CN" sz="2000" kern="0" dirty="0">
              <a:latin typeface="Times New Roman" pitchFamily="18" charset="0"/>
              <a:cs typeface="Times New Roman" pitchFamily="18" charset="0"/>
            </a:endParaRPr>
          </a:p>
          <a:p>
            <a:pPr marL="342900" lvl="0" indent="-342900" fontAlgn="base">
              <a:lnSpc>
                <a:spcPct val="125000"/>
              </a:lnSpc>
              <a:spcBef>
                <a:spcPts val="600"/>
              </a:spcBef>
              <a:spcAft>
                <a:spcPct val="0"/>
              </a:spcAft>
              <a:buClr>
                <a:srgbClr val="005825"/>
              </a:buClr>
              <a:buSzPct val="50000"/>
              <a:buFont typeface="Wingdings" pitchFamily="2" charset="2"/>
              <a:buChar char="n"/>
              <a:defRPr/>
            </a:pPr>
            <a:endParaRPr kumimoji="1" lang="zh-CN" altLang="en-US" sz="2000" kern="0" dirty="0">
              <a:latin typeface="Times New Roman" pitchFamily="18" charset="0"/>
              <a:cs typeface="Times New Roman" pitchFamily="18" charset="0"/>
            </a:endParaRPr>
          </a:p>
          <a:p>
            <a:pPr marL="342900" lvl="0" indent="-342900" fontAlgn="base">
              <a:lnSpc>
                <a:spcPct val="125000"/>
              </a:lnSpc>
              <a:spcBef>
                <a:spcPts val="600"/>
              </a:spcBef>
              <a:spcAft>
                <a:spcPct val="0"/>
              </a:spcAft>
              <a:buClr>
                <a:srgbClr val="005825"/>
              </a:buClr>
              <a:buSzPct val="50000"/>
              <a:buFont typeface="Wingdings" pitchFamily="2" charset="2"/>
              <a:buChar char="n"/>
              <a:defRPr/>
            </a:pPr>
            <a:r>
              <a:rPr kumimoji="1" lang="zh-CN" altLang="en-US" sz="2000" kern="0" dirty="0">
                <a:latin typeface="Times New Roman" pitchFamily="18" charset="0"/>
                <a:cs typeface="Times New Roman" pitchFamily="18" charset="0"/>
              </a:rPr>
              <a:t>广度优先搜索是一种</a:t>
            </a:r>
            <a:r>
              <a:rPr kumimoji="1" lang="zh-CN" altLang="en-US" sz="2000" kern="0" dirty="0">
                <a:solidFill>
                  <a:srgbClr val="0000FF"/>
                </a:solidFill>
                <a:latin typeface="Times New Roman" pitchFamily="18" charset="0"/>
                <a:cs typeface="Times New Roman" pitchFamily="18" charset="0"/>
              </a:rPr>
              <a:t>分层的搜索过程</a:t>
            </a:r>
            <a:r>
              <a:rPr kumimoji="1" lang="en-US" altLang="zh-CN" sz="2000" kern="0" dirty="0">
                <a:latin typeface="Times New Roman" pitchFamily="18" charset="0"/>
                <a:cs typeface="Times New Roman" pitchFamily="18" charset="0"/>
              </a:rPr>
              <a:t>, </a:t>
            </a:r>
            <a:r>
              <a:rPr kumimoji="1" lang="zh-CN" altLang="en-US" sz="2000" kern="0" dirty="0">
                <a:latin typeface="Times New Roman" pitchFamily="18" charset="0"/>
                <a:cs typeface="Times New Roman" pitchFamily="18" charset="0"/>
              </a:rPr>
              <a:t>每向前走一步可能访问一批顶点</a:t>
            </a:r>
            <a:r>
              <a:rPr kumimoji="1" lang="en-US" altLang="zh-CN" sz="2000" kern="0" dirty="0">
                <a:latin typeface="Times New Roman" pitchFamily="18" charset="0"/>
                <a:cs typeface="Times New Roman" pitchFamily="18" charset="0"/>
              </a:rPr>
              <a:t>, </a:t>
            </a:r>
            <a:r>
              <a:rPr kumimoji="1" lang="zh-CN" altLang="en-US" sz="2000" kern="0" dirty="0">
                <a:latin typeface="Times New Roman" pitchFamily="18" charset="0"/>
                <a:cs typeface="Times New Roman" pitchFamily="18" charset="0"/>
              </a:rPr>
              <a:t>不像深度优先搜索那样有往回退的情况。</a:t>
            </a:r>
            <a:endParaRPr kumimoji="1" lang="en-US" altLang="zh-CN" sz="2000" kern="0" dirty="0">
              <a:latin typeface="Times New Roman" pitchFamily="18" charset="0"/>
              <a:cs typeface="Times New Roman" pitchFamily="18" charset="0"/>
            </a:endParaRPr>
          </a:p>
          <a:p>
            <a:pPr marL="342900" lvl="0" indent="-342900" fontAlgn="base">
              <a:lnSpc>
                <a:spcPct val="125000"/>
              </a:lnSpc>
              <a:spcBef>
                <a:spcPts val="600"/>
              </a:spcBef>
              <a:spcAft>
                <a:spcPct val="0"/>
              </a:spcAft>
              <a:buClr>
                <a:srgbClr val="005825"/>
              </a:buClr>
              <a:buSzPct val="50000"/>
              <a:buFont typeface="Wingdings" pitchFamily="2" charset="2"/>
              <a:buChar char="n"/>
              <a:defRPr/>
            </a:pPr>
            <a:r>
              <a:rPr kumimoji="1" lang="zh-CN" altLang="en-US" sz="2000" kern="0" dirty="0">
                <a:latin typeface="Times New Roman" pitchFamily="18" charset="0"/>
                <a:cs typeface="Times New Roman" pitchFamily="18" charset="0"/>
              </a:rPr>
              <a:t>因此</a:t>
            </a:r>
            <a:r>
              <a:rPr kumimoji="1" lang="en-US" altLang="zh-CN" sz="2000" kern="0" dirty="0">
                <a:latin typeface="Times New Roman" pitchFamily="18" charset="0"/>
                <a:cs typeface="Times New Roman" pitchFamily="18" charset="0"/>
              </a:rPr>
              <a:t>, </a:t>
            </a:r>
            <a:r>
              <a:rPr kumimoji="1" lang="zh-CN" altLang="en-US" sz="2000" kern="0" dirty="0">
                <a:solidFill>
                  <a:srgbClr val="0000FF"/>
                </a:solidFill>
                <a:latin typeface="Times New Roman" pitchFamily="18" charset="0"/>
                <a:cs typeface="Times New Roman" pitchFamily="18" charset="0"/>
              </a:rPr>
              <a:t>广度优先搜索不是一个递归的过程</a:t>
            </a:r>
            <a:r>
              <a:rPr kumimoji="1" lang="zh-CN" altLang="en-US" sz="2000" kern="0" dirty="0">
                <a:latin typeface="Times New Roman" pitchFamily="18" charset="0"/>
                <a:cs typeface="Times New Roman" pitchFamily="18" charset="0"/>
              </a:rPr>
              <a:t>。</a:t>
            </a:r>
          </a:p>
          <a:p>
            <a:endParaRPr lang="zh-CN" altLang="en-US" dirty="0"/>
          </a:p>
        </p:txBody>
      </p:sp>
      <p:sp>
        <p:nvSpPr>
          <p:cNvPr id="4" name="页脚占位符 3"/>
          <p:cNvSpPr>
            <a:spLocks noGrp="1"/>
          </p:cNvSpPr>
          <p:nvPr>
            <p:ph type="ftr" sz="quarter" idx="11"/>
          </p:nvPr>
        </p:nvSpPr>
        <p:spPr>
          <a:xfrm>
            <a:off x="0" y="6356351"/>
            <a:ext cx="3086100" cy="365125"/>
          </a:xfrm>
        </p:spPr>
        <p:txBody>
          <a:bodyPr/>
          <a:lstStyle/>
          <a:p>
            <a:pPr algn="l"/>
            <a:r>
              <a:rPr lang="en-US" altLang="zh-CN"/>
              <a:t>Data Structure &amp; Algorithms</a:t>
            </a:r>
            <a:endParaRPr lang="zh-CN" altLang="en-US" dirty="0"/>
          </a:p>
        </p:txBody>
      </p:sp>
      <p:sp>
        <p:nvSpPr>
          <p:cNvPr id="6" name="灯片编号占位符 5"/>
          <p:cNvSpPr>
            <a:spLocks noGrp="1"/>
          </p:cNvSpPr>
          <p:nvPr>
            <p:ph type="sldNum" sz="quarter" idx="12"/>
          </p:nvPr>
        </p:nvSpPr>
        <p:spPr/>
        <p:txBody>
          <a:bodyPr/>
          <a:lstStyle/>
          <a:p>
            <a:fld id="{36FD9405-CE62-418F-9683-85B6A1C55A4B}" type="slidenum">
              <a:rPr lang="zh-CN" altLang="en-US" smtClean="0"/>
              <a:pPr/>
              <a:t>13</a:t>
            </a:fld>
            <a:endParaRPr lang="zh-CN" altLang="en-US" dirty="0"/>
          </a:p>
        </p:txBody>
      </p:sp>
    </p:spTree>
    <p:extLst>
      <p:ext uri="{BB962C8B-B14F-4D97-AF65-F5344CB8AC3E}">
        <p14:creationId xmlns:p14="http://schemas.microsoft.com/office/powerpoint/2010/main" val="7165867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prstClr val="black"/>
                </a:solidFill>
              </a:rPr>
              <a:t>广度优先搜索</a:t>
            </a:r>
            <a:r>
              <a:rPr lang="en-US" altLang="zh-CN" dirty="0">
                <a:solidFill>
                  <a:prstClr val="black"/>
                </a:solidFill>
              </a:rPr>
              <a:t>BFS ( Breadth First Search )</a:t>
            </a:r>
            <a:endParaRPr lang="zh-CN" altLang="en-US" dirty="0"/>
          </a:p>
        </p:txBody>
      </p:sp>
      <p:sp>
        <p:nvSpPr>
          <p:cNvPr id="3" name="内容占位符 2"/>
          <p:cNvSpPr>
            <a:spLocks noGrp="1"/>
          </p:cNvSpPr>
          <p:nvPr>
            <p:ph idx="1"/>
          </p:nvPr>
        </p:nvSpPr>
        <p:spPr/>
        <p:txBody>
          <a:bodyPr>
            <a:normAutofit/>
          </a:bodyPr>
          <a:lstStyle/>
          <a:p>
            <a:pPr marL="342900" lvl="0" indent="-342900" fontAlgn="base">
              <a:lnSpc>
                <a:spcPct val="150000"/>
              </a:lnSpc>
              <a:spcBef>
                <a:spcPts val="600"/>
              </a:spcBef>
              <a:spcAft>
                <a:spcPct val="0"/>
              </a:spcAft>
              <a:buClr>
                <a:srgbClr val="005825"/>
              </a:buClr>
              <a:buSzPct val="50000"/>
              <a:buFont typeface="Wingdings" pitchFamily="2" charset="2"/>
              <a:buChar char="n"/>
              <a:defRPr/>
            </a:pPr>
            <a:r>
              <a:rPr kumimoji="1" lang="zh-CN" altLang="en-US" kern="0" dirty="0">
                <a:latin typeface="Times New Roman" pitchFamily="18" charset="0"/>
                <a:cs typeface="Times New Roman" pitchFamily="18" charset="0"/>
              </a:rPr>
              <a:t>为了实现逐层访问</a:t>
            </a:r>
            <a:r>
              <a:rPr kumimoji="1" lang="en-US" altLang="zh-CN" kern="0" dirty="0">
                <a:latin typeface="Times New Roman" pitchFamily="18" charset="0"/>
                <a:cs typeface="Times New Roman" pitchFamily="18" charset="0"/>
              </a:rPr>
              <a:t>, </a:t>
            </a:r>
            <a:r>
              <a:rPr kumimoji="1" lang="zh-CN" altLang="en-US" kern="0" dirty="0">
                <a:latin typeface="Times New Roman" pitchFamily="18" charset="0"/>
                <a:cs typeface="Times New Roman" pitchFamily="18" charset="0"/>
              </a:rPr>
              <a:t>算法中使用了一个</a:t>
            </a:r>
            <a:r>
              <a:rPr kumimoji="1" lang="zh-CN" altLang="en-US" kern="0" dirty="0">
                <a:solidFill>
                  <a:srgbClr val="0000FF"/>
                </a:solidFill>
                <a:latin typeface="Times New Roman" pitchFamily="18" charset="0"/>
                <a:cs typeface="Times New Roman" pitchFamily="18" charset="0"/>
              </a:rPr>
              <a:t>队列</a:t>
            </a:r>
            <a:r>
              <a:rPr kumimoji="1" lang="en-US" altLang="zh-CN" kern="0" dirty="0">
                <a:latin typeface="Times New Roman" pitchFamily="18" charset="0"/>
                <a:cs typeface="Times New Roman" pitchFamily="18" charset="0"/>
              </a:rPr>
              <a:t>, </a:t>
            </a:r>
            <a:r>
              <a:rPr kumimoji="1" lang="zh-CN" altLang="en-US" kern="0" dirty="0">
                <a:latin typeface="Times New Roman" pitchFamily="18" charset="0"/>
                <a:cs typeface="Times New Roman" pitchFamily="18" charset="0"/>
              </a:rPr>
              <a:t>以记忆正在访问的这一层和上一层的顶点</a:t>
            </a:r>
            <a:r>
              <a:rPr kumimoji="1" lang="en-US" altLang="zh-CN" kern="0" dirty="0">
                <a:latin typeface="Times New Roman" pitchFamily="18" charset="0"/>
                <a:cs typeface="Times New Roman" pitchFamily="18" charset="0"/>
              </a:rPr>
              <a:t>, </a:t>
            </a:r>
            <a:r>
              <a:rPr kumimoji="1" lang="zh-CN" altLang="en-US" kern="0" dirty="0">
                <a:latin typeface="Times New Roman" pitchFamily="18" charset="0"/>
                <a:cs typeface="Times New Roman" pitchFamily="18" charset="0"/>
              </a:rPr>
              <a:t>以便于向下一层访问。</a:t>
            </a:r>
          </a:p>
          <a:p>
            <a:pPr marL="342900" lvl="0" indent="-342900" fontAlgn="base">
              <a:lnSpc>
                <a:spcPct val="150000"/>
              </a:lnSpc>
              <a:spcBef>
                <a:spcPts val="600"/>
              </a:spcBef>
              <a:spcAft>
                <a:spcPct val="0"/>
              </a:spcAft>
              <a:buClr>
                <a:srgbClr val="005825"/>
              </a:buClr>
              <a:buSzPct val="50000"/>
              <a:buFont typeface="Wingdings" pitchFamily="2" charset="2"/>
              <a:buChar char="n"/>
              <a:defRPr/>
            </a:pPr>
            <a:r>
              <a:rPr kumimoji="1" lang="zh-CN" altLang="en-US" kern="0" dirty="0">
                <a:latin typeface="Times New Roman" pitchFamily="18" charset="0"/>
                <a:cs typeface="Times New Roman" pitchFamily="18" charset="0"/>
              </a:rPr>
              <a:t>为避免重复访问</a:t>
            </a:r>
            <a:r>
              <a:rPr kumimoji="1" lang="en-US" altLang="zh-CN" kern="0" dirty="0">
                <a:latin typeface="Times New Roman" pitchFamily="18" charset="0"/>
                <a:cs typeface="Times New Roman" pitchFamily="18" charset="0"/>
              </a:rPr>
              <a:t>, </a:t>
            </a:r>
            <a:r>
              <a:rPr kumimoji="1" lang="zh-CN" altLang="en-US" kern="0" dirty="0">
                <a:latin typeface="Times New Roman" pitchFamily="18" charset="0"/>
                <a:cs typeface="Times New Roman" pitchFamily="18" charset="0"/>
              </a:rPr>
              <a:t>需要一个辅助数组，</a:t>
            </a:r>
            <a:r>
              <a:rPr kumimoji="1" lang="en-US" altLang="zh-CN" b="1" kern="0" dirty="0">
                <a:latin typeface="Times New Roman" pitchFamily="18" charset="0"/>
                <a:cs typeface="Times New Roman" pitchFamily="18" charset="0"/>
              </a:rPr>
              <a:t>visited [ ]</a:t>
            </a:r>
            <a:r>
              <a:rPr kumimoji="1" lang="zh-CN" altLang="en-US" kern="0" dirty="0">
                <a:latin typeface="Times New Roman" pitchFamily="18" charset="0"/>
                <a:cs typeface="Times New Roman" pitchFamily="18" charset="0"/>
              </a:rPr>
              <a:t>，给被访问过的顶点加标记。</a:t>
            </a:r>
          </a:p>
        </p:txBody>
      </p:sp>
      <p:sp>
        <p:nvSpPr>
          <p:cNvPr id="4" name="页脚占位符 3"/>
          <p:cNvSpPr>
            <a:spLocks noGrp="1"/>
          </p:cNvSpPr>
          <p:nvPr>
            <p:ph type="ftr" sz="quarter" idx="11"/>
          </p:nvPr>
        </p:nvSpPr>
        <p:spPr>
          <a:xfrm>
            <a:off x="0" y="6356351"/>
            <a:ext cx="3086100" cy="365125"/>
          </a:xfrm>
        </p:spPr>
        <p:txBody>
          <a:bodyPr/>
          <a:lstStyle/>
          <a:p>
            <a:pPr algn="l"/>
            <a:r>
              <a:rPr lang="en-US" altLang="zh-CN"/>
              <a:t>Data Structure &amp; Algorithms</a:t>
            </a:r>
            <a:endParaRPr lang="zh-CN" altLang="en-US" dirty="0"/>
          </a:p>
        </p:txBody>
      </p:sp>
      <p:sp>
        <p:nvSpPr>
          <p:cNvPr id="6" name="灯片编号占位符 5"/>
          <p:cNvSpPr>
            <a:spLocks noGrp="1"/>
          </p:cNvSpPr>
          <p:nvPr>
            <p:ph type="sldNum" sz="quarter" idx="12"/>
          </p:nvPr>
        </p:nvSpPr>
        <p:spPr/>
        <p:txBody>
          <a:bodyPr/>
          <a:lstStyle/>
          <a:p>
            <a:fld id="{36FD9405-CE62-418F-9683-85B6A1C55A4B}" type="slidenum">
              <a:rPr lang="zh-CN" altLang="en-US" smtClean="0"/>
              <a:pPr/>
              <a:t>14</a:t>
            </a:fld>
            <a:endParaRPr lang="zh-CN" altLang="en-US" dirty="0"/>
          </a:p>
        </p:txBody>
      </p:sp>
    </p:spTree>
    <p:extLst>
      <p:ext uri="{BB962C8B-B14F-4D97-AF65-F5344CB8AC3E}">
        <p14:creationId xmlns:p14="http://schemas.microsoft.com/office/powerpoint/2010/main" val="31093290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广度优先搜索</a:t>
            </a:r>
            <a:r>
              <a:rPr lang="en-US" altLang="zh-CN" dirty="0"/>
              <a:t>BFS ( Breadth First Search )</a:t>
            </a:r>
            <a:endParaRPr lang="zh-CN" altLang="en-US" dirty="0"/>
          </a:p>
        </p:txBody>
      </p:sp>
      <p:sp>
        <p:nvSpPr>
          <p:cNvPr id="3" name="内容占位符 2"/>
          <p:cNvSpPr>
            <a:spLocks noGrp="1"/>
          </p:cNvSpPr>
          <p:nvPr>
            <p:ph idx="1"/>
          </p:nvPr>
        </p:nvSpPr>
        <p:spPr/>
        <p:txBody>
          <a:bodyPr/>
          <a:lstStyle/>
          <a:p>
            <a:r>
              <a:rPr lang="zh-CN" altLang="en-US" dirty="0">
                <a:latin typeface="微软雅黑" pitchFamily="34" charset="-122"/>
              </a:rPr>
              <a:t>广度优先搜索的示例</a:t>
            </a:r>
          </a:p>
          <a:p>
            <a:endParaRPr lang="zh-CN" altLang="en-US" dirty="0"/>
          </a:p>
        </p:txBody>
      </p:sp>
      <p:sp>
        <p:nvSpPr>
          <p:cNvPr id="4" name="页脚占位符 3"/>
          <p:cNvSpPr>
            <a:spLocks noGrp="1"/>
          </p:cNvSpPr>
          <p:nvPr>
            <p:ph type="ftr" sz="quarter" idx="11"/>
          </p:nvPr>
        </p:nvSpPr>
        <p:spPr>
          <a:xfrm>
            <a:off x="0" y="6356351"/>
            <a:ext cx="3086100" cy="365125"/>
          </a:xfrm>
        </p:spPr>
        <p:txBody>
          <a:bodyPr/>
          <a:lstStyle/>
          <a:p>
            <a:pPr algn="l"/>
            <a:r>
              <a:rPr lang="en-US" altLang="zh-CN"/>
              <a:t>Data Structure &amp; Algorithms</a:t>
            </a:r>
            <a:endParaRPr lang="zh-CN" altLang="en-US" dirty="0"/>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7741" y="1678678"/>
            <a:ext cx="7648517" cy="38626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灯片编号占位符 5"/>
          <p:cNvSpPr>
            <a:spLocks noGrp="1"/>
          </p:cNvSpPr>
          <p:nvPr>
            <p:ph type="sldNum" sz="quarter" idx="12"/>
          </p:nvPr>
        </p:nvSpPr>
        <p:spPr/>
        <p:txBody>
          <a:bodyPr/>
          <a:lstStyle/>
          <a:p>
            <a:fld id="{36FD9405-CE62-418F-9683-85B6A1C55A4B}" type="slidenum">
              <a:rPr lang="zh-CN" altLang="en-US" smtClean="0"/>
              <a:pPr/>
              <a:t>15</a:t>
            </a:fld>
            <a:endParaRPr lang="zh-CN" altLang="en-US" dirty="0"/>
          </a:p>
        </p:txBody>
      </p:sp>
    </p:spTree>
    <p:extLst>
      <p:ext uri="{BB962C8B-B14F-4D97-AF65-F5344CB8AC3E}">
        <p14:creationId xmlns:p14="http://schemas.microsoft.com/office/powerpoint/2010/main" val="34550767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prstClr val="black"/>
                </a:solidFill>
              </a:rPr>
              <a:t>广度优先搜索</a:t>
            </a:r>
            <a:r>
              <a:rPr lang="en-US" altLang="zh-CN" dirty="0">
                <a:solidFill>
                  <a:prstClr val="black"/>
                </a:solidFill>
              </a:rPr>
              <a:t>BFS ( Breadth First Search )</a:t>
            </a:r>
            <a:endParaRPr lang="zh-CN" altLang="en-US" dirty="0"/>
          </a:p>
        </p:txBody>
      </p:sp>
      <p:sp>
        <p:nvSpPr>
          <p:cNvPr id="4" name="页脚占位符 3"/>
          <p:cNvSpPr>
            <a:spLocks noGrp="1"/>
          </p:cNvSpPr>
          <p:nvPr>
            <p:ph type="ftr" sz="quarter" idx="11"/>
          </p:nvPr>
        </p:nvSpPr>
        <p:spPr>
          <a:xfrm>
            <a:off x="0" y="6356351"/>
            <a:ext cx="3086100" cy="365125"/>
          </a:xfrm>
        </p:spPr>
        <p:txBody>
          <a:bodyPr/>
          <a:lstStyle/>
          <a:p>
            <a:pPr algn="l"/>
            <a:r>
              <a:rPr lang="en-US" altLang="zh-CN"/>
              <a:t>Data Structure &amp; Algorithms</a:t>
            </a:r>
            <a:endParaRPr lang="zh-CN" altLang="en-US" dirty="0"/>
          </a:p>
        </p:txBody>
      </p:sp>
      <p:sp>
        <p:nvSpPr>
          <p:cNvPr id="6" name="矩形 5"/>
          <p:cNvSpPr/>
          <p:nvPr/>
        </p:nvSpPr>
        <p:spPr>
          <a:xfrm>
            <a:off x="241068" y="878165"/>
            <a:ext cx="4330932" cy="5027530"/>
          </a:xfrm>
          <a:prstGeom prst="rect">
            <a:avLst/>
          </a:prstGeom>
        </p:spPr>
        <p:txBody>
          <a:bodyPr wrap="square">
            <a:spAutoFit/>
          </a:bodyPr>
          <a:lstStyle/>
          <a:p>
            <a:pPr>
              <a:lnSpc>
                <a:spcPct val="110000"/>
              </a:lnSpc>
              <a:spcBef>
                <a:spcPts val="300"/>
              </a:spcBef>
            </a:pPr>
            <a:r>
              <a:rPr lang="en-US" altLang="zh-CN" dirty="0">
                <a:latin typeface="Times New Roman" pitchFamily="18" charset="0"/>
                <a:ea typeface="微软雅黑" pitchFamily="34" charset="-122"/>
                <a:cs typeface="Times New Roman" pitchFamily="18" charset="0"/>
              </a:rPr>
              <a:t>template&lt;class Type&gt; </a:t>
            </a:r>
          </a:p>
          <a:p>
            <a:pPr>
              <a:lnSpc>
                <a:spcPct val="110000"/>
              </a:lnSpc>
              <a:spcBef>
                <a:spcPts val="300"/>
              </a:spcBef>
            </a:pPr>
            <a:r>
              <a:rPr lang="en-US" altLang="zh-CN" dirty="0">
                <a:latin typeface="Times New Roman" pitchFamily="18" charset="0"/>
                <a:ea typeface="微软雅黑" pitchFamily="34" charset="-122"/>
                <a:cs typeface="Times New Roman" pitchFamily="18" charset="0"/>
              </a:rPr>
              <a:t>void BFS ( Graph &lt;Type&gt;&amp; G, int v ) {</a:t>
            </a:r>
          </a:p>
          <a:p>
            <a:pPr>
              <a:lnSpc>
                <a:spcPct val="110000"/>
              </a:lnSpc>
              <a:spcBef>
                <a:spcPts val="300"/>
              </a:spcBef>
            </a:pPr>
            <a:r>
              <a:rPr lang="en-US" altLang="zh-CN" dirty="0">
                <a:latin typeface="Times New Roman" pitchFamily="18" charset="0"/>
                <a:ea typeface="微软雅黑" pitchFamily="34" charset="-122"/>
                <a:cs typeface="Times New Roman" pitchFamily="18" charset="0"/>
              </a:rPr>
              <a:t>    int n = </a:t>
            </a:r>
            <a:r>
              <a:rPr lang="en-US" altLang="zh-CN" dirty="0" err="1">
                <a:latin typeface="Times New Roman" pitchFamily="18" charset="0"/>
                <a:ea typeface="微软雅黑" pitchFamily="34" charset="-122"/>
                <a:cs typeface="Times New Roman" pitchFamily="18" charset="0"/>
              </a:rPr>
              <a:t>G.NumberOfVertices</a:t>
            </a:r>
            <a:r>
              <a:rPr lang="en-US" altLang="zh-CN" dirty="0">
                <a:latin typeface="Times New Roman" pitchFamily="18" charset="0"/>
                <a:ea typeface="微软雅黑" pitchFamily="34" charset="-122"/>
                <a:cs typeface="Times New Roman" pitchFamily="18" charset="0"/>
              </a:rPr>
              <a:t>( );</a:t>
            </a:r>
          </a:p>
          <a:p>
            <a:pPr>
              <a:lnSpc>
                <a:spcPct val="110000"/>
              </a:lnSpc>
              <a:spcBef>
                <a:spcPts val="300"/>
              </a:spcBef>
            </a:pPr>
            <a:r>
              <a:rPr lang="en-US" altLang="zh-CN" dirty="0">
                <a:latin typeface="Times New Roman" pitchFamily="18" charset="0"/>
                <a:ea typeface="微软雅黑" pitchFamily="34" charset="-122"/>
                <a:cs typeface="Times New Roman" pitchFamily="18" charset="0"/>
              </a:rPr>
              <a:t>    int * visited = new int[n];	</a:t>
            </a:r>
          </a:p>
          <a:p>
            <a:pPr>
              <a:lnSpc>
                <a:spcPct val="110000"/>
              </a:lnSpc>
              <a:spcBef>
                <a:spcPts val="300"/>
              </a:spcBef>
            </a:pPr>
            <a:r>
              <a:rPr lang="en-US" altLang="zh-CN" dirty="0">
                <a:latin typeface="Times New Roman" pitchFamily="18" charset="0"/>
                <a:ea typeface="微软雅黑" pitchFamily="34" charset="-122"/>
                <a:cs typeface="Times New Roman" pitchFamily="18" charset="0"/>
              </a:rPr>
              <a:t>    for ( int i = 0; i &lt; n; i++ ) </a:t>
            </a:r>
          </a:p>
          <a:p>
            <a:pPr>
              <a:lnSpc>
                <a:spcPct val="110000"/>
              </a:lnSpc>
              <a:spcBef>
                <a:spcPts val="300"/>
              </a:spcBef>
            </a:pPr>
            <a:r>
              <a:rPr lang="en-US" altLang="zh-CN" dirty="0">
                <a:latin typeface="Times New Roman" pitchFamily="18" charset="0"/>
                <a:ea typeface="微软雅黑" pitchFamily="34" charset="-122"/>
                <a:cs typeface="Times New Roman" pitchFamily="18" charset="0"/>
              </a:rPr>
              <a:t>         visited[i] = 0;</a:t>
            </a:r>
          </a:p>
          <a:p>
            <a:pPr>
              <a:lnSpc>
                <a:spcPct val="110000"/>
              </a:lnSpc>
              <a:spcBef>
                <a:spcPts val="300"/>
              </a:spcBef>
            </a:pPr>
            <a:r>
              <a:rPr lang="en-US" altLang="zh-CN" dirty="0">
                <a:latin typeface="Times New Roman" pitchFamily="18" charset="0"/>
                <a:ea typeface="微软雅黑" pitchFamily="34" charset="-122"/>
                <a:cs typeface="Times New Roman" pitchFamily="18" charset="0"/>
              </a:rPr>
              <a:t>    </a:t>
            </a:r>
            <a:r>
              <a:rPr lang="en-US" altLang="zh-CN" dirty="0" err="1">
                <a:latin typeface="Times New Roman" pitchFamily="18" charset="0"/>
                <a:ea typeface="微软雅黑" pitchFamily="34" charset="-122"/>
                <a:cs typeface="Times New Roman" pitchFamily="18" charset="0"/>
              </a:rPr>
              <a:t>cout</a:t>
            </a:r>
            <a:r>
              <a:rPr lang="en-US" altLang="zh-CN" dirty="0">
                <a:latin typeface="Times New Roman" pitchFamily="18" charset="0"/>
                <a:ea typeface="微软雅黑" pitchFamily="34" charset="-122"/>
                <a:cs typeface="Times New Roman" pitchFamily="18" charset="0"/>
              </a:rPr>
              <a:t> &lt;&lt; </a:t>
            </a:r>
            <a:r>
              <a:rPr lang="en-US" altLang="zh-CN" dirty="0" err="1">
                <a:latin typeface="Times New Roman" pitchFamily="18" charset="0"/>
                <a:ea typeface="微软雅黑" pitchFamily="34" charset="-122"/>
                <a:cs typeface="Times New Roman" pitchFamily="18" charset="0"/>
              </a:rPr>
              <a:t>G.GetValue</a:t>
            </a:r>
            <a:r>
              <a:rPr lang="en-US" altLang="zh-CN" dirty="0">
                <a:latin typeface="Times New Roman" pitchFamily="18" charset="0"/>
                <a:ea typeface="微软雅黑" pitchFamily="34" charset="-122"/>
                <a:cs typeface="Times New Roman" pitchFamily="18" charset="0"/>
              </a:rPr>
              <a:t> (v) &lt;&lt; ' ';   </a:t>
            </a:r>
          </a:p>
          <a:p>
            <a:pPr>
              <a:lnSpc>
                <a:spcPct val="110000"/>
              </a:lnSpc>
              <a:spcBef>
                <a:spcPts val="300"/>
              </a:spcBef>
            </a:pPr>
            <a:r>
              <a:rPr lang="en-US" altLang="zh-CN" dirty="0">
                <a:latin typeface="Times New Roman" pitchFamily="18" charset="0"/>
                <a:ea typeface="微软雅黑" pitchFamily="34" charset="-122"/>
                <a:cs typeface="Times New Roman" pitchFamily="18" charset="0"/>
              </a:rPr>
              <a:t>     visited[v] = 1;</a:t>
            </a:r>
          </a:p>
          <a:p>
            <a:pPr>
              <a:lnSpc>
                <a:spcPct val="110000"/>
              </a:lnSpc>
              <a:spcBef>
                <a:spcPts val="300"/>
              </a:spcBef>
            </a:pPr>
            <a:r>
              <a:rPr lang="en-US" altLang="zh-CN" dirty="0">
                <a:latin typeface="Times New Roman" pitchFamily="18" charset="0"/>
                <a:ea typeface="微软雅黑" pitchFamily="34" charset="-122"/>
                <a:cs typeface="Times New Roman" pitchFamily="18" charset="0"/>
              </a:rPr>
              <a:t>    Queue&lt;int&gt; q;</a:t>
            </a:r>
          </a:p>
          <a:p>
            <a:pPr>
              <a:lnSpc>
                <a:spcPct val="110000"/>
              </a:lnSpc>
              <a:spcBef>
                <a:spcPts val="300"/>
              </a:spcBef>
            </a:pPr>
            <a:r>
              <a:rPr lang="en-US" altLang="zh-CN" dirty="0">
                <a:latin typeface="Times New Roman" pitchFamily="18" charset="0"/>
                <a:ea typeface="微软雅黑" pitchFamily="34" charset="-122"/>
                <a:cs typeface="Times New Roman" pitchFamily="18" charset="0"/>
              </a:rPr>
              <a:t>    // </a:t>
            </a:r>
            <a:r>
              <a:rPr lang="zh-CN" altLang="en-US" dirty="0">
                <a:latin typeface="Times New Roman" pitchFamily="18" charset="0"/>
                <a:ea typeface="微软雅黑" pitchFamily="34" charset="-122"/>
                <a:cs typeface="Times New Roman" pitchFamily="18" charset="0"/>
              </a:rPr>
              <a:t>进队列</a:t>
            </a:r>
            <a:r>
              <a:rPr lang="en-US" altLang="zh-CN" dirty="0">
                <a:latin typeface="Times New Roman" pitchFamily="18" charset="0"/>
                <a:ea typeface="微软雅黑" pitchFamily="34" charset="-122"/>
                <a:cs typeface="Times New Roman" pitchFamily="18" charset="0"/>
              </a:rPr>
              <a:t>    </a:t>
            </a:r>
          </a:p>
          <a:p>
            <a:pPr>
              <a:lnSpc>
                <a:spcPct val="110000"/>
              </a:lnSpc>
              <a:spcBef>
                <a:spcPts val="300"/>
              </a:spcBef>
            </a:pPr>
            <a:r>
              <a:rPr lang="en-US" altLang="zh-CN" b="1" dirty="0">
                <a:solidFill>
                  <a:srgbClr val="0000FF"/>
                </a:solidFill>
                <a:latin typeface="Times New Roman" pitchFamily="18" charset="0"/>
                <a:ea typeface="微软雅黑" pitchFamily="34" charset="-122"/>
                <a:cs typeface="Times New Roman" pitchFamily="18" charset="0"/>
              </a:rPr>
              <a:t>    </a:t>
            </a:r>
            <a:r>
              <a:rPr lang="en-US" altLang="zh-CN" b="1" dirty="0" err="1">
                <a:solidFill>
                  <a:srgbClr val="0000FF"/>
                </a:solidFill>
                <a:latin typeface="Times New Roman" pitchFamily="18" charset="0"/>
                <a:ea typeface="微软雅黑" pitchFamily="34" charset="-122"/>
                <a:cs typeface="Times New Roman" pitchFamily="18" charset="0"/>
              </a:rPr>
              <a:t>q.EnQueue</a:t>
            </a:r>
            <a:r>
              <a:rPr lang="en-US" altLang="zh-CN" b="1" dirty="0">
                <a:solidFill>
                  <a:srgbClr val="0000FF"/>
                </a:solidFill>
                <a:latin typeface="Times New Roman" pitchFamily="18" charset="0"/>
                <a:ea typeface="微软雅黑" pitchFamily="34" charset="-122"/>
                <a:cs typeface="Times New Roman" pitchFamily="18" charset="0"/>
              </a:rPr>
              <a:t> (v); </a:t>
            </a:r>
          </a:p>
          <a:p>
            <a:pPr>
              <a:lnSpc>
                <a:spcPct val="110000"/>
              </a:lnSpc>
              <a:spcBef>
                <a:spcPts val="300"/>
              </a:spcBef>
            </a:pPr>
            <a:r>
              <a:rPr lang="en-US" altLang="zh-CN" dirty="0">
                <a:latin typeface="Times New Roman" pitchFamily="18" charset="0"/>
                <a:ea typeface="微软雅黑" pitchFamily="34" charset="-122"/>
                <a:cs typeface="Times New Roman" pitchFamily="18" charset="0"/>
              </a:rPr>
              <a:t>    </a:t>
            </a:r>
            <a:r>
              <a:rPr lang="en-US" altLang="zh-CN" sz="2000" dirty="0">
                <a:solidFill>
                  <a:srgbClr val="FF0000"/>
                </a:solidFill>
                <a:latin typeface="Times New Roman" pitchFamily="18" charset="0"/>
                <a:ea typeface="微软雅黑" pitchFamily="34" charset="-122"/>
                <a:cs typeface="Times New Roman" pitchFamily="18" charset="0"/>
              </a:rPr>
              <a:t>…</a:t>
            </a:r>
            <a:endParaRPr lang="zh-CN" altLang="en-US" dirty="0">
              <a:solidFill>
                <a:srgbClr val="FF0000"/>
              </a:solidFill>
              <a:latin typeface="Times New Roman" pitchFamily="18" charset="0"/>
              <a:ea typeface="微软雅黑" pitchFamily="34" charset="-122"/>
              <a:cs typeface="Times New Roman" pitchFamily="18" charset="0"/>
            </a:endParaRPr>
          </a:p>
          <a:p>
            <a:pPr>
              <a:lnSpc>
                <a:spcPct val="110000"/>
              </a:lnSpc>
              <a:spcBef>
                <a:spcPts val="300"/>
              </a:spcBef>
            </a:pPr>
            <a:r>
              <a:rPr lang="en-US" altLang="zh-CN" dirty="0">
                <a:latin typeface="Times New Roman" pitchFamily="18" charset="0"/>
                <a:ea typeface="微软雅黑" pitchFamily="34" charset="-122"/>
                <a:cs typeface="Times New Roman" pitchFamily="18" charset="0"/>
              </a:rPr>
              <a:t>    delete [ ] visited;     </a:t>
            </a:r>
          </a:p>
          <a:p>
            <a:pPr>
              <a:lnSpc>
                <a:spcPct val="110000"/>
              </a:lnSpc>
              <a:spcBef>
                <a:spcPts val="300"/>
              </a:spcBef>
            </a:pPr>
            <a:r>
              <a:rPr lang="en-US" altLang="zh-CN" dirty="0">
                <a:latin typeface="Times New Roman" pitchFamily="18" charset="0"/>
                <a:ea typeface="微软雅黑" pitchFamily="34" charset="-122"/>
                <a:cs typeface="Times New Roman" pitchFamily="18" charset="0"/>
              </a:rPr>
              <a:t>}</a:t>
            </a:r>
          </a:p>
        </p:txBody>
      </p:sp>
      <p:sp>
        <p:nvSpPr>
          <p:cNvPr id="7" name="矩形 6"/>
          <p:cNvSpPr/>
          <p:nvPr/>
        </p:nvSpPr>
        <p:spPr>
          <a:xfrm>
            <a:off x="4039988" y="2115867"/>
            <a:ext cx="4971011" cy="3998018"/>
          </a:xfrm>
          <a:prstGeom prst="rect">
            <a:avLst/>
          </a:prstGeom>
        </p:spPr>
        <p:txBody>
          <a:bodyPr wrap="square">
            <a:spAutoFit/>
          </a:bodyPr>
          <a:lstStyle/>
          <a:p>
            <a:pPr>
              <a:lnSpc>
                <a:spcPct val="130000"/>
              </a:lnSpc>
              <a:spcBef>
                <a:spcPts val="300"/>
              </a:spcBef>
            </a:pPr>
            <a:r>
              <a:rPr lang="en-US" altLang="zh-CN" sz="1600" dirty="0">
                <a:latin typeface="Times New Roman" pitchFamily="18" charset="0"/>
                <a:ea typeface="微软雅黑" pitchFamily="34" charset="-122"/>
                <a:cs typeface="Times New Roman" pitchFamily="18" charset="0"/>
              </a:rPr>
              <a:t>while ( !</a:t>
            </a:r>
            <a:r>
              <a:rPr lang="en-US" altLang="zh-CN" sz="1600" dirty="0" err="1">
                <a:latin typeface="Times New Roman" pitchFamily="18" charset="0"/>
                <a:ea typeface="微软雅黑" pitchFamily="34" charset="-122"/>
                <a:cs typeface="Times New Roman" pitchFamily="18" charset="0"/>
              </a:rPr>
              <a:t>q.IsEmpty</a:t>
            </a:r>
            <a:r>
              <a:rPr lang="en-US" altLang="zh-CN" sz="1600" dirty="0">
                <a:latin typeface="Times New Roman" pitchFamily="18" charset="0"/>
                <a:ea typeface="微软雅黑" pitchFamily="34" charset="-122"/>
                <a:cs typeface="Times New Roman" pitchFamily="18" charset="0"/>
              </a:rPr>
              <a:t> ( ) ) {     	 // </a:t>
            </a:r>
            <a:r>
              <a:rPr lang="zh-CN" altLang="en-US" sz="1600" dirty="0">
                <a:latin typeface="Times New Roman" pitchFamily="18" charset="0"/>
                <a:ea typeface="微软雅黑" pitchFamily="34" charset="-122"/>
                <a:cs typeface="Times New Roman" pitchFamily="18" charset="0"/>
              </a:rPr>
              <a:t>队空搜索结束</a:t>
            </a:r>
          </a:p>
          <a:p>
            <a:pPr>
              <a:lnSpc>
                <a:spcPct val="130000"/>
              </a:lnSpc>
              <a:spcBef>
                <a:spcPts val="300"/>
              </a:spcBef>
            </a:pPr>
            <a:r>
              <a:rPr lang="zh-CN" altLang="en-US" sz="1600" dirty="0">
                <a:latin typeface="Times New Roman" pitchFamily="18" charset="0"/>
                <a:ea typeface="微软雅黑" pitchFamily="34" charset="-122"/>
                <a:cs typeface="Times New Roman" pitchFamily="18" charset="0"/>
              </a:rPr>
              <a:t>        </a:t>
            </a:r>
            <a:r>
              <a:rPr lang="en-US" altLang="zh-CN" sz="1600" dirty="0" err="1">
                <a:latin typeface="Times New Roman" pitchFamily="18" charset="0"/>
                <a:ea typeface="微软雅黑" pitchFamily="34" charset="-122"/>
                <a:cs typeface="Times New Roman" pitchFamily="18" charset="0"/>
              </a:rPr>
              <a:t>q.GetFront</a:t>
            </a:r>
            <a:r>
              <a:rPr lang="en-US" altLang="zh-CN" sz="1600" dirty="0">
                <a:latin typeface="Times New Roman" pitchFamily="18" charset="0"/>
                <a:ea typeface="微软雅黑" pitchFamily="34" charset="-122"/>
                <a:cs typeface="Times New Roman" pitchFamily="18" charset="0"/>
              </a:rPr>
              <a:t>(v);  </a:t>
            </a:r>
            <a:r>
              <a:rPr lang="en-US" altLang="zh-CN" sz="1600" b="1" dirty="0" err="1">
                <a:solidFill>
                  <a:srgbClr val="0000FF"/>
                </a:solidFill>
                <a:latin typeface="Times New Roman" pitchFamily="18" charset="0"/>
                <a:ea typeface="微软雅黑" pitchFamily="34" charset="-122"/>
                <a:cs typeface="Times New Roman" pitchFamily="18" charset="0"/>
              </a:rPr>
              <a:t>q.DeQueue</a:t>
            </a:r>
            <a:r>
              <a:rPr lang="en-US" altLang="zh-CN" sz="1600" b="1" dirty="0">
                <a:solidFill>
                  <a:srgbClr val="0000FF"/>
                </a:solidFill>
                <a:latin typeface="Times New Roman" pitchFamily="18" charset="0"/>
                <a:ea typeface="微软雅黑" pitchFamily="34" charset="-122"/>
                <a:cs typeface="Times New Roman" pitchFamily="18" charset="0"/>
              </a:rPr>
              <a:t> ( ); </a:t>
            </a:r>
          </a:p>
          <a:p>
            <a:pPr>
              <a:lnSpc>
                <a:spcPct val="130000"/>
              </a:lnSpc>
              <a:spcBef>
                <a:spcPts val="300"/>
              </a:spcBef>
            </a:pPr>
            <a:r>
              <a:rPr lang="en-US" altLang="zh-CN" sz="1600" dirty="0">
                <a:latin typeface="Times New Roman" pitchFamily="18" charset="0"/>
                <a:ea typeface="微软雅黑" pitchFamily="34" charset="-122"/>
                <a:cs typeface="Times New Roman" pitchFamily="18" charset="0"/>
              </a:rPr>
              <a:t>        int w = </a:t>
            </a:r>
            <a:r>
              <a:rPr lang="en-US" altLang="zh-CN" sz="1600" dirty="0" err="1">
                <a:latin typeface="Times New Roman" pitchFamily="18" charset="0"/>
                <a:ea typeface="微软雅黑" pitchFamily="34" charset="-122"/>
                <a:cs typeface="Times New Roman" pitchFamily="18" charset="0"/>
              </a:rPr>
              <a:t>G.GetFirstNeighbor</a:t>
            </a:r>
            <a:r>
              <a:rPr lang="en-US" altLang="zh-CN" sz="1600" dirty="0">
                <a:latin typeface="Times New Roman" pitchFamily="18" charset="0"/>
                <a:ea typeface="微软雅黑" pitchFamily="34" charset="-122"/>
                <a:cs typeface="Times New Roman" pitchFamily="18" charset="0"/>
              </a:rPr>
              <a:t> (v);  </a:t>
            </a:r>
          </a:p>
          <a:p>
            <a:pPr>
              <a:lnSpc>
                <a:spcPct val="130000"/>
              </a:lnSpc>
              <a:spcBef>
                <a:spcPts val="300"/>
              </a:spcBef>
            </a:pPr>
            <a:r>
              <a:rPr lang="en-US" altLang="zh-CN" sz="1600" dirty="0">
                <a:latin typeface="Times New Roman" pitchFamily="18" charset="0"/>
                <a:ea typeface="微软雅黑" pitchFamily="34" charset="-122"/>
                <a:cs typeface="Times New Roman" pitchFamily="18" charset="0"/>
              </a:rPr>
              <a:t>        while ( w != -1 ) {  	 // </a:t>
            </a:r>
            <a:r>
              <a:rPr lang="zh-CN" altLang="en-US" sz="1600" dirty="0">
                <a:latin typeface="Times New Roman" pitchFamily="18" charset="0"/>
                <a:ea typeface="微软雅黑" pitchFamily="34" charset="-122"/>
                <a:cs typeface="Times New Roman" pitchFamily="18" charset="0"/>
              </a:rPr>
              <a:t>若邻接顶点 </a:t>
            </a:r>
            <a:r>
              <a:rPr lang="en-US" altLang="zh-CN" sz="1600" dirty="0">
                <a:latin typeface="Times New Roman" pitchFamily="18" charset="0"/>
                <a:ea typeface="微软雅黑" pitchFamily="34" charset="-122"/>
                <a:cs typeface="Times New Roman" pitchFamily="18" charset="0"/>
              </a:rPr>
              <a:t>w </a:t>
            </a:r>
            <a:r>
              <a:rPr lang="zh-CN" altLang="en-US" sz="1600" dirty="0">
                <a:latin typeface="Times New Roman" pitchFamily="18" charset="0"/>
                <a:ea typeface="微软雅黑" pitchFamily="34" charset="-122"/>
                <a:cs typeface="Times New Roman" pitchFamily="18" charset="0"/>
              </a:rPr>
              <a:t>存在</a:t>
            </a:r>
          </a:p>
          <a:p>
            <a:pPr>
              <a:lnSpc>
                <a:spcPct val="130000"/>
              </a:lnSpc>
              <a:spcBef>
                <a:spcPts val="300"/>
              </a:spcBef>
            </a:pPr>
            <a:r>
              <a:rPr lang="zh-CN" altLang="en-US" sz="1600" dirty="0">
                <a:latin typeface="Times New Roman" pitchFamily="18" charset="0"/>
                <a:ea typeface="微软雅黑" pitchFamily="34" charset="-122"/>
                <a:cs typeface="Times New Roman" pitchFamily="18" charset="0"/>
              </a:rPr>
              <a:t>	   </a:t>
            </a:r>
            <a:r>
              <a:rPr lang="en-US" altLang="zh-CN" sz="1600" dirty="0">
                <a:latin typeface="Times New Roman" pitchFamily="18" charset="0"/>
                <a:ea typeface="微软雅黑" pitchFamily="34" charset="-122"/>
                <a:cs typeface="Times New Roman" pitchFamily="18" charset="0"/>
              </a:rPr>
              <a:t>if ( !visited[w] ) {     // </a:t>
            </a:r>
            <a:r>
              <a:rPr lang="zh-CN" altLang="en-US" sz="1600" dirty="0">
                <a:latin typeface="Times New Roman" pitchFamily="18" charset="0"/>
                <a:ea typeface="微软雅黑" pitchFamily="34" charset="-122"/>
                <a:cs typeface="Times New Roman" pitchFamily="18" charset="0"/>
              </a:rPr>
              <a:t>未访问过</a:t>
            </a:r>
          </a:p>
          <a:p>
            <a:pPr>
              <a:lnSpc>
                <a:spcPct val="130000"/>
              </a:lnSpc>
              <a:spcBef>
                <a:spcPts val="300"/>
              </a:spcBef>
            </a:pPr>
            <a:r>
              <a:rPr lang="zh-CN" altLang="en-US" sz="1600" dirty="0">
                <a:latin typeface="Times New Roman" pitchFamily="18" charset="0"/>
                <a:ea typeface="微软雅黑" pitchFamily="34" charset="-122"/>
                <a:cs typeface="Times New Roman" pitchFamily="18" charset="0"/>
              </a:rPr>
              <a:t>	       </a:t>
            </a:r>
            <a:r>
              <a:rPr lang="en-US" altLang="zh-CN" sz="1600" dirty="0" err="1">
                <a:latin typeface="Times New Roman" pitchFamily="18" charset="0"/>
                <a:ea typeface="微软雅黑" pitchFamily="34" charset="-122"/>
                <a:cs typeface="Times New Roman" pitchFamily="18" charset="0"/>
              </a:rPr>
              <a:t>cout</a:t>
            </a:r>
            <a:r>
              <a:rPr lang="en-US" altLang="zh-CN" sz="1600" dirty="0">
                <a:latin typeface="Times New Roman" pitchFamily="18" charset="0"/>
                <a:ea typeface="微软雅黑" pitchFamily="34" charset="-122"/>
                <a:cs typeface="Times New Roman" pitchFamily="18" charset="0"/>
              </a:rPr>
              <a:t> &lt;&lt; </a:t>
            </a:r>
            <a:r>
              <a:rPr lang="en-US" altLang="zh-CN" sz="1600" dirty="0" err="1">
                <a:latin typeface="Times New Roman" pitchFamily="18" charset="0"/>
                <a:ea typeface="微软雅黑" pitchFamily="34" charset="-122"/>
                <a:cs typeface="Times New Roman" pitchFamily="18" charset="0"/>
              </a:rPr>
              <a:t>G.GetValue</a:t>
            </a:r>
            <a:r>
              <a:rPr lang="en-US" altLang="zh-CN" sz="1600" dirty="0">
                <a:latin typeface="Times New Roman" pitchFamily="18" charset="0"/>
                <a:ea typeface="微软雅黑" pitchFamily="34" charset="-122"/>
                <a:cs typeface="Times New Roman" pitchFamily="18" charset="0"/>
              </a:rPr>
              <a:t> (w) &lt;&lt; ‘ ’;         </a:t>
            </a:r>
          </a:p>
          <a:p>
            <a:pPr>
              <a:lnSpc>
                <a:spcPct val="130000"/>
              </a:lnSpc>
              <a:spcBef>
                <a:spcPts val="300"/>
              </a:spcBef>
            </a:pPr>
            <a:r>
              <a:rPr lang="en-US" altLang="zh-CN" sz="1600" dirty="0">
                <a:latin typeface="Times New Roman" pitchFamily="18" charset="0"/>
                <a:ea typeface="微软雅黑" pitchFamily="34" charset="-122"/>
                <a:cs typeface="Times New Roman" pitchFamily="18" charset="0"/>
              </a:rPr>
              <a:t>	       visited[w] = 1;   </a:t>
            </a:r>
            <a:r>
              <a:rPr lang="en-US" altLang="zh-CN" sz="1600" b="1" dirty="0" err="1">
                <a:solidFill>
                  <a:srgbClr val="0000FF"/>
                </a:solidFill>
                <a:latin typeface="Times New Roman" pitchFamily="18" charset="0"/>
                <a:ea typeface="微软雅黑" pitchFamily="34" charset="-122"/>
                <a:cs typeface="Times New Roman" pitchFamily="18" charset="0"/>
              </a:rPr>
              <a:t>q.EnQueue</a:t>
            </a:r>
            <a:r>
              <a:rPr lang="en-US" altLang="zh-CN" sz="1600" b="1" dirty="0">
                <a:solidFill>
                  <a:srgbClr val="0000FF"/>
                </a:solidFill>
                <a:latin typeface="Times New Roman" pitchFamily="18" charset="0"/>
                <a:ea typeface="微软雅黑" pitchFamily="34" charset="-122"/>
                <a:cs typeface="Times New Roman" pitchFamily="18" charset="0"/>
              </a:rPr>
              <a:t> (w);    </a:t>
            </a:r>
          </a:p>
          <a:p>
            <a:pPr>
              <a:lnSpc>
                <a:spcPct val="130000"/>
              </a:lnSpc>
              <a:spcBef>
                <a:spcPts val="300"/>
              </a:spcBef>
            </a:pPr>
            <a:r>
              <a:rPr lang="en-US" altLang="zh-CN" sz="1600" dirty="0">
                <a:latin typeface="Times New Roman" pitchFamily="18" charset="0"/>
                <a:ea typeface="微软雅黑" pitchFamily="34" charset="-122"/>
                <a:cs typeface="Times New Roman" pitchFamily="18" charset="0"/>
              </a:rPr>
              <a:t>            }</a:t>
            </a:r>
          </a:p>
          <a:p>
            <a:pPr>
              <a:lnSpc>
                <a:spcPct val="130000"/>
              </a:lnSpc>
              <a:spcBef>
                <a:spcPts val="300"/>
              </a:spcBef>
            </a:pPr>
            <a:r>
              <a:rPr lang="en-US" altLang="zh-CN" sz="1600" dirty="0">
                <a:latin typeface="Times New Roman" pitchFamily="18" charset="0"/>
                <a:ea typeface="微软雅黑" pitchFamily="34" charset="-122"/>
                <a:cs typeface="Times New Roman" pitchFamily="18" charset="0"/>
              </a:rPr>
              <a:t>             w = </a:t>
            </a:r>
            <a:r>
              <a:rPr lang="en-US" altLang="zh-CN" sz="1600" dirty="0" err="1">
                <a:latin typeface="Times New Roman" pitchFamily="18" charset="0"/>
                <a:ea typeface="微软雅黑" pitchFamily="34" charset="-122"/>
                <a:cs typeface="Times New Roman" pitchFamily="18" charset="0"/>
              </a:rPr>
              <a:t>G.GetNextNeighbor</a:t>
            </a:r>
            <a:r>
              <a:rPr lang="en-US" altLang="zh-CN" sz="1600" dirty="0">
                <a:latin typeface="Times New Roman" pitchFamily="18" charset="0"/>
                <a:ea typeface="微软雅黑" pitchFamily="34" charset="-122"/>
                <a:cs typeface="Times New Roman" pitchFamily="18" charset="0"/>
              </a:rPr>
              <a:t> (v, w);</a:t>
            </a:r>
          </a:p>
          <a:p>
            <a:pPr>
              <a:lnSpc>
                <a:spcPct val="130000"/>
              </a:lnSpc>
              <a:spcBef>
                <a:spcPts val="300"/>
              </a:spcBef>
            </a:pPr>
            <a:r>
              <a:rPr lang="en-US" altLang="zh-CN" sz="1600" dirty="0">
                <a:latin typeface="Times New Roman" pitchFamily="18" charset="0"/>
                <a:ea typeface="微软雅黑" pitchFamily="34" charset="-122"/>
                <a:cs typeface="Times New Roman" pitchFamily="18" charset="0"/>
              </a:rPr>
              <a:t>        }        // </a:t>
            </a:r>
            <a:r>
              <a:rPr lang="zh-CN" altLang="en-US" sz="1600" dirty="0">
                <a:latin typeface="Times New Roman" pitchFamily="18" charset="0"/>
                <a:ea typeface="微软雅黑" pitchFamily="34" charset="-122"/>
                <a:cs typeface="Times New Roman" pitchFamily="18" charset="0"/>
              </a:rPr>
              <a:t>重复检测 </a:t>
            </a:r>
            <a:r>
              <a:rPr lang="en-US" altLang="zh-CN" sz="1600" dirty="0">
                <a:latin typeface="Times New Roman" pitchFamily="18" charset="0"/>
                <a:ea typeface="微软雅黑" pitchFamily="34" charset="-122"/>
                <a:cs typeface="Times New Roman" pitchFamily="18" charset="0"/>
              </a:rPr>
              <a:t>v </a:t>
            </a:r>
            <a:r>
              <a:rPr lang="zh-CN" altLang="en-US" sz="1600" dirty="0">
                <a:latin typeface="Times New Roman" pitchFamily="18" charset="0"/>
                <a:ea typeface="微软雅黑" pitchFamily="34" charset="-122"/>
                <a:cs typeface="Times New Roman" pitchFamily="18" charset="0"/>
              </a:rPr>
              <a:t>的所有邻接</a:t>
            </a:r>
            <a:endParaRPr lang="en-US" altLang="zh-CN" sz="1600" dirty="0">
              <a:latin typeface="Times New Roman" pitchFamily="18" charset="0"/>
              <a:ea typeface="微软雅黑" pitchFamily="34" charset="-122"/>
              <a:cs typeface="Times New Roman" pitchFamily="18" charset="0"/>
            </a:endParaRPr>
          </a:p>
          <a:p>
            <a:pPr>
              <a:lnSpc>
                <a:spcPct val="130000"/>
              </a:lnSpc>
              <a:spcBef>
                <a:spcPts val="300"/>
              </a:spcBef>
            </a:pPr>
            <a:r>
              <a:rPr lang="en-US" altLang="zh-CN" sz="1600" dirty="0">
                <a:latin typeface="Times New Roman" pitchFamily="18" charset="0"/>
                <a:ea typeface="微软雅黑" pitchFamily="34" charset="-122"/>
                <a:cs typeface="Times New Roman" pitchFamily="18" charset="0"/>
              </a:rPr>
              <a:t>    }    	// </a:t>
            </a:r>
            <a:r>
              <a:rPr lang="zh-CN" altLang="en-US" sz="1600" dirty="0">
                <a:latin typeface="Times New Roman" pitchFamily="18" charset="0"/>
                <a:ea typeface="微软雅黑" pitchFamily="34" charset="-122"/>
                <a:cs typeface="Times New Roman" pitchFamily="18" charset="0"/>
              </a:rPr>
              <a:t>外层循环，判队列空否</a:t>
            </a:r>
          </a:p>
        </p:txBody>
      </p:sp>
      <p:sp>
        <p:nvSpPr>
          <p:cNvPr id="8" name="矩形标注 7"/>
          <p:cNvSpPr/>
          <p:nvPr/>
        </p:nvSpPr>
        <p:spPr>
          <a:xfrm>
            <a:off x="4039987" y="2115867"/>
            <a:ext cx="4971011" cy="3998018"/>
          </a:xfrm>
          <a:prstGeom prst="wedgeRectCallout">
            <a:avLst>
              <a:gd name="adj1" fmla="val -110702"/>
              <a:gd name="adj2" fmla="val 19164"/>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灯片编号占位符 2"/>
          <p:cNvSpPr>
            <a:spLocks noGrp="1"/>
          </p:cNvSpPr>
          <p:nvPr>
            <p:ph type="sldNum" sz="quarter" idx="12"/>
          </p:nvPr>
        </p:nvSpPr>
        <p:spPr/>
        <p:txBody>
          <a:bodyPr/>
          <a:lstStyle/>
          <a:p>
            <a:fld id="{36FD9405-CE62-418F-9683-85B6A1C55A4B}" type="slidenum">
              <a:rPr lang="zh-CN" altLang="en-US" smtClean="0"/>
              <a:pPr/>
              <a:t>16</a:t>
            </a:fld>
            <a:endParaRPr lang="zh-CN" altLang="en-US" dirty="0"/>
          </a:p>
        </p:txBody>
      </p:sp>
    </p:spTree>
    <p:extLst>
      <p:ext uri="{BB962C8B-B14F-4D97-AF65-F5344CB8AC3E}">
        <p14:creationId xmlns:p14="http://schemas.microsoft.com/office/powerpoint/2010/main" val="12045877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kern="0" dirty="0">
                <a:latin typeface="Times New Roman" pitchFamily="18" charset="0"/>
                <a:cs typeface="Times New Roman" pitchFamily="18" charset="0"/>
              </a:rPr>
              <a:t>对比：深度优先搜索</a:t>
            </a:r>
            <a:r>
              <a:rPr kumimoji="1" lang="en-US" altLang="zh-CN" kern="0" dirty="0">
                <a:latin typeface="Times New Roman" pitchFamily="18" charset="0"/>
                <a:cs typeface="Times New Roman" pitchFamily="18" charset="0"/>
              </a:rPr>
              <a:t>DFS ( Depth First Search )</a:t>
            </a:r>
            <a:endParaRPr lang="zh-CN" altLang="en-US" dirty="0"/>
          </a:p>
        </p:txBody>
      </p:sp>
      <p:sp>
        <p:nvSpPr>
          <p:cNvPr id="3" name="内容占位符 2"/>
          <p:cNvSpPr>
            <a:spLocks noGrp="1"/>
          </p:cNvSpPr>
          <p:nvPr>
            <p:ph idx="1"/>
          </p:nvPr>
        </p:nvSpPr>
        <p:spPr/>
        <p:txBody>
          <a:bodyPr>
            <a:normAutofit/>
          </a:bodyPr>
          <a:lstStyle/>
          <a:p>
            <a:pPr marL="342900" lvl="0" indent="-342900" fontAlgn="base">
              <a:lnSpc>
                <a:spcPct val="135000"/>
              </a:lnSpc>
              <a:spcBef>
                <a:spcPts val="600"/>
              </a:spcBef>
              <a:spcAft>
                <a:spcPct val="0"/>
              </a:spcAft>
              <a:buClr>
                <a:srgbClr val="005825"/>
              </a:buClr>
              <a:buSzPct val="50000"/>
              <a:buFont typeface="Wingdings" pitchFamily="2" charset="2"/>
              <a:buChar char="n"/>
              <a:defRPr/>
            </a:pPr>
            <a:r>
              <a:rPr kumimoji="1" lang="en-US" altLang="zh-CN" sz="1800" kern="0" dirty="0">
                <a:latin typeface="Times New Roman" pitchFamily="18" charset="0"/>
                <a:cs typeface="Times New Roman" pitchFamily="18" charset="0"/>
              </a:rPr>
              <a:t>DFS</a:t>
            </a:r>
            <a:r>
              <a:rPr kumimoji="1" lang="en-US" altLang="zh-CN" sz="1800" i="1" kern="0" dirty="0">
                <a:latin typeface="Times New Roman" pitchFamily="18" charset="0"/>
                <a:cs typeface="Times New Roman" pitchFamily="18" charset="0"/>
              </a:rPr>
              <a:t> </a:t>
            </a:r>
            <a:r>
              <a:rPr kumimoji="1" lang="zh-CN" altLang="en-US" sz="1800" kern="0" dirty="0">
                <a:latin typeface="Times New Roman" pitchFamily="18" charset="0"/>
                <a:cs typeface="Times New Roman" pitchFamily="18" charset="0"/>
              </a:rPr>
              <a:t>在访问图中某一起始顶点 </a:t>
            </a:r>
            <a:r>
              <a:rPr kumimoji="1" lang="en-US" altLang="zh-CN" sz="1800" i="1" kern="0" dirty="0">
                <a:latin typeface="Times New Roman" pitchFamily="18" charset="0"/>
                <a:cs typeface="Times New Roman" pitchFamily="18" charset="0"/>
              </a:rPr>
              <a:t>v </a:t>
            </a:r>
            <a:r>
              <a:rPr kumimoji="1" lang="zh-CN" altLang="en-US" sz="1800" kern="0" dirty="0">
                <a:latin typeface="Times New Roman" pitchFamily="18" charset="0"/>
                <a:cs typeface="Times New Roman" pitchFamily="18" charset="0"/>
              </a:rPr>
              <a:t>后</a:t>
            </a:r>
            <a:r>
              <a:rPr kumimoji="1" lang="en-US" altLang="zh-CN" sz="1800" kern="0" dirty="0">
                <a:latin typeface="Times New Roman" pitchFamily="18" charset="0"/>
                <a:cs typeface="Times New Roman" pitchFamily="18" charset="0"/>
              </a:rPr>
              <a:t>,  </a:t>
            </a:r>
          </a:p>
          <a:p>
            <a:pPr marL="342900" lvl="0" indent="-342900" fontAlgn="base">
              <a:lnSpc>
                <a:spcPct val="135000"/>
              </a:lnSpc>
              <a:spcBef>
                <a:spcPts val="600"/>
              </a:spcBef>
              <a:spcAft>
                <a:spcPct val="0"/>
              </a:spcAft>
              <a:buClr>
                <a:srgbClr val="005825"/>
              </a:buClr>
              <a:buSzPct val="50000"/>
              <a:buFont typeface="Wingdings" pitchFamily="2" charset="2"/>
              <a:buChar char="n"/>
              <a:defRPr/>
            </a:pPr>
            <a:r>
              <a:rPr kumimoji="1" lang="zh-CN" altLang="en-US" sz="1800" kern="0" dirty="0">
                <a:latin typeface="Times New Roman" pitchFamily="18" charset="0"/>
                <a:cs typeface="Times New Roman" pitchFamily="18" charset="0"/>
              </a:rPr>
              <a:t>由 </a:t>
            </a:r>
            <a:r>
              <a:rPr kumimoji="1" lang="en-US" altLang="zh-CN" sz="1800" i="1" kern="0" dirty="0">
                <a:latin typeface="Times New Roman" pitchFamily="18" charset="0"/>
                <a:cs typeface="Times New Roman" pitchFamily="18" charset="0"/>
              </a:rPr>
              <a:t>v </a:t>
            </a:r>
            <a:r>
              <a:rPr kumimoji="1" lang="zh-CN" altLang="en-US" sz="1800" kern="0" dirty="0">
                <a:latin typeface="Times New Roman" pitchFamily="18" charset="0"/>
                <a:cs typeface="Times New Roman" pitchFamily="18" charset="0"/>
              </a:rPr>
              <a:t>出发</a:t>
            </a:r>
            <a:r>
              <a:rPr kumimoji="1" lang="en-US" altLang="zh-CN" sz="1800" kern="0" dirty="0">
                <a:latin typeface="Times New Roman" pitchFamily="18" charset="0"/>
                <a:cs typeface="Times New Roman" pitchFamily="18" charset="0"/>
              </a:rPr>
              <a:t>, </a:t>
            </a:r>
            <a:r>
              <a:rPr kumimoji="1" lang="zh-CN" altLang="en-US" sz="1800" kern="0" dirty="0">
                <a:latin typeface="Times New Roman" pitchFamily="18" charset="0"/>
                <a:cs typeface="Times New Roman" pitchFamily="18" charset="0"/>
              </a:rPr>
              <a:t>访问它的任一邻接顶点 </a:t>
            </a:r>
            <a:r>
              <a:rPr kumimoji="1" lang="en-US" altLang="zh-CN" sz="1800" i="1" kern="0" dirty="0">
                <a:latin typeface="Times New Roman" pitchFamily="18" charset="0"/>
                <a:cs typeface="Times New Roman" pitchFamily="18" charset="0"/>
              </a:rPr>
              <a:t>w</a:t>
            </a:r>
            <a:r>
              <a:rPr kumimoji="1" lang="en-US" altLang="zh-CN" sz="1800" kern="0" baseline="-25000" dirty="0">
                <a:latin typeface="Times New Roman" pitchFamily="18" charset="0"/>
                <a:cs typeface="Times New Roman" pitchFamily="18" charset="0"/>
              </a:rPr>
              <a:t>1</a:t>
            </a:r>
            <a:r>
              <a:rPr kumimoji="1" lang="en-US" altLang="zh-CN" sz="1800" kern="0" dirty="0">
                <a:latin typeface="Times New Roman" pitchFamily="18" charset="0"/>
                <a:cs typeface="Times New Roman" pitchFamily="18" charset="0"/>
              </a:rPr>
              <a:t>; </a:t>
            </a:r>
          </a:p>
          <a:p>
            <a:pPr marL="342900" lvl="0" indent="-342900" fontAlgn="base">
              <a:lnSpc>
                <a:spcPct val="135000"/>
              </a:lnSpc>
              <a:spcBef>
                <a:spcPts val="600"/>
              </a:spcBef>
              <a:spcAft>
                <a:spcPct val="0"/>
              </a:spcAft>
              <a:buClr>
                <a:srgbClr val="005825"/>
              </a:buClr>
              <a:buSzPct val="50000"/>
              <a:buFont typeface="Wingdings" pitchFamily="2" charset="2"/>
              <a:buChar char="n"/>
              <a:defRPr/>
            </a:pPr>
            <a:r>
              <a:rPr kumimoji="1" lang="zh-CN" altLang="en-US" sz="1800" kern="0" dirty="0">
                <a:latin typeface="Times New Roman" pitchFamily="18" charset="0"/>
                <a:cs typeface="Times New Roman" pitchFamily="18" charset="0"/>
              </a:rPr>
              <a:t>再从 </a:t>
            </a:r>
            <a:r>
              <a:rPr kumimoji="1" lang="en-US" altLang="zh-CN" sz="1800" i="1" kern="0" dirty="0">
                <a:latin typeface="Times New Roman" pitchFamily="18" charset="0"/>
                <a:cs typeface="Times New Roman" pitchFamily="18" charset="0"/>
              </a:rPr>
              <a:t>w</a:t>
            </a:r>
            <a:r>
              <a:rPr kumimoji="1" lang="en-US" altLang="zh-CN" sz="1800" kern="0" baseline="-25000" dirty="0">
                <a:latin typeface="Times New Roman" pitchFamily="18" charset="0"/>
                <a:cs typeface="Times New Roman" pitchFamily="18" charset="0"/>
              </a:rPr>
              <a:t>1 </a:t>
            </a:r>
            <a:r>
              <a:rPr kumimoji="1" lang="zh-CN" altLang="en-US" sz="1800" kern="0" dirty="0">
                <a:latin typeface="Times New Roman" pitchFamily="18" charset="0"/>
                <a:cs typeface="Times New Roman" pitchFamily="18" charset="0"/>
              </a:rPr>
              <a:t>出发</a:t>
            </a:r>
            <a:r>
              <a:rPr kumimoji="1" lang="en-US" altLang="zh-CN" sz="1800" kern="0" dirty="0">
                <a:latin typeface="Times New Roman" pitchFamily="18" charset="0"/>
                <a:cs typeface="Times New Roman" pitchFamily="18" charset="0"/>
              </a:rPr>
              <a:t>, </a:t>
            </a:r>
            <a:r>
              <a:rPr kumimoji="1" lang="zh-CN" altLang="en-US" sz="1800" kern="0" dirty="0">
                <a:latin typeface="Times New Roman" pitchFamily="18" charset="0"/>
                <a:cs typeface="Times New Roman" pitchFamily="18" charset="0"/>
              </a:rPr>
              <a:t>访问与 </a:t>
            </a:r>
            <a:r>
              <a:rPr kumimoji="1" lang="en-US" altLang="zh-CN" sz="1800" i="1" kern="0" dirty="0">
                <a:latin typeface="Times New Roman" pitchFamily="18" charset="0"/>
                <a:cs typeface="Times New Roman" pitchFamily="18" charset="0"/>
              </a:rPr>
              <a:t>w</a:t>
            </a:r>
            <a:r>
              <a:rPr kumimoji="1" lang="en-US" altLang="zh-CN" sz="1800" kern="0" baseline="-25000" dirty="0">
                <a:latin typeface="Times New Roman" pitchFamily="18" charset="0"/>
                <a:cs typeface="Times New Roman" pitchFamily="18" charset="0"/>
              </a:rPr>
              <a:t>1</a:t>
            </a:r>
            <a:r>
              <a:rPr kumimoji="1" lang="zh-CN" altLang="en-US" sz="1800" kern="0" dirty="0">
                <a:latin typeface="Times New Roman" pitchFamily="18" charset="0"/>
                <a:cs typeface="Times New Roman" pitchFamily="18" charset="0"/>
              </a:rPr>
              <a:t>邻 接但还没有访问过的顶点 </a:t>
            </a:r>
            <a:r>
              <a:rPr kumimoji="1" lang="en-US" altLang="zh-CN" sz="1800" i="1" kern="0" dirty="0">
                <a:latin typeface="Times New Roman" pitchFamily="18" charset="0"/>
                <a:cs typeface="Times New Roman" pitchFamily="18" charset="0"/>
              </a:rPr>
              <a:t>w</a:t>
            </a:r>
            <a:r>
              <a:rPr kumimoji="1" lang="en-US" altLang="zh-CN" sz="1800" kern="0" baseline="-25000" dirty="0">
                <a:latin typeface="Times New Roman" pitchFamily="18" charset="0"/>
                <a:cs typeface="Times New Roman" pitchFamily="18" charset="0"/>
              </a:rPr>
              <a:t>2</a:t>
            </a:r>
            <a:r>
              <a:rPr kumimoji="1" lang="en-US" altLang="zh-CN" sz="1800" kern="0" dirty="0">
                <a:latin typeface="Times New Roman" pitchFamily="18" charset="0"/>
                <a:cs typeface="Times New Roman" pitchFamily="18" charset="0"/>
              </a:rPr>
              <a:t>; </a:t>
            </a:r>
          </a:p>
          <a:p>
            <a:pPr marL="342900" lvl="0" indent="-342900" fontAlgn="base">
              <a:lnSpc>
                <a:spcPct val="135000"/>
              </a:lnSpc>
              <a:spcBef>
                <a:spcPts val="600"/>
              </a:spcBef>
              <a:spcAft>
                <a:spcPct val="0"/>
              </a:spcAft>
              <a:buClr>
                <a:srgbClr val="005825"/>
              </a:buClr>
              <a:buSzPct val="50000"/>
              <a:buFont typeface="Wingdings" pitchFamily="2" charset="2"/>
              <a:buChar char="n"/>
              <a:defRPr/>
            </a:pPr>
            <a:r>
              <a:rPr kumimoji="1" lang="zh-CN" altLang="en-US" sz="1800" kern="0" dirty="0">
                <a:latin typeface="Times New Roman" pitchFamily="18" charset="0"/>
                <a:cs typeface="Times New Roman" pitchFamily="18" charset="0"/>
              </a:rPr>
              <a:t>然后再从 </a:t>
            </a:r>
            <a:r>
              <a:rPr kumimoji="1" lang="en-US" altLang="zh-CN" sz="1800" i="1" kern="0" dirty="0">
                <a:latin typeface="Times New Roman" pitchFamily="18" charset="0"/>
                <a:cs typeface="Times New Roman" pitchFamily="18" charset="0"/>
              </a:rPr>
              <a:t>w</a:t>
            </a:r>
            <a:r>
              <a:rPr kumimoji="1" lang="en-US" altLang="zh-CN" sz="1800" kern="0" baseline="-25000" dirty="0">
                <a:latin typeface="Times New Roman" pitchFamily="18" charset="0"/>
                <a:cs typeface="Times New Roman" pitchFamily="18" charset="0"/>
              </a:rPr>
              <a:t>2 </a:t>
            </a:r>
            <a:r>
              <a:rPr kumimoji="1" lang="zh-CN" altLang="en-US" sz="1800" kern="0" dirty="0">
                <a:latin typeface="Times New Roman" pitchFamily="18" charset="0"/>
                <a:cs typeface="Times New Roman" pitchFamily="18" charset="0"/>
              </a:rPr>
              <a:t>出发</a:t>
            </a:r>
            <a:r>
              <a:rPr kumimoji="1" lang="en-US" altLang="zh-CN" sz="1800" kern="0" dirty="0">
                <a:latin typeface="Times New Roman" pitchFamily="18" charset="0"/>
                <a:cs typeface="Times New Roman" pitchFamily="18" charset="0"/>
              </a:rPr>
              <a:t>, </a:t>
            </a:r>
            <a:r>
              <a:rPr kumimoji="1" lang="zh-CN" altLang="en-US" sz="1800" kern="0" dirty="0">
                <a:latin typeface="Times New Roman" pitchFamily="18" charset="0"/>
                <a:cs typeface="Times New Roman" pitchFamily="18" charset="0"/>
              </a:rPr>
              <a:t>进行类似的访问</a:t>
            </a:r>
            <a:r>
              <a:rPr kumimoji="1" lang="en-US" altLang="zh-CN" sz="1800" kern="0" dirty="0">
                <a:latin typeface="Times New Roman" pitchFamily="18" charset="0"/>
                <a:cs typeface="Times New Roman" pitchFamily="18" charset="0"/>
              </a:rPr>
              <a:t>, … </a:t>
            </a:r>
          </a:p>
          <a:p>
            <a:pPr marL="342900" lvl="0" indent="-342900" fontAlgn="base">
              <a:lnSpc>
                <a:spcPct val="135000"/>
              </a:lnSpc>
              <a:spcBef>
                <a:spcPts val="600"/>
              </a:spcBef>
              <a:spcAft>
                <a:spcPct val="0"/>
              </a:spcAft>
              <a:buClr>
                <a:srgbClr val="005825"/>
              </a:buClr>
              <a:buSzPct val="50000"/>
              <a:buFont typeface="Wingdings" pitchFamily="2" charset="2"/>
              <a:buChar char="n"/>
              <a:defRPr/>
            </a:pPr>
            <a:r>
              <a:rPr kumimoji="1" lang="zh-CN" altLang="en-US" sz="1800" kern="0" dirty="0">
                <a:latin typeface="Times New Roman" pitchFamily="18" charset="0"/>
                <a:cs typeface="Times New Roman" pitchFamily="18" charset="0"/>
              </a:rPr>
              <a:t>如此进行下去</a:t>
            </a:r>
            <a:r>
              <a:rPr kumimoji="1" lang="en-US" altLang="zh-CN" sz="1800" kern="0" dirty="0">
                <a:latin typeface="Times New Roman" pitchFamily="18" charset="0"/>
                <a:cs typeface="Times New Roman" pitchFamily="18" charset="0"/>
              </a:rPr>
              <a:t>,  </a:t>
            </a:r>
            <a:r>
              <a:rPr kumimoji="1" lang="zh-CN" altLang="en-US" sz="1800" kern="0" dirty="0">
                <a:latin typeface="Times New Roman" pitchFamily="18" charset="0"/>
                <a:cs typeface="Times New Roman" pitchFamily="18" charset="0"/>
              </a:rPr>
              <a:t>直至到达所有的邻接顶点都被访问过的顶点 </a:t>
            </a:r>
            <a:r>
              <a:rPr kumimoji="1" lang="en-US" altLang="zh-CN" sz="1800" i="1" kern="0" dirty="0">
                <a:latin typeface="Times New Roman" pitchFamily="18" charset="0"/>
                <a:cs typeface="Times New Roman" pitchFamily="18" charset="0"/>
              </a:rPr>
              <a:t>u </a:t>
            </a:r>
            <a:r>
              <a:rPr kumimoji="1" lang="zh-CN" altLang="en-US" sz="1800" kern="0" dirty="0">
                <a:latin typeface="Times New Roman" pitchFamily="18" charset="0"/>
                <a:cs typeface="Times New Roman" pitchFamily="18" charset="0"/>
              </a:rPr>
              <a:t>为止。</a:t>
            </a:r>
            <a:endParaRPr kumimoji="1" lang="en-US" altLang="zh-CN" sz="1800" kern="0" dirty="0">
              <a:latin typeface="Times New Roman" pitchFamily="18" charset="0"/>
              <a:cs typeface="Times New Roman" pitchFamily="18" charset="0"/>
            </a:endParaRPr>
          </a:p>
          <a:p>
            <a:pPr marL="342900" lvl="0" indent="-342900" fontAlgn="base">
              <a:lnSpc>
                <a:spcPct val="135000"/>
              </a:lnSpc>
              <a:spcBef>
                <a:spcPts val="600"/>
              </a:spcBef>
              <a:spcAft>
                <a:spcPct val="0"/>
              </a:spcAft>
              <a:buClr>
                <a:srgbClr val="005825"/>
              </a:buClr>
              <a:buSzPct val="50000"/>
              <a:buFont typeface="Wingdings" pitchFamily="2" charset="2"/>
              <a:buChar char="n"/>
              <a:defRPr/>
            </a:pPr>
            <a:r>
              <a:rPr kumimoji="1" lang="zh-CN" altLang="en-US" sz="1800" kern="0" dirty="0">
                <a:latin typeface="Times New Roman" pitchFamily="18" charset="0"/>
                <a:cs typeface="Times New Roman" pitchFamily="18" charset="0"/>
              </a:rPr>
              <a:t>接着</a:t>
            </a:r>
            <a:r>
              <a:rPr kumimoji="1" lang="en-US" altLang="zh-CN" sz="1800" kern="0" dirty="0">
                <a:latin typeface="Times New Roman" pitchFamily="18" charset="0"/>
                <a:cs typeface="Times New Roman" pitchFamily="18" charset="0"/>
              </a:rPr>
              <a:t>,  </a:t>
            </a:r>
            <a:r>
              <a:rPr kumimoji="1" lang="zh-CN" altLang="en-US" sz="1800" kern="0" dirty="0">
                <a:solidFill>
                  <a:srgbClr val="0000FF"/>
                </a:solidFill>
                <a:latin typeface="Times New Roman" pitchFamily="18" charset="0"/>
                <a:cs typeface="Times New Roman" pitchFamily="18" charset="0"/>
              </a:rPr>
              <a:t>退回一步</a:t>
            </a:r>
            <a:r>
              <a:rPr kumimoji="1" lang="en-US" altLang="zh-CN" sz="1800" kern="0" dirty="0">
                <a:solidFill>
                  <a:srgbClr val="0000FF"/>
                </a:solidFill>
                <a:latin typeface="Times New Roman" pitchFamily="18" charset="0"/>
                <a:cs typeface="Times New Roman" pitchFamily="18" charset="0"/>
              </a:rPr>
              <a:t>,  </a:t>
            </a:r>
            <a:r>
              <a:rPr kumimoji="1" lang="zh-CN" altLang="en-US" sz="1800" kern="0" dirty="0">
                <a:solidFill>
                  <a:srgbClr val="0000FF"/>
                </a:solidFill>
                <a:latin typeface="Times New Roman" pitchFamily="18" charset="0"/>
                <a:cs typeface="Times New Roman" pitchFamily="18" charset="0"/>
              </a:rPr>
              <a:t>退到前一次刚访问过的顶点</a:t>
            </a:r>
            <a:r>
              <a:rPr kumimoji="1" lang="en-US" altLang="zh-CN" sz="1800" kern="0" dirty="0">
                <a:latin typeface="Times New Roman" pitchFamily="18" charset="0"/>
                <a:cs typeface="Times New Roman" pitchFamily="18" charset="0"/>
              </a:rPr>
              <a:t>,  </a:t>
            </a:r>
            <a:r>
              <a:rPr kumimoji="1" lang="zh-CN" altLang="en-US" sz="1800" kern="0" dirty="0">
                <a:latin typeface="Times New Roman" pitchFamily="18" charset="0"/>
                <a:cs typeface="Times New Roman" pitchFamily="18" charset="0"/>
              </a:rPr>
              <a:t>看是否还有其它没有被访问的邻接顶点。</a:t>
            </a:r>
            <a:endParaRPr kumimoji="1" lang="en-US" altLang="zh-CN" sz="1800" kern="0" dirty="0">
              <a:latin typeface="Times New Roman" pitchFamily="18" charset="0"/>
              <a:cs typeface="Times New Roman" pitchFamily="18" charset="0"/>
            </a:endParaRPr>
          </a:p>
          <a:p>
            <a:pPr marL="800100" lvl="1" indent="-342900" fontAlgn="base">
              <a:lnSpc>
                <a:spcPct val="135000"/>
              </a:lnSpc>
              <a:spcBef>
                <a:spcPts val="600"/>
              </a:spcBef>
              <a:spcAft>
                <a:spcPct val="0"/>
              </a:spcAft>
              <a:buClr>
                <a:srgbClr val="005825"/>
              </a:buClr>
              <a:buSzPct val="50000"/>
              <a:buFont typeface="Wingdings" pitchFamily="2" charset="2"/>
              <a:buChar char="n"/>
              <a:defRPr/>
            </a:pPr>
            <a:r>
              <a:rPr kumimoji="1" lang="zh-CN" altLang="en-US" sz="1800" kern="0" dirty="0">
                <a:latin typeface="Times New Roman" pitchFamily="18" charset="0"/>
                <a:cs typeface="Times New Roman" pitchFamily="18" charset="0"/>
              </a:rPr>
              <a:t>如果有</a:t>
            </a:r>
            <a:r>
              <a:rPr kumimoji="1" lang="en-US" altLang="zh-CN" sz="1800" kern="0" dirty="0">
                <a:latin typeface="Times New Roman" pitchFamily="18" charset="0"/>
                <a:cs typeface="Times New Roman" pitchFamily="18" charset="0"/>
              </a:rPr>
              <a:t>,  </a:t>
            </a:r>
            <a:r>
              <a:rPr kumimoji="1" lang="zh-CN" altLang="en-US" sz="1800" kern="0" dirty="0">
                <a:latin typeface="Times New Roman" pitchFamily="18" charset="0"/>
                <a:cs typeface="Times New Roman" pitchFamily="18" charset="0"/>
              </a:rPr>
              <a:t>则访问此顶点</a:t>
            </a:r>
            <a:r>
              <a:rPr kumimoji="1" lang="en-US" altLang="zh-CN" sz="1800" kern="0" dirty="0">
                <a:latin typeface="Times New Roman" pitchFamily="18" charset="0"/>
                <a:cs typeface="Times New Roman" pitchFamily="18" charset="0"/>
              </a:rPr>
              <a:t>, </a:t>
            </a:r>
            <a:r>
              <a:rPr kumimoji="1" lang="zh-CN" altLang="en-US" sz="1800" kern="0" dirty="0">
                <a:latin typeface="Times New Roman" pitchFamily="18" charset="0"/>
                <a:cs typeface="Times New Roman" pitchFamily="18" charset="0"/>
              </a:rPr>
              <a:t>之后再从此顶点出发</a:t>
            </a:r>
            <a:r>
              <a:rPr kumimoji="1" lang="en-US" altLang="zh-CN" sz="1800" kern="0" dirty="0">
                <a:latin typeface="Times New Roman" pitchFamily="18" charset="0"/>
                <a:cs typeface="Times New Roman" pitchFamily="18" charset="0"/>
              </a:rPr>
              <a:t>,  </a:t>
            </a:r>
            <a:r>
              <a:rPr kumimoji="1" lang="zh-CN" altLang="en-US" sz="1800" kern="0" dirty="0">
                <a:latin typeface="Times New Roman" pitchFamily="18" charset="0"/>
                <a:cs typeface="Times New Roman" pitchFamily="18" charset="0"/>
              </a:rPr>
              <a:t>进行与前述类似的访问</a:t>
            </a:r>
            <a:r>
              <a:rPr kumimoji="1" lang="en-US" altLang="zh-CN" sz="1800" kern="0" dirty="0">
                <a:latin typeface="Times New Roman" pitchFamily="18" charset="0"/>
                <a:cs typeface="Times New Roman" pitchFamily="18" charset="0"/>
              </a:rPr>
              <a:t>; </a:t>
            </a:r>
          </a:p>
          <a:p>
            <a:pPr marL="800100" lvl="1" indent="-342900" fontAlgn="base">
              <a:lnSpc>
                <a:spcPct val="135000"/>
              </a:lnSpc>
              <a:spcBef>
                <a:spcPts val="600"/>
              </a:spcBef>
              <a:spcAft>
                <a:spcPct val="0"/>
              </a:spcAft>
              <a:buClr>
                <a:srgbClr val="005825"/>
              </a:buClr>
              <a:buSzPct val="50000"/>
              <a:buFont typeface="Wingdings" pitchFamily="2" charset="2"/>
              <a:buChar char="n"/>
              <a:defRPr/>
            </a:pPr>
            <a:r>
              <a:rPr kumimoji="1" lang="zh-CN" altLang="en-US" sz="1800" kern="0" dirty="0">
                <a:latin typeface="Times New Roman" pitchFamily="18" charset="0"/>
                <a:cs typeface="Times New Roman" pitchFamily="18" charset="0"/>
              </a:rPr>
              <a:t>如果没有</a:t>
            </a:r>
            <a:r>
              <a:rPr kumimoji="1" lang="en-US" altLang="zh-CN" sz="1800" kern="0" dirty="0">
                <a:latin typeface="Times New Roman" pitchFamily="18" charset="0"/>
                <a:cs typeface="Times New Roman" pitchFamily="18" charset="0"/>
              </a:rPr>
              <a:t>, </a:t>
            </a:r>
            <a:r>
              <a:rPr kumimoji="1" lang="zh-CN" altLang="en-US" sz="1800" kern="0" dirty="0">
                <a:latin typeface="Times New Roman" pitchFamily="18" charset="0"/>
                <a:cs typeface="Times New Roman" pitchFamily="18" charset="0"/>
              </a:rPr>
              <a:t>就</a:t>
            </a:r>
            <a:r>
              <a:rPr kumimoji="1" lang="zh-CN" altLang="en-US" sz="1800" kern="0" dirty="0">
                <a:solidFill>
                  <a:srgbClr val="0000FF"/>
                </a:solidFill>
                <a:latin typeface="Times New Roman" pitchFamily="18" charset="0"/>
                <a:cs typeface="Times New Roman" pitchFamily="18" charset="0"/>
              </a:rPr>
              <a:t>再退回一步进行搜索</a:t>
            </a:r>
            <a:r>
              <a:rPr kumimoji="1" lang="zh-CN" altLang="en-US" sz="1800" kern="0" dirty="0">
                <a:latin typeface="Times New Roman" pitchFamily="18" charset="0"/>
                <a:cs typeface="Times New Roman" pitchFamily="18" charset="0"/>
              </a:rPr>
              <a:t>。</a:t>
            </a:r>
            <a:endParaRPr kumimoji="1" lang="en-US" altLang="zh-CN" sz="1800" kern="0" dirty="0">
              <a:latin typeface="Times New Roman" pitchFamily="18" charset="0"/>
              <a:cs typeface="Times New Roman" pitchFamily="18" charset="0"/>
            </a:endParaRPr>
          </a:p>
          <a:p>
            <a:pPr marL="342900" lvl="0" indent="-342900" fontAlgn="base">
              <a:lnSpc>
                <a:spcPct val="135000"/>
              </a:lnSpc>
              <a:spcBef>
                <a:spcPts val="600"/>
              </a:spcBef>
              <a:spcAft>
                <a:spcPct val="0"/>
              </a:spcAft>
              <a:buClr>
                <a:srgbClr val="005825"/>
              </a:buClr>
              <a:buSzPct val="50000"/>
              <a:buFont typeface="Wingdings" pitchFamily="2" charset="2"/>
              <a:buChar char="n"/>
              <a:defRPr/>
            </a:pPr>
            <a:r>
              <a:rPr kumimoji="1" lang="zh-CN" altLang="en-US" sz="1800" kern="0" dirty="0">
                <a:latin typeface="Times New Roman" pitchFamily="18" charset="0"/>
                <a:cs typeface="Times New Roman" pitchFamily="18" charset="0"/>
              </a:rPr>
              <a:t>重复上述过程</a:t>
            </a:r>
            <a:r>
              <a:rPr kumimoji="1" lang="en-US" altLang="zh-CN" sz="1800" kern="0" dirty="0">
                <a:latin typeface="Times New Roman" pitchFamily="18" charset="0"/>
                <a:cs typeface="Times New Roman" pitchFamily="18" charset="0"/>
              </a:rPr>
              <a:t>, </a:t>
            </a:r>
            <a:r>
              <a:rPr kumimoji="1" lang="zh-CN" altLang="en-US" sz="1800" kern="0" dirty="0">
                <a:latin typeface="Times New Roman" pitchFamily="18" charset="0"/>
                <a:cs typeface="Times New Roman" pitchFamily="18" charset="0"/>
              </a:rPr>
              <a:t>直到连通图中所有顶点都被访问过为止。</a:t>
            </a:r>
          </a:p>
          <a:p>
            <a:endParaRPr lang="zh-CN" altLang="en-US" dirty="0"/>
          </a:p>
        </p:txBody>
      </p:sp>
      <p:sp>
        <p:nvSpPr>
          <p:cNvPr id="4" name="页脚占位符 3"/>
          <p:cNvSpPr>
            <a:spLocks noGrp="1"/>
          </p:cNvSpPr>
          <p:nvPr>
            <p:ph type="ftr" sz="quarter" idx="11"/>
          </p:nvPr>
        </p:nvSpPr>
        <p:spPr>
          <a:xfrm>
            <a:off x="0" y="6356351"/>
            <a:ext cx="3086100" cy="365125"/>
          </a:xfrm>
        </p:spPr>
        <p:txBody>
          <a:bodyPr/>
          <a:lstStyle/>
          <a:p>
            <a:pPr algn="l"/>
            <a:r>
              <a:rPr lang="en-US" altLang="zh-CN"/>
              <a:t>Data Structure &amp; Algorithms</a:t>
            </a:r>
            <a:endParaRPr lang="zh-CN" altLang="en-US" dirty="0"/>
          </a:p>
        </p:txBody>
      </p:sp>
      <p:sp>
        <p:nvSpPr>
          <p:cNvPr id="6" name="灯片编号占位符 5"/>
          <p:cNvSpPr>
            <a:spLocks noGrp="1"/>
          </p:cNvSpPr>
          <p:nvPr>
            <p:ph type="sldNum" sz="quarter" idx="12"/>
          </p:nvPr>
        </p:nvSpPr>
        <p:spPr/>
        <p:txBody>
          <a:bodyPr/>
          <a:lstStyle/>
          <a:p>
            <a:fld id="{36FD9405-CE62-418F-9683-85B6A1C55A4B}" type="slidenum">
              <a:rPr lang="zh-CN" altLang="en-US" smtClean="0"/>
              <a:pPr/>
              <a:t>17</a:t>
            </a:fld>
            <a:endParaRPr lang="zh-CN" altLang="en-US" dirty="0"/>
          </a:p>
        </p:txBody>
      </p:sp>
    </p:spTree>
    <p:extLst>
      <p:ext uri="{BB962C8B-B14F-4D97-AF65-F5344CB8AC3E}">
        <p14:creationId xmlns:p14="http://schemas.microsoft.com/office/powerpoint/2010/main" val="37749728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对比：广度优先搜索</a:t>
            </a:r>
            <a:r>
              <a:rPr lang="en-US" altLang="zh-CN" dirty="0"/>
              <a:t>BFS ( Breadth First Search )</a:t>
            </a:r>
            <a:endParaRPr lang="zh-CN" altLang="en-US" dirty="0"/>
          </a:p>
        </p:txBody>
      </p:sp>
      <p:sp>
        <p:nvSpPr>
          <p:cNvPr id="3" name="内容占位符 2"/>
          <p:cNvSpPr>
            <a:spLocks noGrp="1"/>
          </p:cNvSpPr>
          <p:nvPr>
            <p:ph idx="1"/>
          </p:nvPr>
        </p:nvSpPr>
        <p:spPr/>
        <p:txBody>
          <a:bodyPr>
            <a:normAutofit/>
          </a:bodyPr>
          <a:lstStyle/>
          <a:p>
            <a:pPr marL="342900" lvl="0" indent="-342900" fontAlgn="base">
              <a:lnSpc>
                <a:spcPct val="125000"/>
              </a:lnSpc>
              <a:spcBef>
                <a:spcPts val="600"/>
              </a:spcBef>
              <a:spcAft>
                <a:spcPct val="0"/>
              </a:spcAft>
              <a:buClr>
                <a:srgbClr val="005825"/>
              </a:buClr>
              <a:buSzPct val="50000"/>
              <a:buFont typeface="Wingdings" pitchFamily="2" charset="2"/>
              <a:buChar char="n"/>
              <a:defRPr/>
            </a:pPr>
            <a:r>
              <a:rPr kumimoji="1" lang="en-US" altLang="zh-CN" sz="2000" kern="0" dirty="0">
                <a:latin typeface="Times New Roman" pitchFamily="18" charset="0"/>
                <a:cs typeface="Times New Roman" pitchFamily="18" charset="0"/>
              </a:rPr>
              <a:t>BFS</a:t>
            </a:r>
            <a:r>
              <a:rPr kumimoji="1" lang="zh-CN" altLang="en-US" sz="2000" kern="0" dirty="0">
                <a:latin typeface="Times New Roman" pitchFamily="18" charset="0"/>
                <a:cs typeface="Times New Roman" pitchFamily="18" charset="0"/>
              </a:rPr>
              <a:t>在访问了起始顶点 </a:t>
            </a:r>
            <a:r>
              <a:rPr kumimoji="1" lang="en-US" altLang="zh-CN" sz="2000" i="1" kern="0" dirty="0">
                <a:latin typeface="Times New Roman" pitchFamily="18" charset="0"/>
                <a:cs typeface="Times New Roman" pitchFamily="18" charset="0"/>
              </a:rPr>
              <a:t>v </a:t>
            </a:r>
            <a:r>
              <a:rPr kumimoji="1" lang="zh-CN" altLang="en-US" sz="2000" kern="0" dirty="0">
                <a:latin typeface="Times New Roman" pitchFamily="18" charset="0"/>
                <a:cs typeface="Times New Roman" pitchFamily="18" charset="0"/>
              </a:rPr>
              <a:t>之后</a:t>
            </a:r>
            <a:r>
              <a:rPr kumimoji="1" lang="en-US" altLang="zh-CN" sz="2000" kern="0" dirty="0">
                <a:latin typeface="Times New Roman" pitchFamily="18" charset="0"/>
                <a:cs typeface="Times New Roman" pitchFamily="18" charset="0"/>
              </a:rPr>
              <a:t>, </a:t>
            </a:r>
          </a:p>
          <a:p>
            <a:pPr marL="342900" lvl="0" indent="-342900" fontAlgn="base">
              <a:lnSpc>
                <a:spcPct val="125000"/>
              </a:lnSpc>
              <a:spcBef>
                <a:spcPts val="600"/>
              </a:spcBef>
              <a:spcAft>
                <a:spcPct val="0"/>
              </a:spcAft>
              <a:buClr>
                <a:srgbClr val="005825"/>
              </a:buClr>
              <a:buSzPct val="50000"/>
              <a:buFont typeface="Wingdings" pitchFamily="2" charset="2"/>
              <a:buChar char="n"/>
              <a:defRPr/>
            </a:pPr>
            <a:r>
              <a:rPr kumimoji="1" lang="zh-CN" altLang="en-US" sz="2000" kern="0" dirty="0">
                <a:latin typeface="Times New Roman" pitchFamily="18" charset="0"/>
                <a:cs typeface="Times New Roman" pitchFamily="18" charset="0"/>
              </a:rPr>
              <a:t>由 </a:t>
            </a:r>
            <a:r>
              <a:rPr kumimoji="1" lang="en-US" altLang="zh-CN" sz="2000" i="1" kern="0" dirty="0">
                <a:latin typeface="Times New Roman" pitchFamily="18" charset="0"/>
                <a:cs typeface="Times New Roman" pitchFamily="18" charset="0"/>
              </a:rPr>
              <a:t>v </a:t>
            </a:r>
            <a:r>
              <a:rPr kumimoji="1" lang="zh-CN" altLang="en-US" sz="2000" kern="0" dirty="0">
                <a:latin typeface="Times New Roman" pitchFamily="18" charset="0"/>
                <a:cs typeface="Times New Roman" pitchFamily="18" charset="0"/>
              </a:rPr>
              <a:t>出发</a:t>
            </a:r>
            <a:r>
              <a:rPr kumimoji="1" lang="en-US" altLang="zh-CN" sz="2000" kern="0" dirty="0">
                <a:latin typeface="Times New Roman" pitchFamily="18" charset="0"/>
                <a:cs typeface="Times New Roman" pitchFamily="18" charset="0"/>
              </a:rPr>
              <a:t>, </a:t>
            </a:r>
            <a:r>
              <a:rPr kumimoji="1" lang="zh-CN" altLang="en-US" sz="2000" kern="0" dirty="0">
                <a:latin typeface="Times New Roman" pitchFamily="18" charset="0"/>
                <a:cs typeface="Times New Roman" pitchFamily="18" charset="0"/>
              </a:rPr>
              <a:t>依次访问 </a:t>
            </a:r>
            <a:r>
              <a:rPr kumimoji="1" lang="en-US" altLang="zh-CN" sz="2000" i="1" kern="0" dirty="0">
                <a:latin typeface="Times New Roman" pitchFamily="18" charset="0"/>
                <a:cs typeface="Times New Roman" pitchFamily="18" charset="0"/>
              </a:rPr>
              <a:t>v </a:t>
            </a:r>
            <a:r>
              <a:rPr kumimoji="1" lang="zh-CN" altLang="en-US" sz="2000" kern="0" dirty="0">
                <a:latin typeface="Times New Roman" pitchFamily="18" charset="0"/>
                <a:cs typeface="Times New Roman" pitchFamily="18" charset="0"/>
              </a:rPr>
              <a:t>的各个未被访问过的邻接顶点 </a:t>
            </a:r>
            <a:r>
              <a:rPr kumimoji="1" lang="en-US" altLang="zh-CN" sz="2000" i="1" kern="0" dirty="0">
                <a:latin typeface="Times New Roman" pitchFamily="18" charset="0"/>
                <a:cs typeface="Times New Roman" pitchFamily="18" charset="0"/>
              </a:rPr>
              <a:t>w</a:t>
            </a:r>
            <a:r>
              <a:rPr kumimoji="1" lang="en-US" altLang="zh-CN" sz="2000" kern="0" baseline="-25000" dirty="0">
                <a:latin typeface="Times New Roman" pitchFamily="18" charset="0"/>
                <a:cs typeface="Times New Roman" pitchFamily="18" charset="0"/>
              </a:rPr>
              <a:t>1</a:t>
            </a:r>
            <a:r>
              <a:rPr kumimoji="1" lang="en-US" altLang="zh-CN" sz="2000" kern="0" dirty="0">
                <a:latin typeface="Times New Roman" pitchFamily="18" charset="0"/>
                <a:cs typeface="Times New Roman" pitchFamily="18" charset="0"/>
              </a:rPr>
              <a:t>, </a:t>
            </a:r>
            <a:r>
              <a:rPr kumimoji="1" lang="en-US" altLang="zh-CN" sz="2000" i="1" kern="0" dirty="0">
                <a:latin typeface="Times New Roman" pitchFamily="18" charset="0"/>
                <a:cs typeface="Times New Roman" pitchFamily="18" charset="0"/>
              </a:rPr>
              <a:t>w</a:t>
            </a:r>
            <a:r>
              <a:rPr kumimoji="1" lang="en-US" altLang="zh-CN" sz="2000" kern="0" baseline="-25000" dirty="0">
                <a:latin typeface="Times New Roman" pitchFamily="18" charset="0"/>
                <a:cs typeface="Times New Roman" pitchFamily="18" charset="0"/>
              </a:rPr>
              <a:t>2</a:t>
            </a:r>
            <a:r>
              <a:rPr kumimoji="1" lang="en-US" altLang="zh-CN" sz="2000" kern="0" dirty="0">
                <a:latin typeface="Times New Roman" pitchFamily="18" charset="0"/>
                <a:cs typeface="Times New Roman" pitchFamily="18" charset="0"/>
              </a:rPr>
              <a:t>, …, </a:t>
            </a:r>
            <a:r>
              <a:rPr kumimoji="1" lang="en-US" altLang="zh-CN" sz="2000" i="1" kern="0" dirty="0" err="1">
                <a:latin typeface="Times New Roman" pitchFamily="18" charset="0"/>
                <a:cs typeface="Times New Roman" pitchFamily="18" charset="0"/>
              </a:rPr>
              <a:t>w</a:t>
            </a:r>
            <a:r>
              <a:rPr kumimoji="1" lang="en-US" altLang="zh-CN" sz="2000" i="1" kern="0" baseline="-25000" dirty="0" err="1">
                <a:latin typeface="Times New Roman" pitchFamily="18" charset="0"/>
                <a:cs typeface="Times New Roman" pitchFamily="18" charset="0"/>
              </a:rPr>
              <a:t>t</a:t>
            </a:r>
            <a:r>
              <a:rPr kumimoji="1" lang="en-US" altLang="zh-CN" sz="2000" kern="0" dirty="0">
                <a:latin typeface="Times New Roman" pitchFamily="18" charset="0"/>
                <a:cs typeface="Times New Roman" pitchFamily="18" charset="0"/>
              </a:rPr>
              <a:t>, </a:t>
            </a:r>
          </a:p>
          <a:p>
            <a:pPr marL="342900" lvl="0" indent="-342900" fontAlgn="base">
              <a:lnSpc>
                <a:spcPct val="125000"/>
              </a:lnSpc>
              <a:spcBef>
                <a:spcPts val="600"/>
              </a:spcBef>
              <a:spcAft>
                <a:spcPct val="0"/>
              </a:spcAft>
              <a:buClr>
                <a:srgbClr val="005825"/>
              </a:buClr>
              <a:buSzPct val="50000"/>
              <a:buFont typeface="Wingdings" pitchFamily="2" charset="2"/>
              <a:buChar char="n"/>
              <a:defRPr/>
            </a:pPr>
            <a:r>
              <a:rPr kumimoji="1" lang="zh-CN" altLang="en-US" sz="2000" kern="0" dirty="0">
                <a:latin typeface="Times New Roman" pitchFamily="18" charset="0"/>
                <a:cs typeface="Times New Roman" pitchFamily="18" charset="0"/>
              </a:rPr>
              <a:t>然后再顺序访问 </a:t>
            </a:r>
            <a:r>
              <a:rPr kumimoji="1" lang="en-US" altLang="zh-CN" sz="2000" i="1" kern="0" dirty="0">
                <a:latin typeface="Times New Roman" pitchFamily="18" charset="0"/>
                <a:cs typeface="Times New Roman" pitchFamily="18" charset="0"/>
              </a:rPr>
              <a:t>w</a:t>
            </a:r>
            <a:r>
              <a:rPr kumimoji="1" lang="en-US" altLang="zh-CN" sz="2000" kern="0" baseline="-25000" dirty="0">
                <a:latin typeface="Times New Roman" pitchFamily="18" charset="0"/>
                <a:cs typeface="Times New Roman" pitchFamily="18" charset="0"/>
              </a:rPr>
              <a:t>1</a:t>
            </a:r>
            <a:r>
              <a:rPr kumimoji="1" lang="en-US" altLang="zh-CN" sz="2000" kern="0" dirty="0">
                <a:latin typeface="Times New Roman" pitchFamily="18" charset="0"/>
                <a:cs typeface="Times New Roman" pitchFamily="18" charset="0"/>
              </a:rPr>
              <a:t>, </a:t>
            </a:r>
            <a:r>
              <a:rPr kumimoji="1" lang="en-US" altLang="zh-CN" sz="2000" i="1" kern="0" dirty="0">
                <a:latin typeface="Times New Roman" pitchFamily="18" charset="0"/>
                <a:cs typeface="Times New Roman" pitchFamily="18" charset="0"/>
              </a:rPr>
              <a:t>w</a:t>
            </a:r>
            <a:r>
              <a:rPr kumimoji="1" lang="en-US" altLang="zh-CN" sz="2000" kern="0" baseline="-25000" dirty="0">
                <a:latin typeface="Times New Roman" pitchFamily="18" charset="0"/>
                <a:cs typeface="Times New Roman" pitchFamily="18" charset="0"/>
              </a:rPr>
              <a:t>2</a:t>
            </a:r>
            <a:r>
              <a:rPr kumimoji="1" lang="en-US" altLang="zh-CN" sz="2000" kern="0" dirty="0">
                <a:latin typeface="Times New Roman" pitchFamily="18" charset="0"/>
                <a:cs typeface="Times New Roman" pitchFamily="18" charset="0"/>
              </a:rPr>
              <a:t>, …, </a:t>
            </a:r>
            <a:r>
              <a:rPr kumimoji="1" lang="en-US" altLang="zh-CN" sz="2000" i="1" kern="0" dirty="0" err="1">
                <a:latin typeface="Times New Roman" pitchFamily="18" charset="0"/>
                <a:cs typeface="Times New Roman" pitchFamily="18" charset="0"/>
              </a:rPr>
              <a:t>w</a:t>
            </a:r>
            <a:r>
              <a:rPr kumimoji="1" lang="en-US" altLang="zh-CN" sz="2000" i="1" kern="0" baseline="-25000" dirty="0" err="1">
                <a:latin typeface="Times New Roman" pitchFamily="18" charset="0"/>
                <a:cs typeface="Times New Roman" pitchFamily="18" charset="0"/>
              </a:rPr>
              <a:t>t</a:t>
            </a:r>
            <a:r>
              <a:rPr kumimoji="1" lang="en-US" altLang="zh-CN" sz="2000" i="1" kern="0" baseline="-25000" dirty="0">
                <a:latin typeface="Times New Roman" pitchFamily="18" charset="0"/>
                <a:cs typeface="Times New Roman" pitchFamily="18" charset="0"/>
              </a:rPr>
              <a:t> </a:t>
            </a:r>
            <a:r>
              <a:rPr kumimoji="1" lang="zh-CN" altLang="en-US" sz="2000" kern="0" dirty="0">
                <a:latin typeface="Times New Roman" pitchFamily="18" charset="0"/>
                <a:cs typeface="Times New Roman" pitchFamily="18" charset="0"/>
              </a:rPr>
              <a:t>的所有还未被访问过的邻接顶点。</a:t>
            </a:r>
            <a:endParaRPr kumimoji="1" lang="en-US" altLang="zh-CN" sz="2000" kern="0" dirty="0">
              <a:latin typeface="Times New Roman" pitchFamily="18" charset="0"/>
              <a:cs typeface="Times New Roman" pitchFamily="18" charset="0"/>
            </a:endParaRPr>
          </a:p>
          <a:p>
            <a:pPr marL="342900" lvl="0" indent="-342900" fontAlgn="base">
              <a:lnSpc>
                <a:spcPct val="125000"/>
              </a:lnSpc>
              <a:spcBef>
                <a:spcPts val="600"/>
              </a:spcBef>
              <a:spcAft>
                <a:spcPct val="0"/>
              </a:spcAft>
              <a:buClr>
                <a:srgbClr val="005825"/>
              </a:buClr>
              <a:buSzPct val="50000"/>
              <a:buFont typeface="Wingdings" pitchFamily="2" charset="2"/>
              <a:buChar char="n"/>
              <a:defRPr/>
            </a:pPr>
            <a:r>
              <a:rPr kumimoji="1" lang="zh-CN" altLang="en-US" sz="2000" kern="0" dirty="0">
                <a:latin typeface="Times New Roman" pitchFamily="18" charset="0"/>
                <a:cs typeface="Times New Roman" pitchFamily="18" charset="0"/>
              </a:rPr>
              <a:t>再从这些访问过的顶点出发，再访问它们的所有还未被访问过的邻接顶点，</a:t>
            </a:r>
            <a:r>
              <a:rPr kumimoji="1" lang="en-US" altLang="zh-CN" sz="2000" kern="0" dirty="0">
                <a:latin typeface="Times New Roman" pitchFamily="18" charset="0"/>
                <a:cs typeface="Times New Roman" pitchFamily="18" charset="0"/>
              </a:rPr>
              <a:t>… </a:t>
            </a:r>
          </a:p>
          <a:p>
            <a:pPr marL="342900" lvl="0" indent="-342900" fontAlgn="base">
              <a:lnSpc>
                <a:spcPct val="125000"/>
              </a:lnSpc>
              <a:spcBef>
                <a:spcPts val="600"/>
              </a:spcBef>
              <a:spcAft>
                <a:spcPct val="0"/>
              </a:spcAft>
              <a:buClr>
                <a:srgbClr val="005825"/>
              </a:buClr>
              <a:buSzPct val="50000"/>
              <a:buFont typeface="Wingdings" pitchFamily="2" charset="2"/>
              <a:buChar char="n"/>
              <a:defRPr/>
            </a:pPr>
            <a:r>
              <a:rPr kumimoji="1" lang="zh-CN" altLang="en-US" sz="2000" kern="0" dirty="0">
                <a:latin typeface="Times New Roman" pitchFamily="18" charset="0"/>
                <a:cs typeface="Times New Roman" pitchFamily="18" charset="0"/>
              </a:rPr>
              <a:t>如此做下去，直到图中所有顶点都被访问到为止。</a:t>
            </a:r>
            <a:endParaRPr kumimoji="1" lang="en-US" altLang="zh-CN" sz="2000" kern="0" dirty="0">
              <a:latin typeface="Times New Roman" pitchFamily="18" charset="0"/>
              <a:cs typeface="Times New Roman" pitchFamily="18" charset="0"/>
            </a:endParaRPr>
          </a:p>
          <a:p>
            <a:pPr marL="342900" lvl="0" indent="-342900" fontAlgn="base">
              <a:lnSpc>
                <a:spcPct val="125000"/>
              </a:lnSpc>
              <a:spcBef>
                <a:spcPts val="600"/>
              </a:spcBef>
              <a:spcAft>
                <a:spcPct val="0"/>
              </a:spcAft>
              <a:buClr>
                <a:srgbClr val="005825"/>
              </a:buClr>
              <a:buSzPct val="50000"/>
              <a:buFont typeface="Wingdings" pitchFamily="2" charset="2"/>
              <a:buChar char="n"/>
              <a:defRPr/>
            </a:pPr>
            <a:endParaRPr kumimoji="1" lang="zh-CN" altLang="en-US" sz="2000" kern="0" dirty="0">
              <a:latin typeface="Times New Roman" pitchFamily="18" charset="0"/>
              <a:cs typeface="Times New Roman" pitchFamily="18" charset="0"/>
            </a:endParaRPr>
          </a:p>
          <a:p>
            <a:pPr marL="342900" lvl="0" indent="-342900" fontAlgn="base">
              <a:lnSpc>
                <a:spcPct val="125000"/>
              </a:lnSpc>
              <a:spcBef>
                <a:spcPts val="600"/>
              </a:spcBef>
              <a:spcAft>
                <a:spcPct val="0"/>
              </a:spcAft>
              <a:buClr>
                <a:srgbClr val="005825"/>
              </a:buClr>
              <a:buSzPct val="50000"/>
              <a:buFont typeface="Wingdings" pitchFamily="2" charset="2"/>
              <a:buChar char="n"/>
              <a:defRPr/>
            </a:pPr>
            <a:r>
              <a:rPr kumimoji="1" lang="zh-CN" altLang="en-US" sz="2000" kern="0" dirty="0">
                <a:latin typeface="Times New Roman" pitchFamily="18" charset="0"/>
                <a:cs typeface="Times New Roman" pitchFamily="18" charset="0"/>
              </a:rPr>
              <a:t>广度优先搜索是一种</a:t>
            </a:r>
            <a:r>
              <a:rPr kumimoji="1" lang="zh-CN" altLang="en-US" sz="2000" kern="0" dirty="0">
                <a:solidFill>
                  <a:srgbClr val="0000FF"/>
                </a:solidFill>
                <a:latin typeface="Times New Roman" pitchFamily="18" charset="0"/>
                <a:cs typeface="Times New Roman" pitchFamily="18" charset="0"/>
              </a:rPr>
              <a:t>分层的搜索过程</a:t>
            </a:r>
            <a:r>
              <a:rPr kumimoji="1" lang="en-US" altLang="zh-CN" sz="2000" kern="0" dirty="0">
                <a:latin typeface="Times New Roman" pitchFamily="18" charset="0"/>
                <a:cs typeface="Times New Roman" pitchFamily="18" charset="0"/>
              </a:rPr>
              <a:t>, </a:t>
            </a:r>
            <a:r>
              <a:rPr kumimoji="1" lang="zh-CN" altLang="en-US" sz="2000" kern="0" dirty="0">
                <a:latin typeface="Times New Roman" pitchFamily="18" charset="0"/>
                <a:cs typeface="Times New Roman" pitchFamily="18" charset="0"/>
              </a:rPr>
              <a:t>每向前走一步可能访问一批顶点</a:t>
            </a:r>
            <a:r>
              <a:rPr kumimoji="1" lang="en-US" altLang="zh-CN" sz="2000" kern="0" dirty="0">
                <a:latin typeface="Times New Roman" pitchFamily="18" charset="0"/>
                <a:cs typeface="Times New Roman" pitchFamily="18" charset="0"/>
              </a:rPr>
              <a:t>, </a:t>
            </a:r>
            <a:r>
              <a:rPr kumimoji="1" lang="zh-CN" altLang="en-US" sz="2000" kern="0" dirty="0">
                <a:latin typeface="Times New Roman" pitchFamily="18" charset="0"/>
                <a:cs typeface="Times New Roman" pitchFamily="18" charset="0"/>
              </a:rPr>
              <a:t>不像深度优先搜索那样有往回退的情况。</a:t>
            </a:r>
            <a:endParaRPr kumimoji="1" lang="en-US" altLang="zh-CN" sz="2000" kern="0" dirty="0">
              <a:latin typeface="Times New Roman" pitchFamily="18" charset="0"/>
              <a:cs typeface="Times New Roman" pitchFamily="18" charset="0"/>
            </a:endParaRPr>
          </a:p>
          <a:p>
            <a:pPr marL="342900" lvl="0" indent="-342900" fontAlgn="base">
              <a:lnSpc>
                <a:spcPct val="125000"/>
              </a:lnSpc>
              <a:spcBef>
                <a:spcPts val="600"/>
              </a:spcBef>
              <a:spcAft>
                <a:spcPct val="0"/>
              </a:spcAft>
              <a:buClr>
                <a:srgbClr val="005825"/>
              </a:buClr>
              <a:buSzPct val="50000"/>
              <a:buFont typeface="Wingdings" pitchFamily="2" charset="2"/>
              <a:buChar char="n"/>
              <a:defRPr/>
            </a:pPr>
            <a:r>
              <a:rPr kumimoji="1" lang="zh-CN" altLang="en-US" sz="2000" kern="0" dirty="0">
                <a:latin typeface="Times New Roman" pitchFamily="18" charset="0"/>
                <a:cs typeface="Times New Roman" pitchFamily="18" charset="0"/>
              </a:rPr>
              <a:t>因此</a:t>
            </a:r>
            <a:r>
              <a:rPr kumimoji="1" lang="en-US" altLang="zh-CN" sz="2000" kern="0" dirty="0">
                <a:latin typeface="Times New Roman" pitchFamily="18" charset="0"/>
                <a:cs typeface="Times New Roman" pitchFamily="18" charset="0"/>
              </a:rPr>
              <a:t>, </a:t>
            </a:r>
            <a:r>
              <a:rPr kumimoji="1" lang="zh-CN" altLang="en-US" sz="2000" kern="0" dirty="0">
                <a:solidFill>
                  <a:srgbClr val="0000FF"/>
                </a:solidFill>
                <a:latin typeface="Times New Roman" pitchFamily="18" charset="0"/>
                <a:cs typeface="Times New Roman" pitchFamily="18" charset="0"/>
              </a:rPr>
              <a:t>广度优先搜索不是一个递归的过程</a:t>
            </a:r>
            <a:r>
              <a:rPr kumimoji="1" lang="zh-CN" altLang="en-US" sz="2000" kern="0" dirty="0">
                <a:latin typeface="Times New Roman" pitchFamily="18" charset="0"/>
                <a:cs typeface="Times New Roman" pitchFamily="18" charset="0"/>
              </a:rPr>
              <a:t>。</a:t>
            </a:r>
          </a:p>
          <a:p>
            <a:endParaRPr lang="zh-CN" altLang="en-US" dirty="0"/>
          </a:p>
        </p:txBody>
      </p:sp>
      <p:sp>
        <p:nvSpPr>
          <p:cNvPr id="4" name="页脚占位符 3"/>
          <p:cNvSpPr>
            <a:spLocks noGrp="1"/>
          </p:cNvSpPr>
          <p:nvPr>
            <p:ph type="ftr" sz="quarter" idx="11"/>
          </p:nvPr>
        </p:nvSpPr>
        <p:spPr>
          <a:xfrm>
            <a:off x="0" y="6356351"/>
            <a:ext cx="3086100" cy="365125"/>
          </a:xfrm>
        </p:spPr>
        <p:txBody>
          <a:bodyPr/>
          <a:lstStyle/>
          <a:p>
            <a:pPr algn="l"/>
            <a:r>
              <a:rPr lang="en-US" altLang="zh-CN"/>
              <a:t>Data Structure &amp; Algorithms</a:t>
            </a:r>
            <a:endParaRPr lang="zh-CN" altLang="en-US" dirty="0"/>
          </a:p>
        </p:txBody>
      </p:sp>
      <p:sp>
        <p:nvSpPr>
          <p:cNvPr id="6" name="灯片编号占位符 5"/>
          <p:cNvSpPr>
            <a:spLocks noGrp="1"/>
          </p:cNvSpPr>
          <p:nvPr>
            <p:ph type="sldNum" sz="quarter" idx="12"/>
          </p:nvPr>
        </p:nvSpPr>
        <p:spPr/>
        <p:txBody>
          <a:bodyPr/>
          <a:lstStyle/>
          <a:p>
            <a:fld id="{36FD9405-CE62-418F-9683-85B6A1C55A4B}" type="slidenum">
              <a:rPr lang="zh-CN" altLang="en-US" smtClean="0"/>
              <a:pPr/>
              <a:t>18</a:t>
            </a:fld>
            <a:endParaRPr lang="zh-CN" altLang="en-US" dirty="0"/>
          </a:p>
        </p:txBody>
      </p:sp>
    </p:spTree>
    <p:extLst>
      <p:ext uri="{BB962C8B-B14F-4D97-AF65-F5344CB8AC3E}">
        <p14:creationId xmlns:p14="http://schemas.microsoft.com/office/powerpoint/2010/main" val="30984877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47B427-6130-19BD-3FBA-13F10D0707A7}"/>
              </a:ext>
            </a:extLst>
          </p:cNvPr>
          <p:cNvSpPr>
            <a:spLocks noGrp="1"/>
          </p:cNvSpPr>
          <p:nvPr>
            <p:ph type="title"/>
          </p:nvPr>
        </p:nvSpPr>
        <p:spPr/>
        <p:txBody>
          <a:bodyPr/>
          <a:lstStyle/>
          <a:p>
            <a:r>
              <a:rPr lang="zh-CN" altLang="en-US" dirty="0"/>
              <a:t>对比：广度优先搜索</a:t>
            </a:r>
            <a:r>
              <a:rPr lang="en-US" altLang="zh-CN" dirty="0"/>
              <a:t>BFS ( Breadth First Search )</a:t>
            </a:r>
            <a:endParaRPr lang="zh-CN" altLang="en-US" dirty="0"/>
          </a:p>
        </p:txBody>
      </p:sp>
      <p:sp>
        <p:nvSpPr>
          <p:cNvPr id="3" name="内容占位符 2">
            <a:extLst>
              <a:ext uri="{FF2B5EF4-FFF2-40B4-BE49-F238E27FC236}">
                <a16:creationId xmlns:a16="http://schemas.microsoft.com/office/drawing/2014/main" id="{271D6FF1-FB98-2B7F-1B9C-D08FBB9FC83D}"/>
              </a:ext>
            </a:extLst>
          </p:cNvPr>
          <p:cNvSpPr>
            <a:spLocks noGrp="1"/>
          </p:cNvSpPr>
          <p:nvPr>
            <p:ph idx="1"/>
          </p:nvPr>
        </p:nvSpPr>
        <p:spPr/>
        <p:txBody>
          <a:bodyPr>
            <a:normAutofit/>
          </a:bodyPr>
          <a:lstStyle/>
          <a:p>
            <a:pPr>
              <a:lnSpc>
                <a:spcPct val="130000"/>
              </a:lnSpc>
              <a:spcBef>
                <a:spcPts val="1800"/>
              </a:spcBef>
            </a:pPr>
            <a:r>
              <a:rPr lang="zh-CN" altLang="en-US" sz="1600" dirty="0"/>
              <a:t>搜索结果中的结点之间的关系一般可以表示成一棵树，称为</a:t>
            </a:r>
            <a:r>
              <a:rPr lang="zh-CN" altLang="en-US" sz="1600" dirty="0">
                <a:solidFill>
                  <a:srgbClr val="FF0000"/>
                </a:solidFill>
              </a:rPr>
              <a:t>解答树</a:t>
            </a:r>
            <a:r>
              <a:rPr lang="zh-CN" altLang="en-US" sz="1600" dirty="0"/>
              <a:t>。搜索算法的搜索过程，实际上就是根据初始条件和扩展规则构造一棵解答树，并寻找符合目标状态的结点的过程。</a:t>
            </a:r>
            <a:endParaRPr lang="en-US" altLang="zh-CN" sz="1600" dirty="0"/>
          </a:p>
          <a:p>
            <a:pPr>
              <a:lnSpc>
                <a:spcPct val="130000"/>
              </a:lnSpc>
              <a:spcBef>
                <a:spcPts val="1800"/>
              </a:spcBef>
            </a:pPr>
            <a:r>
              <a:rPr lang="zh-CN" altLang="en-US" sz="1600" dirty="0"/>
              <a:t>广度优先算法需要从初始结点出发，逐步扩展才能找到问题的解。</a:t>
            </a:r>
            <a:endParaRPr lang="en-US" altLang="zh-CN" sz="1600" dirty="0"/>
          </a:p>
          <a:p>
            <a:pPr>
              <a:lnSpc>
                <a:spcPct val="130000"/>
              </a:lnSpc>
              <a:spcBef>
                <a:spcPts val="1800"/>
              </a:spcBef>
            </a:pPr>
            <a:r>
              <a:rPr lang="zh-CN" altLang="en-US" sz="1600" dirty="0"/>
              <a:t>如果问题有解，它总是处在解答树的某一层上。解答树在扩展过程中，随着层次的增加，结点就越来越多，搜索的量也就迅速扩大。</a:t>
            </a:r>
            <a:endParaRPr lang="en-US" altLang="zh-CN" sz="1600" dirty="0"/>
          </a:p>
          <a:p>
            <a:pPr>
              <a:lnSpc>
                <a:spcPct val="130000"/>
              </a:lnSpc>
              <a:spcBef>
                <a:spcPts val="1800"/>
              </a:spcBef>
            </a:pPr>
            <a:r>
              <a:rPr lang="zh-CN" altLang="en-US" sz="1600" dirty="0"/>
              <a:t>如假设一个结点衍生出来的相邻结点平均的个数是</a:t>
            </a:r>
            <a:r>
              <a:rPr lang="en-US" altLang="zh-CN" sz="1600" dirty="0"/>
              <a:t>M</a:t>
            </a:r>
            <a:r>
              <a:rPr lang="zh-CN" altLang="en-US" sz="1600" dirty="0"/>
              <a:t>个，当开始搜索时，队列中只有一个起始结点，当起始点出队后，把它相邻的结点入队，那么队列就有</a:t>
            </a:r>
            <a:r>
              <a:rPr lang="en-US" altLang="zh-CN" sz="1600" dirty="0"/>
              <a:t>M</a:t>
            </a:r>
            <a:r>
              <a:rPr lang="zh-CN" altLang="en-US" sz="1600" dirty="0"/>
              <a:t>个结点，当下一层的搜索中再加入元素到队列的时候，结点数达到了</a:t>
            </a:r>
            <a:r>
              <a:rPr lang="en-US" altLang="zh-CN" sz="1600" dirty="0"/>
              <a:t>M</a:t>
            </a:r>
            <a:r>
              <a:rPr lang="zh-CN" altLang="en-US" sz="1600" dirty="0"/>
              <a:t>的平方，一旦</a:t>
            </a:r>
            <a:r>
              <a:rPr lang="en-US" altLang="zh-CN" sz="1600" dirty="0"/>
              <a:t>M</a:t>
            </a:r>
            <a:r>
              <a:rPr lang="zh-CN" altLang="en-US" sz="1600" dirty="0"/>
              <a:t>较大，解答树的层次又比较深时，则</a:t>
            </a:r>
            <a:r>
              <a:rPr lang="zh-CN" altLang="en-US" sz="1600" dirty="0">
                <a:solidFill>
                  <a:srgbClr val="FF0000"/>
                </a:solidFill>
              </a:rPr>
              <a:t>队列需要很大的内存空间，不然很容易产生数据溢出</a:t>
            </a:r>
            <a:r>
              <a:rPr lang="zh-CN" altLang="en-US" sz="1600" dirty="0"/>
              <a:t>，导致搜索失败。</a:t>
            </a:r>
            <a:endParaRPr lang="en-US" altLang="zh-CN" sz="1600" dirty="0"/>
          </a:p>
          <a:p>
            <a:pPr>
              <a:lnSpc>
                <a:spcPct val="130000"/>
              </a:lnSpc>
              <a:spcBef>
                <a:spcPts val="1800"/>
              </a:spcBef>
            </a:pPr>
            <a:r>
              <a:rPr lang="zh-CN" altLang="en-US" sz="1600" dirty="0"/>
              <a:t>因此广度优先搜索</a:t>
            </a:r>
            <a:r>
              <a:rPr lang="zh-CN" altLang="en-US" sz="1600" dirty="0">
                <a:solidFill>
                  <a:srgbClr val="0000FF"/>
                </a:solidFill>
              </a:rPr>
              <a:t>适用于</a:t>
            </a:r>
            <a:r>
              <a:rPr lang="zh-CN" altLang="en-US" sz="1600" dirty="0"/>
              <a:t>结点的子结点数量不多，并且解答树的层次不太深的情况。</a:t>
            </a:r>
          </a:p>
        </p:txBody>
      </p:sp>
      <p:sp>
        <p:nvSpPr>
          <p:cNvPr id="4" name="灯片编号占位符 3">
            <a:extLst>
              <a:ext uri="{FF2B5EF4-FFF2-40B4-BE49-F238E27FC236}">
                <a16:creationId xmlns:a16="http://schemas.microsoft.com/office/drawing/2014/main" id="{87AA81DD-6EE1-5E16-6850-F86E008E09E3}"/>
              </a:ext>
            </a:extLst>
          </p:cNvPr>
          <p:cNvSpPr>
            <a:spLocks noGrp="1"/>
          </p:cNvSpPr>
          <p:nvPr>
            <p:ph type="sldNum" sz="quarter" idx="12"/>
          </p:nvPr>
        </p:nvSpPr>
        <p:spPr/>
        <p:txBody>
          <a:bodyPr/>
          <a:lstStyle/>
          <a:p>
            <a:fld id="{36FD9405-CE62-418F-9683-85B6A1C55A4B}" type="slidenum">
              <a:rPr lang="zh-CN" altLang="en-US" smtClean="0"/>
              <a:pPr/>
              <a:t>19</a:t>
            </a:fld>
            <a:endParaRPr lang="zh-CN" altLang="en-US" dirty="0"/>
          </a:p>
        </p:txBody>
      </p:sp>
      <p:sp>
        <p:nvSpPr>
          <p:cNvPr id="5" name="页脚占位符 4">
            <a:extLst>
              <a:ext uri="{FF2B5EF4-FFF2-40B4-BE49-F238E27FC236}">
                <a16:creationId xmlns:a16="http://schemas.microsoft.com/office/drawing/2014/main" id="{0E6D345B-C13E-7AB5-D009-B37795D1135A}"/>
              </a:ext>
            </a:extLst>
          </p:cNvPr>
          <p:cNvSpPr>
            <a:spLocks noGrp="1"/>
          </p:cNvSpPr>
          <p:nvPr>
            <p:ph type="ftr" sz="quarter" idx="11"/>
          </p:nvPr>
        </p:nvSpPr>
        <p:spPr/>
        <p:txBody>
          <a:bodyPr/>
          <a:lstStyle/>
          <a:p>
            <a:pPr algn="l"/>
            <a:r>
              <a:rPr lang="en-US" altLang="zh-CN"/>
              <a:t>Data Structure &amp; Algorithms</a:t>
            </a:r>
            <a:endParaRPr lang="zh-CN" altLang="en-US" dirty="0"/>
          </a:p>
        </p:txBody>
      </p:sp>
    </p:spTree>
    <p:extLst>
      <p:ext uri="{BB962C8B-B14F-4D97-AF65-F5344CB8AC3E}">
        <p14:creationId xmlns:p14="http://schemas.microsoft.com/office/powerpoint/2010/main" val="20082028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Graph</a:t>
            </a:r>
            <a:endParaRPr lang="zh-CN" altLang="en-US" dirty="0"/>
          </a:p>
        </p:txBody>
      </p:sp>
      <p:sp>
        <p:nvSpPr>
          <p:cNvPr id="3" name="内容占位符 2"/>
          <p:cNvSpPr>
            <a:spLocks noGrp="1"/>
          </p:cNvSpPr>
          <p:nvPr>
            <p:ph idx="1"/>
          </p:nvPr>
        </p:nvSpPr>
        <p:spPr/>
        <p:txBody>
          <a:bodyPr>
            <a:normAutofit lnSpcReduction="10000"/>
          </a:bodyPr>
          <a:lstStyle/>
          <a:p>
            <a:pPr>
              <a:lnSpc>
                <a:spcPct val="150000"/>
              </a:lnSpc>
            </a:pPr>
            <a:r>
              <a:rPr lang="zh-CN" altLang="en-US" sz="2800" dirty="0"/>
              <a:t>图的示例</a:t>
            </a:r>
          </a:p>
          <a:p>
            <a:pPr>
              <a:lnSpc>
                <a:spcPct val="150000"/>
              </a:lnSpc>
            </a:pPr>
            <a:r>
              <a:rPr lang="zh-CN" altLang="en-US" sz="2800" dirty="0"/>
              <a:t>图的基本概念</a:t>
            </a:r>
          </a:p>
          <a:p>
            <a:pPr>
              <a:lnSpc>
                <a:spcPct val="150000"/>
              </a:lnSpc>
            </a:pPr>
            <a:r>
              <a:rPr lang="zh-CN" altLang="en-US" sz="2800" dirty="0"/>
              <a:t>图的存储表示</a:t>
            </a:r>
          </a:p>
          <a:p>
            <a:pPr>
              <a:lnSpc>
                <a:spcPct val="150000"/>
              </a:lnSpc>
            </a:pPr>
            <a:r>
              <a:rPr lang="zh-CN" altLang="en-US" sz="2800" dirty="0">
                <a:solidFill>
                  <a:srgbClr val="0000FF"/>
                </a:solidFill>
              </a:rPr>
              <a:t>图的遍历与连通性 </a:t>
            </a:r>
          </a:p>
          <a:p>
            <a:pPr>
              <a:lnSpc>
                <a:spcPct val="150000"/>
              </a:lnSpc>
            </a:pPr>
            <a:r>
              <a:rPr lang="zh-CN" altLang="en-US" sz="2800" dirty="0">
                <a:solidFill>
                  <a:srgbClr val="0000FF"/>
                </a:solidFill>
              </a:rPr>
              <a:t>最小生成树</a:t>
            </a:r>
            <a:endParaRPr lang="en-US" altLang="zh-CN" sz="2800" dirty="0">
              <a:solidFill>
                <a:srgbClr val="0000FF"/>
              </a:solidFill>
            </a:endParaRPr>
          </a:p>
          <a:p>
            <a:pPr>
              <a:lnSpc>
                <a:spcPct val="150000"/>
              </a:lnSpc>
            </a:pPr>
            <a:r>
              <a:rPr lang="zh-CN" altLang="en-US" sz="2800" dirty="0"/>
              <a:t>最短</a:t>
            </a:r>
            <a:r>
              <a:rPr lang="zh-CN" altLang="en-US" sz="2800"/>
              <a:t>路径 </a:t>
            </a:r>
            <a:endParaRPr lang="en-US" altLang="zh-CN" sz="2800"/>
          </a:p>
          <a:p>
            <a:pPr>
              <a:lnSpc>
                <a:spcPct val="150000"/>
              </a:lnSpc>
            </a:pPr>
            <a:r>
              <a:rPr lang="zh-CN" altLang="en-US" sz="2800" dirty="0"/>
              <a:t>有向无环图及其应用</a:t>
            </a:r>
          </a:p>
          <a:p>
            <a:endParaRPr lang="zh-CN" altLang="en-US" dirty="0"/>
          </a:p>
        </p:txBody>
      </p:sp>
      <p:sp>
        <p:nvSpPr>
          <p:cNvPr id="4" name="页脚占位符 3"/>
          <p:cNvSpPr>
            <a:spLocks noGrp="1"/>
          </p:cNvSpPr>
          <p:nvPr>
            <p:ph type="ftr" sz="quarter" idx="11"/>
          </p:nvPr>
        </p:nvSpPr>
        <p:spPr>
          <a:xfrm>
            <a:off x="0" y="6356351"/>
            <a:ext cx="3086100" cy="365125"/>
          </a:xfrm>
        </p:spPr>
        <p:txBody>
          <a:bodyPr/>
          <a:lstStyle/>
          <a:p>
            <a:pPr algn="l"/>
            <a:r>
              <a:rPr lang="en-US" altLang="zh-CN"/>
              <a:t>Data Structure &amp; Algorithms</a:t>
            </a:r>
            <a:endParaRPr lang="zh-CN" altLang="en-US" dirty="0"/>
          </a:p>
        </p:txBody>
      </p:sp>
      <p:sp>
        <p:nvSpPr>
          <p:cNvPr id="5" name="灯片编号占位符 4"/>
          <p:cNvSpPr>
            <a:spLocks noGrp="1"/>
          </p:cNvSpPr>
          <p:nvPr>
            <p:ph type="sldNum" sz="quarter" idx="12"/>
          </p:nvPr>
        </p:nvSpPr>
        <p:spPr/>
        <p:txBody>
          <a:bodyPr/>
          <a:lstStyle/>
          <a:p>
            <a:fld id="{36FD9405-CE62-418F-9683-85B6A1C55A4B}" type="slidenum">
              <a:rPr lang="zh-CN" altLang="en-US" smtClean="0"/>
              <a:pPr/>
              <a:t>2</a:t>
            </a:fld>
            <a:endParaRPr lang="zh-CN" altLang="en-US" dirty="0"/>
          </a:p>
        </p:txBody>
      </p:sp>
      <p:pic>
        <p:nvPicPr>
          <p:cNvPr id="6" name="图片 5">
            <a:extLst>
              <a:ext uri="{FF2B5EF4-FFF2-40B4-BE49-F238E27FC236}">
                <a16:creationId xmlns:a16="http://schemas.microsoft.com/office/drawing/2014/main" id="{D686C22E-663B-2960-5ECD-3A0892BE2BD8}"/>
              </a:ext>
            </a:extLst>
          </p:cNvPr>
          <p:cNvPicPr>
            <a:picLocks noChangeAspect="1"/>
          </p:cNvPicPr>
          <p:nvPr/>
        </p:nvPicPr>
        <p:blipFill>
          <a:blip r:embed="rId2"/>
          <a:stretch>
            <a:fillRect/>
          </a:stretch>
        </p:blipFill>
        <p:spPr>
          <a:xfrm>
            <a:off x="5018309" y="3573780"/>
            <a:ext cx="3557187" cy="2273733"/>
          </a:xfrm>
          <a:prstGeom prst="rect">
            <a:avLst/>
          </a:prstGeom>
        </p:spPr>
      </p:pic>
      <p:pic>
        <p:nvPicPr>
          <p:cNvPr id="7" name="图片 6">
            <a:extLst>
              <a:ext uri="{FF2B5EF4-FFF2-40B4-BE49-F238E27FC236}">
                <a16:creationId xmlns:a16="http://schemas.microsoft.com/office/drawing/2014/main" id="{B1DC4EFE-C07D-F909-6993-2462D2AE6D52}"/>
              </a:ext>
            </a:extLst>
          </p:cNvPr>
          <p:cNvPicPr>
            <a:picLocks noChangeAspect="1"/>
          </p:cNvPicPr>
          <p:nvPr/>
        </p:nvPicPr>
        <p:blipFill>
          <a:blip r:embed="rId3"/>
          <a:stretch>
            <a:fillRect/>
          </a:stretch>
        </p:blipFill>
        <p:spPr>
          <a:xfrm>
            <a:off x="4063506" y="1288374"/>
            <a:ext cx="2892414" cy="2494562"/>
          </a:xfrm>
          <a:prstGeom prst="rect">
            <a:avLst/>
          </a:prstGeom>
        </p:spPr>
      </p:pic>
    </p:spTree>
    <p:extLst>
      <p:ext uri="{BB962C8B-B14F-4D97-AF65-F5344CB8AC3E}">
        <p14:creationId xmlns:p14="http://schemas.microsoft.com/office/powerpoint/2010/main" val="34757128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深度 </a:t>
            </a:r>
            <a:r>
              <a:rPr kumimoji="1" lang="en-US" altLang="zh-CN" dirty="0"/>
              <a:t>vs. </a:t>
            </a:r>
            <a:r>
              <a:rPr kumimoji="1" lang="zh-CN" altLang="en-US" dirty="0"/>
              <a:t>广度</a:t>
            </a:r>
          </a:p>
        </p:txBody>
      </p:sp>
      <p:sp>
        <p:nvSpPr>
          <p:cNvPr id="4" name="幻灯片编号占位符 3"/>
          <p:cNvSpPr>
            <a:spLocks noGrp="1"/>
          </p:cNvSpPr>
          <p:nvPr>
            <p:ph type="sldNum" sz="quarter" idx="12"/>
          </p:nvPr>
        </p:nvSpPr>
        <p:spPr/>
        <p:txBody>
          <a:bodyPr/>
          <a:lstStyle/>
          <a:p>
            <a:fld id="{36FD9405-CE62-418F-9683-85B6A1C55A4B}" type="slidenum">
              <a:rPr lang="zh-CN" altLang="en-US" smtClean="0"/>
              <a:pPr/>
              <a:t>20</a:t>
            </a:fld>
            <a:endParaRPr lang="zh-CN" altLang="en-US" dirty="0"/>
          </a:p>
        </p:txBody>
      </p:sp>
      <p:sp>
        <p:nvSpPr>
          <p:cNvPr id="5" name="页脚占位符 4"/>
          <p:cNvSpPr>
            <a:spLocks noGrp="1"/>
          </p:cNvSpPr>
          <p:nvPr>
            <p:ph type="ftr" sz="quarter" idx="11"/>
          </p:nvPr>
        </p:nvSpPr>
        <p:spPr/>
        <p:txBody>
          <a:bodyPr/>
          <a:lstStyle/>
          <a:p>
            <a:pPr algn="l"/>
            <a:r>
              <a:rPr lang="en-US" altLang="zh-CN"/>
              <a:t>Data Structure &amp; Algorithms</a:t>
            </a:r>
            <a:endParaRPr lang="zh-CN" altLang="en-US" dirty="0"/>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9970" y="3573655"/>
            <a:ext cx="4585477" cy="23157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9970" y="1115364"/>
            <a:ext cx="4612287" cy="2458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矩形 7"/>
          <p:cNvSpPr/>
          <p:nvPr/>
        </p:nvSpPr>
        <p:spPr>
          <a:xfrm>
            <a:off x="5020984" y="1115364"/>
            <a:ext cx="3691016" cy="3477875"/>
          </a:xfrm>
          <a:prstGeom prst="rect">
            <a:avLst/>
          </a:prstGeom>
        </p:spPr>
        <p:txBody>
          <a:bodyPr wrap="square">
            <a:spAutoFit/>
          </a:bodyPr>
          <a:lstStyle/>
          <a:p>
            <a:pPr>
              <a:lnSpc>
                <a:spcPct val="150000"/>
              </a:lnSpc>
              <a:spcBef>
                <a:spcPts val="600"/>
              </a:spcBef>
            </a:pPr>
            <a:r>
              <a:rPr lang="zh-CN" altLang="en-US" dirty="0">
                <a:solidFill>
                  <a:schemeClr val="folHlink"/>
                </a:solidFill>
                <a:latin typeface="Microsoft YaHei" charset="0"/>
                <a:ea typeface="Microsoft YaHei" charset="0"/>
                <a:cs typeface="Microsoft YaHei" charset="0"/>
              </a:rPr>
              <a:t>   </a:t>
            </a:r>
            <a:r>
              <a:rPr lang="zh-CN" altLang="en-US" sz="2000" dirty="0">
                <a:ea typeface="Microsoft YaHei" charset="0"/>
                <a:cs typeface="Microsoft YaHei" charset="0"/>
              </a:rPr>
              <a:t>图 </a:t>
            </a:r>
            <a:r>
              <a:rPr lang="en-US" altLang="zh-CN" sz="2000" dirty="0">
                <a:ea typeface="Microsoft YaHei" charset="0"/>
                <a:cs typeface="Microsoft YaHei" charset="0"/>
              </a:rPr>
              <a:t>G’=(V, T(G)) </a:t>
            </a:r>
            <a:r>
              <a:rPr lang="zh-CN" altLang="en-US" sz="2000" dirty="0">
                <a:ea typeface="Microsoft YaHei" charset="0"/>
                <a:cs typeface="Microsoft YaHei" charset="0"/>
              </a:rPr>
              <a:t>是 </a:t>
            </a:r>
            <a:r>
              <a:rPr lang="en-US" altLang="zh-CN" sz="2000" dirty="0">
                <a:ea typeface="Microsoft YaHei" charset="0"/>
                <a:cs typeface="Microsoft YaHei" charset="0"/>
              </a:rPr>
              <a:t>G </a:t>
            </a:r>
            <a:r>
              <a:rPr lang="zh-CN" altLang="en-US" sz="2000" dirty="0">
                <a:ea typeface="Microsoft YaHei" charset="0"/>
                <a:cs typeface="Microsoft YaHei" charset="0"/>
              </a:rPr>
              <a:t>的极小连通子图，且 </a:t>
            </a:r>
            <a:r>
              <a:rPr lang="en-US" altLang="zh-CN" sz="2000" dirty="0">
                <a:ea typeface="Microsoft YaHei" charset="0"/>
                <a:cs typeface="Microsoft YaHei" charset="0"/>
              </a:rPr>
              <a:t>G’ </a:t>
            </a:r>
            <a:r>
              <a:rPr lang="zh-CN" altLang="en-US" sz="2000" dirty="0">
                <a:ea typeface="Microsoft YaHei" charset="0"/>
                <a:cs typeface="Microsoft YaHei" charset="0"/>
              </a:rPr>
              <a:t>是一棵树。</a:t>
            </a:r>
            <a:r>
              <a:rPr lang="en-US" altLang="zh-CN" sz="2000" dirty="0">
                <a:ea typeface="Microsoft YaHei" charset="0"/>
                <a:cs typeface="Microsoft YaHei" charset="0"/>
              </a:rPr>
              <a:t>G’ </a:t>
            </a:r>
            <a:r>
              <a:rPr lang="zh-CN" altLang="en-US" sz="2000" dirty="0">
                <a:ea typeface="Microsoft YaHei" charset="0"/>
                <a:cs typeface="Microsoft YaHei" charset="0"/>
              </a:rPr>
              <a:t>称为图</a:t>
            </a:r>
            <a:r>
              <a:rPr lang="en-US" altLang="zh-CN" sz="2000" dirty="0">
                <a:ea typeface="Microsoft YaHei" charset="0"/>
                <a:cs typeface="Microsoft YaHei" charset="0"/>
              </a:rPr>
              <a:t>G</a:t>
            </a:r>
            <a:r>
              <a:rPr lang="zh-CN" altLang="en-US" sz="2000" dirty="0">
                <a:ea typeface="Microsoft YaHei" charset="0"/>
                <a:cs typeface="Microsoft YaHei" charset="0"/>
              </a:rPr>
              <a:t>的一棵生成树。</a:t>
            </a:r>
          </a:p>
          <a:p>
            <a:pPr>
              <a:lnSpc>
                <a:spcPct val="150000"/>
              </a:lnSpc>
              <a:spcBef>
                <a:spcPts val="600"/>
              </a:spcBef>
            </a:pPr>
            <a:r>
              <a:rPr lang="zh-CN" altLang="en-US" sz="2000" dirty="0">
                <a:ea typeface="Microsoft YaHei" charset="0"/>
                <a:cs typeface="Microsoft YaHei" charset="0"/>
              </a:rPr>
              <a:t>    从任意点出发</a:t>
            </a:r>
            <a:r>
              <a:rPr lang="zh-CN" altLang="en-US" sz="2000" dirty="0">
                <a:solidFill>
                  <a:schemeClr val="accent1"/>
                </a:solidFill>
                <a:ea typeface="Microsoft YaHei" charset="0"/>
                <a:cs typeface="Microsoft YaHei" charset="0"/>
              </a:rPr>
              <a:t>按</a:t>
            </a:r>
            <a:r>
              <a:rPr lang="en-US" altLang="zh-CN" sz="2000" dirty="0">
                <a:solidFill>
                  <a:schemeClr val="accent1"/>
                </a:solidFill>
                <a:ea typeface="Microsoft YaHei" charset="0"/>
                <a:cs typeface="Microsoft YaHei" charset="0"/>
              </a:rPr>
              <a:t>DFS</a:t>
            </a:r>
            <a:r>
              <a:rPr lang="zh-CN" altLang="en-US" sz="2000" dirty="0">
                <a:solidFill>
                  <a:schemeClr val="accent1"/>
                </a:solidFill>
                <a:ea typeface="Microsoft YaHei" charset="0"/>
                <a:cs typeface="Microsoft YaHei" charset="0"/>
              </a:rPr>
              <a:t>算法</a:t>
            </a:r>
            <a:r>
              <a:rPr lang="zh-CN" altLang="en-US" sz="2000" dirty="0">
                <a:ea typeface="Microsoft YaHei" charset="0"/>
                <a:cs typeface="Microsoft YaHei" charset="0"/>
              </a:rPr>
              <a:t>得到生成树 </a:t>
            </a:r>
            <a:r>
              <a:rPr lang="en-US" altLang="zh-CN" sz="2000" dirty="0">
                <a:ea typeface="Microsoft YaHei" charset="0"/>
                <a:cs typeface="Microsoft YaHei" charset="0"/>
              </a:rPr>
              <a:t>G’ </a:t>
            </a:r>
            <a:r>
              <a:rPr lang="zh-CN" altLang="en-US" sz="2000" dirty="0">
                <a:ea typeface="Microsoft YaHei" charset="0"/>
                <a:cs typeface="Microsoft YaHei" charset="0"/>
              </a:rPr>
              <a:t>称为</a:t>
            </a:r>
            <a:r>
              <a:rPr lang="zh-CN" altLang="en-US" sz="2000" dirty="0">
                <a:solidFill>
                  <a:schemeClr val="folHlink"/>
                </a:solidFill>
                <a:ea typeface="Microsoft YaHei" charset="0"/>
                <a:cs typeface="Microsoft YaHei" charset="0"/>
              </a:rPr>
              <a:t>深度优先生成树</a:t>
            </a:r>
            <a:r>
              <a:rPr lang="zh-CN" altLang="en-US" sz="2000" dirty="0">
                <a:ea typeface="Microsoft YaHei" charset="0"/>
                <a:cs typeface="Microsoft YaHei" charset="0"/>
              </a:rPr>
              <a:t>；</a:t>
            </a:r>
          </a:p>
          <a:p>
            <a:pPr>
              <a:lnSpc>
                <a:spcPct val="150000"/>
              </a:lnSpc>
              <a:spcBef>
                <a:spcPts val="600"/>
              </a:spcBef>
            </a:pPr>
            <a:r>
              <a:rPr lang="zh-CN" altLang="en-US" sz="2000" dirty="0">
                <a:solidFill>
                  <a:schemeClr val="accent1"/>
                </a:solidFill>
                <a:ea typeface="Microsoft YaHei" charset="0"/>
                <a:cs typeface="Microsoft YaHei" charset="0"/>
              </a:rPr>
              <a:t>   按</a:t>
            </a:r>
            <a:r>
              <a:rPr lang="en-US" altLang="zh-CN" sz="2000" dirty="0">
                <a:solidFill>
                  <a:schemeClr val="accent1"/>
                </a:solidFill>
                <a:ea typeface="Microsoft YaHei" charset="0"/>
                <a:cs typeface="Microsoft YaHei" charset="0"/>
              </a:rPr>
              <a:t>BFS</a:t>
            </a:r>
            <a:r>
              <a:rPr lang="zh-CN" altLang="en-US" sz="2000" dirty="0">
                <a:solidFill>
                  <a:schemeClr val="accent1"/>
                </a:solidFill>
                <a:ea typeface="Microsoft YaHei" charset="0"/>
                <a:cs typeface="Microsoft YaHei" charset="0"/>
              </a:rPr>
              <a:t>算法</a:t>
            </a:r>
            <a:r>
              <a:rPr lang="zh-CN" altLang="en-US" sz="2000" dirty="0">
                <a:ea typeface="Microsoft YaHei" charset="0"/>
                <a:cs typeface="Microsoft YaHei" charset="0"/>
              </a:rPr>
              <a:t>得到的 </a:t>
            </a:r>
            <a:r>
              <a:rPr lang="en-US" altLang="zh-CN" sz="2000" dirty="0">
                <a:ea typeface="Microsoft YaHei" charset="0"/>
                <a:cs typeface="Microsoft YaHei" charset="0"/>
              </a:rPr>
              <a:t>G’ </a:t>
            </a:r>
            <a:r>
              <a:rPr lang="zh-CN" altLang="en-US" sz="2000" dirty="0">
                <a:ea typeface="Microsoft YaHei" charset="0"/>
                <a:cs typeface="Microsoft YaHei" charset="0"/>
              </a:rPr>
              <a:t>称为</a:t>
            </a:r>
            <a:r>
              <a:rPr lang="zh-CN" altLang="en-US" sz="2000" dirty="0">
                <a:solidFill>
                  <a:schemeClr val="folHlink"/>
                </a:solidFill>
                <a:ea typeface="Microsoft YaHei" charset="0"/>
                <a:cs typeface="Microsoft YaHei" charset="0"/>
              </a:rPr>
              <a:t>广度优先生成树</a:t>
            </a:r>
            <a:r>
              <a:rPr lang="zh-CN" altLang="en-US" sz="2000" dirty="0">
                <a:ea typeface="Microsoft YaHei" charset="0"/>
                <a:cs typeface="Microsoft YaHei" charset="0"/>
              </a:rPr>
              <a:t>。</a:t>
            </a:r>
          </a:p>
        </p:txBody>
      </p:sp>
    </p:spTree>
    <p:extLst>
      <p:ext uri="{BB962C8B-B14F-4D97-AF65-F5344CB8AC3E}">
        <p14:creationId xmlns:p14="http://schemas.microsoft.com/office/powerpoint/2010/main" val="34763134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深度 </a:t>
            </a:r>
            <a:r>
              <a:rPr kumimoji="1" lang="en-US" altLang="zh-CN" dirty="0"/>
              <a:t>vs. </a:t>
            </a:r>
            <a:r>
              <a:rPr kumimoji="1" lang="zh-CN" altLang="en-US"/>
              <a:t>广度</a:t>
            </a:r>
            <a:endParaRPr lang="zh-CN" altLang="en-US" dirty="0"/>
          </a:p>
        </p:txBody>
      </p:sp>
      <p:sp>
        <p:nvSpPr>
          <p:cNvPr id="3" name="内容占位符 2"/>
          <p:cNvSpPr>
            <a:spLocks noGrp="1"/>
          </p:cNvSpPr>
          <p:nvPr>
            <p:ph idx="1"/>
          </p:nvPr>
        </p:nvSpPr>
        <p:spPr/>
        <p:txBody>
          <a:bodyPr/>
          <a:lstStyle/>
          <a:p>
            <a:pPr>
              <a:lnSpc>
                <a:spcPct val="150000"/>
              </a:lnSpc>
              <a:spcBef>
                <a:spcPts val="1200"/>
              </a:spcBef>
            </a:pPr>
            <a:r>
              <a:rPr lang="zh-CN" altLang="en-US" dirty="0">
                <a:latin typeface="微软雅黑" pitchFamily="34" charset="-122"/>
              </a:rPr>
              <a:t>用</a:t>
            </a:r>
            <a:r>
              <a:rPr lang="zh-CN" altLang="en-US" dirty="0">
                <a:solidFill>
                  <a:srgbClr val="FF0000"/>
                </a:solidFill>
                <a:latin typeface="微软雅黑" pitchFamily="34" charset="-122"/>
              </a:rPr>
              <a:t>广度优先搜索</a:t>
            </a:r>
            <a:r>
              <a:rPr lang="zh-CN" altLang="en-US" dirty="0">
                <a:latin typeface="微软雅黑" pitchFamily="34" charset="-122"/>
              </a:rPr>
              <a:t>算法遍历图与</a:t>
            </a:r>
            <a:r>
              <a:rPr lang="zh-CN" altLang="en-US" dirty="0">
                <a:solidFill>
                  <a:srgbClr val="0000FF"/>
                </a:solidFill>
                <a:latin typeface="微软雅黑" pitchFamily="34" charset="-122"/>
              </a:rPr>
              <a:t>深度优先搜索</a:t>
            </a:r>
            <a:r>
              <a:rPr lang="zh-CN" altLang="en-US" dirty="0">
                <a:latin typeface="微软雅黑" pitchFamily="34" charset="-122"/>
              </a:rPr>
              <a:t>算法遍历图的</a:t>
            </a:r>
            <a:r>
              <a:rPr lang="zh-CN" altLang="en-US" b="1" dirty="0">
                <a:solidFill>
                  <a:srgbClr val="0000FF"/>
                </a:solidFill>
                <a:latin typeface="微软雅黑" pitchFamily="34" charset="-122"/>
              </a:rPr>
              <a:t>唯一区别</a:t>
            </a:r>
            <a:r>
              <a:rPr lang="zh-CN" altLang="en-US" dirty="0">
                <a:latin typeface="微软雅黑" pitchFamily="34" charset="-122"/>
              </a:rPr>
              <a:t>是邻接点搜索次序不同</a:t>
            </a:r>
            <a:endParaRPr lang="en-US" altLang="zh-CN" dirty="0">
              <a:latin typeface="微软雅黑" pitchFamily="34" charset="-122"/>
            </a:endParaRPr>
          </a:p>
          <a:p>
            <a:pPr>
              <a:lnSpc>
                <a:spcPct val="150000"/>
              </a:lnSpc>
              <a:spcBef>
                <a:spcPts val="1200"/>
              </a:spcBef>
            </a:pPr>
            <a:r>
              <a:rPr lang="zh-CN" altLang="en-US" dirty="0">
                <a:latin typeface="微软雅黑" pitchFamily="34" charset="-122"/>
              </a:rPr>
              <a:t>广度优先搜索算法遍历图的总时间复杂度为</a:t>
            </a:r>
            <a:r>
              <a:rPr lang="en-US" altLang="zh-CN" dirty="0">
                <a:latin typeface="微软雅黑" pitchFamily="34" charset="-122"/>
              </a:rPr>
              <a:t>O(</a:t>
            </a:r>
            <a:r>
              <a:rPr lang="en-US" altLang="zh-CN" dirty="0" err="1">
                <a:latin typeface="微软雅黑" pitchFamily="34" charset="-122"/>
              </a:rPr>
              <a:t>n+e</a:t>
            </a:r>
            <a:r>
              <a:rPr lang="en-US" altLang="zh-CN" dirty="0">
                <a:latin typeface="微软雅黑" pitchFamily="34" charset="-122"/>
              </a:rPr>
              <a:t>) </a:t>
            </a:r>
            <a:r>
              <a:rPr lang="zh-CN" altLang="en-US" dirty="0">
                <a:latin typeface="微软雅黑" pitchFamily="34" charset="-122"/>
              </a:rPr>
              <a:t>。</a:t>
            </a:r>
          </a:p>
          <a:p>
            <a:pPr>
              <a:lnSpc>
                <a:spcPct val="150000"/>
              </a:lnSpc>
              <a:spcBef>
                <a:spcPts val="1200"/>
              </a:spcBef>
            </a:pPr>
            <a:r>
              <a:rPr lang="zh-CN" altLang="en-US" dirty="0">
                <a:latin typeface="微软雅黑" pitchFamily="34" charset="-122"/>
              </a:rPr>
              <a:t>图的遍历可以系统地访问图中的每个顶点，因此，图的遍历算法是图的最基本、最重要的算法，许多有关图的操作都是在图的遍历基础之上加以变化来实现的。</a:t>
            </a:r>
          </a:p>
          <a:p>
            <a:endParaRPr lang="zh-CN" altLang="en-US" dirty="0"/>
          </a:p>
        </p:txBody>
      </p:sp>
      <p:sp>
        <p:nvSpPr>
          <p:cNvPr id="4" name="页脚占位符 3"/>
          <p:cNvSpPr>
            <a:spLocks noGrp="1"/>
          </p:cNvSpPr>
          <p:nvPr>
            <p:ph type="ftr" sz="quarter" idx="11"/>
          </p:nvPr>
        </p:nvSpPr>
        <p:spPr>
          <a:xfrm>
            <a:off x="0" y="6356351"/>
            <a:ext cx="3086100" cy="365125"/>
          </a:xfrm>
        </p:spPr>
        <p:txBody>
          <a:bodyPr/>
          <a:lstStyle/>
          <a:p>
            <a:pPr algn="l"/>
            <a:r>
              <a:rPr lang="en-US" altLang="zh-CN"/>
              <a:t>Data Structure &amp; Algorithms</a:t>
            </a:r>
            <a:endParaRPr lang="zh-CN" altLang="en-US" dirty="0"/>
          </a:p>
        </p:txBody>
      </p:sp>
      <p:sp>
        <p:nvSpPr>
          <p:cNvPr id="6" name="灯片编号占位符 5"/>
          <p:cNvSpPr>
            <a:spLocks noGrp="1"/>
          </p:cNvSpPr>
          <p:nvPr>
            <p:ph type="sldNum" sz="quarter" idx="12"/>
          </p:nvPr>
        </p:nvSpPr>
        <p:spPr/>
        <p:txBody>
          <a:bodyPr/>
          <a:lstStyle/>
          <a:p>
            <a:fld id="{36FD9405-CE62-418F-9683-85B6A1C55A4B}" type="slidenum">
              <a:rPr lang="zh-CN" altLang="en-US" smtClean="0"/>
              <a:pPr/>
              <a:t>21</a:t>
            </a:fld>
            <a:endParaRPr lang="zh-CN" altLang="en-US" dirty="0"/>
          </a:p>
        </p:txBody>
      </p:sp>
    </p:spTree>
    <p:extLst>
      <p:ext uri="{BB962C8B-B14F-4D97-AF65-F5344CB8AC3E}">
        <p14:creationId xmlns:p14="http://schemas.microsoft.com/office/powerpoint/2010/main" val="12856073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DB64B3-3275-200B-AA9B-3DAAAC3912F1}"/>
              </a:ext>
            </a:extLst>
          </p:cNvPr>
          <p:cNvSpPr>
            <a:spLocks noGrp="1"/>
          </p:cNvSpPr>
          <p:nvPr>
            <p:ph type="title"/>
          </p:nvPr>
        </p:nvSpPr>
        <p:spPr/>
        <p:txBody>
          <a:bodyPr/>
          <a:lstStyle/>
          <a:p>
            <a:r>
              <a:rPr lang="zh-CN" altLang="en-US" dirty="0"/>
              <a:t>思考：</a:t>
            </a:r>
          </a:p>
        </p:txBody>
      </p:sp>
      <p:sp>
        <p:nvSpPr>
          <p:cNvPr id="3" name="内容占位符 2">
            <a:extLst>
              <a:ext uri="{FF2B5EF4-FFF2-40B4-BE49-F238E27FC236}">
                <a16:creationId xmlns:a16="http://schemas.microsoft.com/office/drawing/2014/main" id="{7A5CBD94-51B9-3BDF-4ACF-66219D8DE0F3}"/>
              </a:ext>
            </a:extLst>
          </p:cNvPr>
          <p:cNvSpPr>
            <a:spLocks noGrp="1"/>
          </p:cNvSpPr>
          <p:nvPr>
            <p:ph idx="1"/>
          </p:nvPr>
        </p:nvSpPr>
        <p:spPr/>
        <p:txBody>
          <a:bodyPr/>
          <a:lstStyle/>
          <a:p>
            <a:r>
              <a:rPr lang="zh-CN" altLang="en-US" dirty="0"/>
              <a:t>图的遍历和二叉树的遍历有什么异同</a:t>
            </a:r>
            <a:r>
              <a:rPr lang="en-US" altLang="zh-CN" dirty="0"/>
              <a:t>?</a:t>
            </a:r>
          </a:p>
          <a:p>
            <a:pPr lvl="1">
              <a:lnSpc>
                <a:spcPct val="150000"/>
              </a:lnSpc>
              <a:spcBef>
                <a:spcPts val="1200"/>
              </a:spcBef>
            </a:pPr>
            <a:r>
              <a:rPr lang="zh-CN" altLang="en-US" sz="1600" dirty="0"/>
              <a:t>先回顾一下二叉树的遍历，树分为“左子树”“右子树”“根”三个部分，只要分别递归遍历这三个部分，即可完成对二叉树的遍历。</a:t>
            </a:r>
            <a:endParaRPr lang="en-US" altLang="zh-CN" sz="1600" dirty="0"/>
          </a:p>
          <a:p>
            <a:pPr lvl="1">
              <a:lnSpc>
                <a:spcPct val="150000"/>
              </a:lnSpc>
              <a:spcBef>
                <a:spcPts val="1200"/>
              </a:spcBef>
            </a:pPr>
            <a:r>
              <a:rPr lang="zh-CN" altLang="en-US" sz="1600" dirty="0">
                <a:solidFill>
                  <a:srgbClr val="0000FF"/>
                </a:solidFill>
              </a:rPr>
              <a:t>图不能像二叉树那样，把结点分类为相应的区域或部分，因此不能采用分区域遍历的方法。</a:t>
            </a:r>
            <a:r>
              <a:rPr lang="zh-CN" altLang="en-US" sz="1600" dirty="0"/>
              <a:t>图的特点是任一顶点都可能和其余的顶点相邻接，所以在访问了某个顶点之后，可能沿着某条路径搜索之后，又回到该顶点上。只要能识别出每个顶点在遍历过程中是否被访问过，即可达到“只访问一次”的要求。</a:t>
            </a:r>
            <a:endParaRPr lang="en-US" altLang="zh-CN" sz="1600" dirty="0"/>
          </a:p>
          <a:p>
            <a:pPr lvl="1">
              <a:lnSpc>
                <a:spcPct val="150000"/>
              </a:lnSpc>
              <a:spcBef>
                <a:spcPts val="1200"/>
              </a:spcBef>
            </a:pPr>
            <a:r>
              <a:rPr lang="zh-CN" altLang="en-US" sz="1600" dirty="0"/>
              <a:t>和二叉树的遍历类似，</a:t>
            </a:r>
            <a:r>
              <a:rPr lang="zh-CN" altLang="en-US" sz="1600" dirty="0">
                <a:solidFill>
                  <a:srgbClr val="0000FF"/>
                </a:solidFill>
              </a:rPr>
              <a:t>图的遍历是从图的某顶点出发</a:t>
            </a:r>
            <a:r>
              <a:rPr lang="zh-CN" altLang="en-US" sz="1600" dirty="0"/>
              <a:t>，访问图中所有顶点，并且每个顶点仅访问一次。</a:t>
            </a:r>
          </a:p>
        </p:txBody>
      </p:sp>
      <p:sp>
        <p:nvSpPr>
          <p:cNvPr id="4" name="灯片编号占位符 3">
            <a:extLst>
              <a:ext uri="{FF2B5EF4-FFF2-40B4-BE49-F238E27FC236}">
                <a16:creationId xmlns:a16="http://schemas.microsoft.com/office/drawing/2014/main" id="{4BF8D7D0-B393-34FF-D205-351DE3BFF959}"/>
              </a:ext>
            </a:extLst>
          </p:cNvPr>
          <p:cNvSpPr>
            <a:spLocks noGrp="1"/>
          </p:cNvSpPr>
          <p:nvPr>
            <p:ph type="sldNum" sz="quarter" idx="12"/>
          </p:nvPr>
        </p:nvSpPr>
        <p:spPr/>
        <p:txBody>
          <a:bodyPr/>
          <a:lstStyle/>
          <a:p>
            <a:fld id="{36FD9405-CE62-418F-9683-85B6A1C55A4B}" type="slidenum">
              <a:rPr lang="zh-CN" altLang="en-US" smtClean="0"/>
              <a:pPr/>
              <a:t>22</a:t>
            </a:fld>
            <a:endParaRPr lang="zh-CN" altLang="en-US" dirty="0"/>
          </a:p>
        </p:txBody>
      </p:sp>
      <p:sp>
        <p:nvSpPr>
          <p:cNvPr id="5" name="页脚占位符 4">
            <a:extLst>
              <a:ext uri="{FF2B5EF4-FFF2-40B4-BE49-F238E27FC236}">
                <a16:creationId xmlns:a16="http://schemas.microsoft.com/office/drawing/2014/main" id="{093AE84B-C7C8-8298-160F-6D15707FF624}"/>
              </a:ext>
            </a:extLst>
          </p:cNvPr>
          <p:cNvSpPr>
            <a:spLocks noGrp="1"/>
          </p:cNvSpPr>
          <p:nvPr>
            <p:ph type="ftr" sz="quarter" idx="11"/>
          </p:nvPr>
        </p:nvSpPr>
        <p:spPr/>
        <p:txBody>
          <a:bodyPr/>
          <a:lstStyle/>
          <a:p>
            <a:pPr algn="l"/>
            <a:r>
              <a:rPr lang="en-US" altLang="zh-CN"/>
              <a:t>Data Structure &amp; Algorithms</a:t>
            </a:r>
            <a:endParaRPr lang="zh-CN" altLang="en-US" dirty="0"/>
          </a:p>
        </p:txBody>
      </p:sp>
      <p:pic>
        <p:nvPicPr>
          <p:cNvPr id="9" name="图片 8">
            <a:extLst>
              <a:ext uri="{FF2B5EF4-FFF2-40B4-BE49-F238E27FC236}">
                <a16:creationId xmlns:a16="http://schemas.microsoft.com/office/drawing/2014/main" id="{30CB70FB-9BA6-DEED-7DFF-931FCC9D5851}"/>
              </a:ext>
            </a:extLst>
          </p:cNvPr>
          <p:cNvPicPr>
            <a:picLocks noChangeAspect="1"/>
          </p:cNvPicPr>
          <p:nvPr/>
        </p:nvPicPr>
        <p:blipFill>
          <a:blip r:embed="rId2"/>
          <a:stretch>
            <a:fillRect/>
          </a:stretch>
        </p:blipFill>
        <p:spPr>
          <a:xfrm>
            <a:off x="5440705" y="4710475"/>
            <a:ext cx="1527268" cy="1329965"/>
          </a:xfrm>
          <a:prstGeom prst="rect">
            <a:avLst/>
          </a:prstGeom>
        </p:spPr>
      </p:pic>
      <p:pic>
        <p:nvPicPr>
          <p:cNvPr id="11" name="图片 10">
            <a:extLst>
              <a:ext uri="{FF2B5EF4-FFF2-40B4-BE49-F238E27FC236}">
                <a16:creationId xmlns:a16="http://schemas.microsoft.com/office/drawing/2014/main" id="{B3718EF0-05D1-DD05-C37A-DA32A9F1267F}"/>
              </a:ext>
            </a:extLst>
          </p:cNvPr>
          <p:cNvPicPr>
            <a:picLocks noChangeAspect="1"/>
          </p:cNvPicPr>
          <p:nvPr/>
        </p:nvPicPr>
        <p:blipFill>
          <a:blip r:embed="rId3"/>
          <a:stretch>
            <a:fillRect/>
          </a:stretch>
        </p:blipFill>
        <p:spPr>
          <a:xfrm>
            <a:off x="2411889" y="4745812"/>
            <a:ext cx="2116061" cy="1199444"/>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19229213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二叉树，树，图的层次遍历</a:t>
            </a:r>
          </a:p>
        </p:txBody>
      </p:sp>
      <p:sp>
        <p:nvSpPr>
          <p:cNvPr id="3" name="内容占位符 2"/>
          <p:cNvSpPr>
            <a:spLocks noGrp="1"/>
          </p:cNvSpPr>
          <p:nvPr>
            <p:ph idx="1"/>
          </p:nvPr>
        </p:nvSpPr>
        <p:spPr/>
        <p:txBody>
          <a:bodyPr/>
          <a:lstStyle/>
          <a:p>
            <a:r>
              <a:rPr lang="zh-CN" altLang="en-US" dirty="0"/>
              <a:t>按层次遍历，采用队列操作实现</a:t>
            </a:r>
          </a:p>
        </p:txBody>
      </p:sp>
      <p:sp>
        <p:nvSpPr>
          <p:cNvPr id="4" name="灯片编号占位符 3"/>
          <p:cNvSpPr>
            <a:spLocks noGrp="1"/>
          </p:cNvSpPr>
          <p:nvPr>
            <p:ph type="sldNum" sz="quarter" idx="12"/>
          </p:nvPr>
        </p:nvSpPr>
        <p:spPr/>
        <p:txBody>
          <a:bodyPr/>
          <a:lstStyle/>
          <a:p>
            <a:fld id="{36FD9405-CE62-418F-9683-85B6A1C55A4B}" type="slidenum">
              <a:rPr lang="zh-CN" altLang="en-US" smtClean="0"/>
              <a:pPr/>
              <a:t>23</a:t>
            </a:fld>
            <a:endParaRPr lang="zh-CN" altLang="en-US" dirty="0"/>
          </a:p>
        </p:txBody>
      </p:sp>
      <p:sp>
        <p:nvSpPr>
          <p:cNvPr id="5" name="页脚占位符 4"/>
          <p:cNvSpPr>
            <a:spLocks noGrp="1"/>
          </p:cNvSpPr>
          <p:nvPr>
            <p:ph type="ftr" sz="quarter" idx="11"/>
          </p:nvPr>
        </p:nvSpPr>
        <p:spPr/>
        <p:txBody>
          <a:bodyPr/>
          <a:lstStyle/>
          <a:p>
            <a:pPr algn="l"/>
            <a:r>
              <a:rPr lang="en-US" altLang="zh-CN"/>
              <a:t>Data Structure &amp; Algorithms</a:t>
            </a:r>
            <a:endParaRPr lang="zh-CN" altLang="en-US" dirty="0"/>
          </a:p>
        </p:txBody>
      </p:sp>
      <p:pic>
        <p:nvPicPr>
          <p:cNvPr id="8" name="图片 7"/>
          <p:cNvPicPr>
            <a:picLocks noChangeAspect="1"/>
          </p:cNvPicPr>
          <p:nvPr/>
        </p:nvPicPr>
        <p:blipFill>
          <a:blip r:embed="rId2"/>
          <a:stretch>
            <a:fillRect/>
          </a:stretch>
        </p:blipFill>
        <p:spPr>
          <a:xfrm>
            <a:off x="2889754" y="1466414"/>
            <a:ext cx="5526488" cy="4030626"/>
          </a:xfrm>
          <a:prstGeom prst="rect">
            <a:avLst/>
          </a:prstGeom>
        </p:spPr>
      </p:pic>
      <p:pic>
        <p:nvPicPr>
          <p:cNvPr id="10" name="图片 9"/>
          <p:cNvPicPr>
            <a:picLocks noChangeAspect="1"/>
          </p:cNvPicPr>
          <p:nvPr/>
        </p:nvPicPr>
        <p:blipFill>
          <a:blip r:embed="rId3"/>
          <a:stretch>
            <a:fillRect/>
          </a:stretch>
        </p:blipFill>
        <p:spPr>
          <a:xfrm>
            <a:off x="258792" y="1466414"/>
            <a:ext cx="3973791" cy="4422753"/>
          </a:xfrm>
          <a:prstGeom prst="rect">
            <a:avLst/>
          </a:prstGeom>
        </p:spPr>
      </p:pic>
      <p:pic>
        <p:nvPicPr>
          <p:cNvPr id="12" name="图片 11"/>
          <p:cNvPicPr>
            <a:picLocks noChangeAspect="1"/>
          </p:cNvPicPr>
          <p:nvPr/>
        </p:nvPicPr>
        <p:blipFill>
          <a:blip r:embed="rId4"/>
          <a:stretch>
            <a:fillRect/>
          </a:stretch>
        </p:blipFill>
        <p:spPr>
          <a:xfrm>
            <a:off x="6443880" y="1466414"/>
            <a:ext cx="2664005" cy="4591254"/>
          </a:xfrm>
          <a:prstGeom prst="rect">
            <a:avLst/>
          </a:prstGeom>
        </p:spPr>
      </p:pic>
      <p:cxnSp>
        <p:nvCxnSpPr>
          <p:cNvPr id="14" name="直接连接符 13"/>
          <p:cNvCxnSpPr/>
          <p:nvPr/>
        </p:nvCxnSpPr>
        <p:spPr>
          <a:xfrm>
            <a:off x="2700063" y="1466414"/>
            <a:ext cx="0" cy="4574026"/>
          </a:xfrm>
          <a:prstGeom prst="line">
            <a:avLst/>
          </a:prstGeom>
          <a:ln w="28575">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6268522" y="1466414"/>
            <a:ext cx="0" cy="4591254"/>
          </a:xfrm>
          <a:prstGeom prst="line">
            <a:avLst/>
          </a:prstGeom>
          <a:ln w="28575">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93661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Case</a:t>
            </a:r>
            <a:endParaRPr lang="zh-CN" altLang="en-US" dirty="0"/>
          </a:p>
        </p:txBody>
      </p:sp>
      <p:sp>
        <p:nvSpPr>
          <p:cNvPr id="3" name="内容占位符 2"/>
          <p:cNvSpPr>
            <a:spLocks noGrp="1"/>
          </p:cNvSpPr>
          <p:nvPr>
            <p:ph idx="1"/>
          </p:nvPr>
        </p:nvSpPr>
        <p:spPr/>
        <p:txBody>
          <a:bodyPr/>
          <a:lstStyle/>
          <a:p>
            <a:r>
              <a:rPr lang="zh-CN" altLang="en-US" dirty="0"/>
              <a:t>已知一个有向图如下图所示：</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pPr>
              <a:lnSpc>
                <a:spcPct val="150000"/>
              </a:lnSpc>
            </a:pPr>
            <a:r>
              <a:rPr lang="zh-CN" altLang="en-US" dirty="0"/>
              <a:t>写出该图的邻接矩阵和邻接表</a:t>
            </a:r>
            <a:endParaRPr lang="en-US" altLang="zh-CN" dirty="0"/>
          </a:p>
          <a:p>
            <a:pPr>
              <a:lnSpc>
                <a:spcPct val="150000"/>
              </a:lnSpc>
            </a:pPr>
            <a:r>
              <a:rPr lang="zh-CN" altLang="en-US" dirty="0"/>
              <a:t>按所写的邻接表，求出从顶点</a:t>
            </a:r>
            <a:r>
              <a:rPr lang="en-US" altLang="zh-CN" dirty="0"/>
              <a:t>D</a:t>
            </a:r>
            <a:r>
              <a:rPr lang="zh-CN" altLang="en-US" dirty="0"/>
              <a:t>开始的深度和广度优先搜索遍历序列</a:t>
            </a:r>
          </a:p>
        </p:txBody>
      </p:sp>
      <p:sp>
        <p:nvSpPr>
          <p:cNvPr id="4" name="灯片编号占位符 3"/>
          <p:cNvSpPr>
            <a:spLocks noGrp="1"/>
          </p:cNvSpPr>
          <p:nvPr>
            <p:ph type="sldNum" sz="quarter" idx="12"/>
          </p:nvPr>
        </p:nvSpPr>
        <p:spPr/>
        <p:txBody>
          <a:bodyPr/>
          <a:lstStyle/>
          <a:p>
            <a:fld id="{36FD9405-CE62-418F-9683-85B6A1C55A4B}" type="slidenum">
              <a:rPr lang="zh-CN" altLang="en-US" smtClean="0"/>
              <a:pPr/>
              <a:t>24</a:t>
            </a:fld>
            <a:endParaRPr lang="zh-CN" altLang="en-US" dirty="0"/>
          </a:p>
        </p:txBody>
      </p:sp>
      <p:sp>
        <p:nvSpPr>
          <p:cNvPr id="5" name="页脚占位符 4"/>
          <p:cNvSpPr>
            <a:spLocks noGrp="1"/>
          </p:cNvSpPr>
          <p:nvPr>
            <p:ph type="ftr" sz="quarter" idx="11"/>
          </p:nvPr>
        </p:nvSpPr>
        <p:spPr/>
        <p:txBody>
          <a:bodyPr/>
          <a:lstStyle/>
          <a:p>
            <a:pPr algn="l"/>
            <a:r>
              <a:rPr lang="en-US" altLang="zh-CN"/>
              <a:t>Data Structure &amp; Algorithms</a:t>
            </a:r>
            <a:endParaRPr lang="zh-CN" altLang="en-US" dirty="0"/>
          </a:p>
        </p:txBody>
      </p:sp>
      <p:grpSp>
        <p:nvGrpSpPr>
          <p:cNvPr id="45" name="组合 44"/>
          <p:cNvGrpSpPr/>
          <p:nvPr/>
        </p:nvGrpSpPr>
        <p:grpSpPr>
          <a:xfrm>
            <a:off x="1097157" y="1508760"/>
            <a:ext cx="4107180" cy="2294140"/>
            <a:chOff x="1432560" y="1630680"/>
            <a:chExt cx="4107180" cy="2294140"/>
          </a:xfrm>
        </p:grpSpPr>
        <p:sp>
          <p:nvSpPr>
            <p:cNvPr id="6" name="椭圆 5"/>
            <p:cNvSpPr/>
            <p:nvPr/>
          </p:nvSpPr>
          <p:spPr>
            <a:xfrm>
              <a:off x="1432560" y="1630680"/>
              <a:ext cx="335280" cy="335280"/>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A</a:t>
              </a:r>
              <a:endParaRPr lang="zh-CN" altLang="en-US" b="1" dirty="0">
                <a:solidFill>
                  <a:schemeClr val="tx1"/>
                </a:solidFill>
              </a:endParaRPr>
            </a:p>
          </p:txBody>
        </p:sp>
        <p:sp>
          <p:nvSpPr>
            <p:cNvPr id="7" name="椭圆 6"/>
            <p:cNvSpPr/>
            <p:nvPr/>
          </p:nvSpPr>
          <p:spPr>
            <a:xfrm>
              <a:off x="2522220" y="1630680"/>
              <a:ext cx="335280" cy="335280"/>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B</a:t>
              </a:r>
              <a:endParaRPr lang="zh-CN" altLang="en-US" b="1" dirty="0">
                <a:solidFill>
                  <a:schemeClr val="tx1"/>
                </a:solidFill>
              </a:endParaRPr>
            </a:p>
          </p:txBody>
        </p:sp>
        <p:sp>
          <p:nvSpPr>
            <p:cNvPr id="8" name="椭圆 7"/>
            <p:cNvSpPr/>
            <p:nvPr/>
          </p:nvSpPr>
          <p:spPr>
            <a:xfrm>
              <a:off x="3832860" y="1630680"/>
              <a:ext cx="335280" cy="335280"/>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C</a:t>
              </a:r>
              <a:endParaRPr lang="zh-CN" altLang="en-US" b="1" dirty="0">
                <a:solidFill>
                  <a:schemeClr val="tx1"/>
                </a:solidFill>
              </a:endParaRPr>
            </a:p>
          </p:txBody>
        </p:sp>
        <p:sp>
          <p:nvSpPr>
            <p:cNvPr id="9" name="椭圆 8"/>
            <p:cNvSpPr/>
            <p:nvPr/>
          </p:nvSpPr>
          <p:spPr>
            <a:xfrm>
              <a:off x="5204460" y="1630680"/>
              <a:ext cx="335280" cy="335280"/>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D</a:t>
              </a:r>
              <a:endParaRPr lang="zh-CN" altLang="en-US" b="1" dirty="0">
                <a:solidFill>
                  <a:schemeClr val="tx1"/>
                </a:solidFill>
              </a:endParaRPr>
            </a:p>
          </p:txBody>
        </p:sp>
        <p:sp>
          <p:nvSpPr>
            <p:cNvPr id="10" name="椭圆 9"/>
            <p:cNvSpPr/>
            <p:nvPr/>
          </p:nvSpPr>
          <p:spPr>
            <a:xfrm>
              <a:off x="1432560" y="2632978"/>
              <a:ext cx="335280" cy="335280"/>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E</a:t>
              </a:r>
              <a:endParaRPr lang="zh-CN" altLang="en-US" b="1" dirty="0">
                <a:solidFill>
                  <a:schemeClr val="tx1"/>
                </a:solidFill>
              </a:endParaRPr>
            </a:p>
          </p:txBody>
        </p:sp>
        <p:sp>
          <p:nvSpPr>
            <p:cNvPr id="11" name="椭圆 10"/>
            <p:cNvSpPr/>
            <p:nvPr/>
          </p:nvSpPr>
          <p:spPr>
            <a:xfrm>
              <a:off x="5204460" y="2632978"/>
              <a:ext cx="335280" cy="335280"/>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H</a:t>
              </a:r>
              <a:endParaRPr lang="zh-CN" altLang="en-US" b="1" dirty="0">
                <a:solidFill>
                  <a:schemeClr val="tx1"/>
                </a:solidFill>
              </a:endParaRPr>
            </a:p>
          </p:txBody>
        </p:sp>
        <p:sp>
          <p:nvSpPr>
            <p:cNvPr id="12" name="椭圆 11"/>
            <p:cNvSpPr/>
            <p:nvPr/>
          </p:nvSpPr>
          <p:spPr>
            <a:xfrm>
              <a:off x="2522220" y="3252246"/>
              <a:ext cx="335280" cy="335280"/>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F</a:t>
              </a:r>
              <a:endParaRPr lang="zh-CN" altLang="en-US" b="1" dirty="0">
                <a:solidFill>
                  <a:schemeClr val="tx1"/>
                </a:solidFill>
              </a:endParaRPr>
            </a:p>
          </p:txBody>
        </p:sp>
        <p:sp>
          <p:nvSpPr>
            <p:cNvPr id="13" name="椭圆 12"/>
            <p:cNvSpPr/>
            <p:nvPr/>
          </p:nvSpPr>
          <p:spPr>
            <a:xfrm>
              <a:off x="4168140" y="3589540"/>
              <a:ext cx="335280" cy="335280"/>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G</a:t>
              </a:r>
              <a:endParaRPr lang="zh-CN" altLang="en-US" b="1" dirty="0">
                <a:solidFill>
                  <a:schemeClr val="tx1"/>
                </a:solidFill>
              </a:endParaRPr>
            </a:p>
          </p:txBody>
        </p:sp>
        <p:cxnSp>
          <p:nvCxnSpPr>
            <p:cNvPr id="15" name="直接箭头连接符 14"/>
            <p:cNvCxnSpPr>
              <a:stCxn id="7" idx="2"/>
              <a:endCxn id="6" idx="6"/>
            </p:cNvCxnSpPr>
            <p:nvPr/>
          </p:nvCxnSpPr>
          <p:spPr>
            <a:xfrm flipH="1">
              <a:off x="1767840" y="1798320"/>
              <a:ext cx="754380" cy="0"/>
            </a:xfrm>
            <a:prstGeom prst="straightConnector1">
              <a:avLst/>
            </a:prstGeom>
            <a:ln w="34925">
              <a:headEnd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a:stCxn id="8" idx="2"/>
            </p:cNvCxnSpPr>
            <p:nvPr/>
          </p:nvCxnSpPr>
          <p:spPr>
            <a:xfrm flipH="1">
              <a:off x="2857500" y="1798320"/>
              <a:ext cx="975360" cy="0"/>
            </a:xfrm>
            <a:prstGeom prst="straightConnector1">
              <a:avLst/>
            </a:prstGeom>
            <a:ln w="34925">
              <a:headEnd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a:stCxn id="9" idx="2"/>
            </p:cNvCxnSpPr>
            <p:nvPr/>
          </p:nvCxnSpPr>
          <p:spPr>
            <a:xfrm flipH="1">
              <a:off x="4168140" y="1798320"/>
              <a:ext cx="1036320" cy="0"/>
            </a:xfrm>
            <a:prstGeom prst="straightConnector1">
              <a:avLst/>
            </a:prstGeom>
            <a:ln w="34925">
              <a:headEnd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a:stCxn id="6" idx="4"/>
              <a:endCxn id="10" idx="0"/>
            </p:cNvCxnSpPr>
            <p:nvPr/>
          </p:nvCxnSpPr>
          <p:spPr>
            <a:xfrm>
              <a:off x="1600200" y="1965960"/>
              <a:ext cx="0" cy="667018"/>
            </a:xfrm>
            <a:prstGeom prst="straightConnector1">
              <a:avLst/>
            </a:prstGeom>
            <a:ln w="34925">
              <a:headEnd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25" name="直接箭头连接符 24"/>
            <p:cNvCxnSpPr>
              <a:stCxn id="7" idx="3"/>
              <a:endCxn id="10" idx="7"/>
            </p:cNvCxnSpPr>
            <p:nvPr/>
          </p:nvCxnSpPr>
          <p:spPr>
            <a:xfrm flipH="1">
              <a:off x="1718739" y="1916859"/>
              <a:ext cx="852582" cy="765220"/>
            </a:xfrm>
            <a:prstGeom prst="straightConnector1">
              <a:avLst/>
            </a:prstGeom>
            <a:ln w="34925">
              <a:headEnd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a:stCxn id="12" idx="2"/>
              <a:endCxn id="10" idx="5"/>
            </p:cNvCxnSpPr>
            <p:nvPr/>
          </p:nvCxnSpPr>
          <p:spPr>
            <a:xfrm flipH="1" flipV="1">
              <a:off x="1718739" y="2919157"/>
              <a:ext cx="803481" cy="500729"/>
            </a:xfrm>
            <a:prstGeom prst="straightConnector1">
              <a:avLst/>
            </a:prstGeom>
            <a:ln w="34925">
              <a:headEnd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31" name="直接箭头连接符 30"/>
            <p:cNvCxnSpPr>
              <a:stCxn id="11" idx="2"/>
              <a:endCxn id="12" idx="7"/>
            </p:cNvCxnSpPr>
            <p:nvPr/>
          </p:nvCxnSpPr>
          <p:spPr>
            <a:xfrm flipH="1">
              <a:off x="2808399" y="2800618"/>
              <a:ext cx="2396061" cy="500729"/>
            </a:xfrm>
            <a:prstGeom prst="straightConnector1">
              <a:avLst/>
            </a:prstGeom>
            <a:ln w="34925">
              <a:headEnd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34" name="直接箭头连接符 33"/>
            <p:cNvCxnSpPr>
              <a:stCxn id="13" idx="2"/>
              <a:endCxn id="12" idx="5"/>
            </p:cNvCxnSpPr>
            <p:nvPr/>
          </p:nvCxnSpPr>
          <p:spPr>
            <a:xfrm flipH="1" flipV="1">
              <a:off x="2808399" y="3538425"/>
              <a:ext cx="1359741" cy="218755"/>
            </a:xfrm>
            <a:prstGeom prst="straightConnector1">
              <a:avLst/>
            </a:prstGeom>
            <a:ln w="34925">
              <a:headEnd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37" name="直接箭头连接符 36"/>
            <p:cNvCxnSpPr>
              <a:stCxn id="13" idx="6"/>
              <a:endCxn id="11" idx="3"/>
            </p:cNvCxnSpPr>
            <p:nvPr/>
          </p:nvCxnSpPr>
          <p:spPr>
            <a:xfrm flipV="1">
              <a:off x="4503420" y="2919157"/>
              <a:ext cx="750141" cy="838023"/>
            </a:xfrm>
            <a:prstGeom prst="straightConnector1">
              <a:avLst/>
            </a:prstGeom>
            <a:ln w="34925">
              <a:headEnd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40" name="直接箭头连接符 39"/>
            <p:cNvCxnSpPr>
              <a:stCxn id="9" idx="4"/>
              <a:endCxn id="11" idx="0"/>
            </p:cNvCxnSpPr>
            <p:nvPr/>
          </p:nvCxnSpPr>
          <p:spPr>
            <a:xfrm>
              <a:off x="5372100" y="1965960"/>
              <a:ext cx="0" cy="667018"/>
            </a:xfrm>
            <a:prstGeom prst="straightConnector1">
              <a:avLst/>
            </a:prstGeom>
            <a:ln w="34925">
              <a:headEnd w="lg" len="med"/>
              <a:tailEnd type="triangle" w="lg" len="med"/>
            </a:ln>
          </p:spPr>
          <p:style>
            <a:lnRef idx="1">
              <a:schemeClr val="accent1"/>
            </a:lnRef>
            <a:fillRef idx="0">
              <a:schemeClr val="accent1"/>
            </a:fillRef>
            <a:effectRef idx="0">
              <a:schemeClr val="accent1"/>
            </a:effectRef>
            <a:fontRef idx="minor">
              <a:schemeClr val="tx1"/>
            </a:fontRef>
          </p:style>
        </p:cxnSp>
      </p:grpSp>
      <p:pic>
        <p:nvPicPr>
          <p:cNvPr id="14" name="图片 13">
            <a:extLst>
              <a:ext uri="{FF2B5EF4-FFF2-40B4-BE49-F238E27FC236}">
                <a16:creationId xmlns:a16="http://schemas.microsoft.com/office/drawing/2014/main" id="{DBFE64D5-CF30-468F-B3C3-F30DDE3C77BE}"/>
              </a:ext>
            </a:extLst>
          </p:cNvPr>
          <p:cNvPicPr>
            <a:picLocks noChangeAspect="1"/>
          </p:cNvPicPr>
          <p:nvPr/>
        </p:nvPicPr>
        <p:blipFill>
          <a:blip r:embed="rId2"/>
          <a:stretch>
            <a:fillRect/>
          </a:stretch>
        </p:blipFill>
        <p:spPr>
          <a:xfrm>
            <a:off x="5958717" y="2701213"/>
            <a:ext cx="2632401" cy="1030070"/>
          </a:xfrm>
          <a:prstGeom prst="rect">
            <a:avLst/>
          </a:prstGeom>
        </p:spPr>
      </p:pic>
      <p:pic>
        <p:nvPicPr>
          <p:cNvPr id="17" name="图片 16">
            <a:extLst>
              <a:ext uri="{FF2B5EF4-FFF2-40B4-BE49-F238E27FC236}">
                <a16:creationId xmlns:a16="http://schemas.microsoft.com/office/drawing/2014/main" id="{38555E40-1584-42AD-BE2C-BD406C030412}"/>
              </a:ext>
            </a:extLst>
          </p:cNvPr>
          <p:cNvPicPr>
            <a:picLocks noChangeAspect="1"/>
          </p:cNvPicPr>
          <p:nvPr/>
        </p:nvPicPr>
        <p:blipFill>
          <a:blip r:embed="rId3"/>
          <a:stretch>
            <a:fillRect/>
          </a:stretch>
        </p:blipFill>
        <p:spPr>
          <a:xfrm>
            <a:off x="5564817" y="1449028"/>
            <a:ext cx="3147183" cy="1109734"/>
          </a:xfrm>
          <a:prstGeom prst="rect">
            <a:avLst/>
          </a:prstGeom>
        </p:spPr>
      </p:pic>
    </p:spTree>
    <p:extLst>
      <p:ext uri="{BB962C8B-B14F-4D97-AF65-F5344CB8AC3E}">
        <p14:creationId xmlns:p14="http://schemas.microsoft.com/office/powerpoint/2010/main" val="2198141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Case</a:t>
            </a:r>
            <a:endParaRPr lang="zh-CN" altLang="en-US" dirty="0"/>
          </a:p>
        </p:txBody>
      </p:sp>
      <p:sp>
        <p:nvSpPr>
          <p:cNvPr id="3" name="内容占位符 2"/>
          <p:cNvSpPr>
            <a:spLocks noGrp="1"/>
          </p:cNvSpPr>
          <p:nvPr>
            <p:ph idx="1"/>
          </p:nvPr>
        </p:nvSpPr>
        <p:spPr/>
        <p:txBody>
          <a:bodyPr/>
          <a:lstStyle/>
          <a:p>
            <a:r>
              <a:rPr lang="zh-CN" altLang="en-US" dirty="0"/>
              <a:t>解答</a:t>
            </a:r>
            <a:endParaRPr lang="en-US" altLang="zh-CN" dirty="0"/>
          </a:p>
          <a:p>
            <a:endParaRPr lang="zh-CN" altLang="en-US" dirty="0"/>
          </a:p>
        </p:txBody>
      </p:sp>
      <p:sp>
        <p:nvSpPr>
          <p:cNvPr id="4" name="灯片编号占位符 3"/>
          <p:cNvSpPr>
            <a:spLocks noGrp="1"/>
          </p:cNvSpPr>
          <p:nvPr>
            <p:ph type="sldNum" sz="quarter" idx="12"/>
          </p:nvPr>
        </p:nvSpPr>
        <p:spPr/>
        <p:txBody>
          <a:bodyPr/>
          <a:lstStyle/>
          <a:p>
            <a:fld id="{36FD9405-CE62-418F-9683-85B6A1C55A4B}" type="slidenum">
              <a:rPr lang="zh-CN" altLang="en-US" smtClean="0"/>
              <a:pPr/>
              <a:t>25</a:t>
            </a:fld>
            <a:endParaRPr lang="zh-CN" altLang="en-US" dirty="0"/>
          </a:p>
        </p:txBody>
      </p:sp>
      <p:sp>
        <p:nvSpPr>
          <p:cNvPr id="5" name="页脚占位符 4"/>
          <p:cNvSpPr>
            <a:spLocks noGrp="1"/>
          </p:cNvSpPr>
          <p:nvPr>
            <p:ph type="ftr" sz="quarter" idx="11"/>
          </p:nvPr>
        </p:nvSpPr>
        <p:spPr/>
        <p:txBody>
          <a:bodyPr/>
          <a:lstStyle/>
          <a:p>
            <a:pPr algn="l"/>
            <a:r>
              <a:rPr lang="en-US" altLang="zh-CN"/>
              <a:t>Data Structure &amp; Algorithms</a:t>
            </a:r>
            <a:endParaRPr lang="zh-CN" altLang="en-US" dirty="0"/>
          </a:p>
        </p:txBody>
      </p:sp>
      <p:pic>
        <p:nvPicPr>
          <p:cNvPr id="6" name="图片 5"/>
          <p:cNvPicPr>
            <a:picLocks noChangeAspect="1"/>
          </p:cNvPicPr>
          <p:nvPr/>
        </p:nvPicPr>
        <p:blipFill>
          <a:blip r:embed="rId2" cstate="screen">
            <a:extLst>
              <a:ext uri="{BEBA8EAE-BF5A-486C-A8C5-ECC9F3942E4B}">
                <a14:imgProps xmlns:a14="http://schemas.microsoft.com/office/drawing/2010/main">
                  <a14:imgLayer r:embed="rId3">
                    <a14:imgEffect>
                      <a14:sharpenSoften amount="50000"/>
                    </a14:imgEffect>
                    <a14:imgEffect>
                      <a14:saturation sat="0"/>
                    </a14:imgEffect>
                    <a14:imgEffect>
                      <a14:brightnessContrast bright="20000" contrast="40000"/>
                    </a14:imgEffect>
                  </a14:imgLayer>
                </a14:imgProps>
              </a:ext>
              <a:ext uri="{28A0092B-C50C-407E-A947-70E740481C1C}">
                <a14:useLocalDpi xmlns:a14="http://schemas.microsoft.com/office/drawing/2010/main"/>
              </a:ext>
            </a:extLst>
          </a:blip>
          <a:stretch>
            <a:fillRect/>
          </a:stretch>
        </p:blipFill>
        <p:spPr>
          <a:xfrm>
            <a:off x="1640054" y="1170107"/>
            <a:ext cx="6035322" cy="3677246"/>
          </a:xfrm>
          <a:prstGeom prst="rect">
            <a:avLst/>
          </a:prstGeom>
        </p:spPr>
      </p:pic>
      <p:pic>
        <p:nvPicPr>
          <p:cNvPr id="7" name="图片 6"/>
          <p:cNvPicPr>
            <a:picLocks noChangeAspect="1"/>
          </p:cNvPicPr>
          <p:nvPr/>
        </p:nvPicPr>
        <p:blipFill>
          <a:blip r:embed="rId4" cstate="print">
            <a:extLst>
              <a:ext uri="{BEBA8EAE-BF5A-486C-A8C5-ECC9F3942E4B}">
                <a14:imgProps xmlns:a14="http://schemas.microsoft.com/office/drawing/2010/main">
                  <a14:imgLayer r:embed="rId5">
                    <a14:imgEffect>
                      <a14:sharpenSoften amount="50000"/>
                    </a14:imgEffect>
                    <a14:imgEffect>
                      <a14:saturation sat="0"/>
                    </a14:imgEffect>
                    <a14:imgEffect>
                      <a14:brightnessContrast bright="20000" contrast="40000"/>
                    </a14:imgEffect>
                  </a14:imgLayer>
                </a14:imgProps>
              </a:ext>
              <a:ext uri="{28A0092B-C50C-407E-A947-70E740481C1C}">
                <a14:useLocalDpi xmlns:a14="http://schemas.microsoft.com/office/drawing/2010/main"/>
              </a:ext>
            </a:extLst>
          </a:blip>
          <a:stretch>
            <a:fillRect/>
          </a:stretch>
        </p:blipFill>
        <p:spPr>
          <a:xfrm>
            <a:off x="1640054" y="5033482"/>
            <a:ext cx="6035322" cy="777347"/>
          </a:xfrm>
          <a:prstGeom prst="rect">
            <a:avLst/>
          </a:prstGeom>
        </p:spPr>
      </p:pic>
    </p:spTree>
    <p:extLst>
      <p:ext uri="{BB962C8B-B14F-4D97-AF65-F5344CB8AC3E}">
        <p14:creationId xmlns:p14="http://schemas.microsoft.com/office/powerpoint/2010/main" val="17418444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图的连通性问题</a:t>
            </a:r>
          </a:p>
        </p:txBody>
      </p:sp>
      <p:sp>
        <p:nvSpPr>
          <p:cNvPr id="3" name="内容占位符 2"/>
          <p:cNvSpPr>
            <a:spLocks noGrp="1"/>
          </p:cNvSpPr>
          <p:nvPr>
            <p:ph idx="1"/>
          </p:nvPr>
        </p:nvSpPr>
        <p:spPr/>
        <p:txBody>
          <a:bodyPr/>
          <a:lstStyle/>
          <a:p>
            <a:pPr>
              <a:lnSpc>
                <a:spcPct val="150000"/>
              </a:lnSpc>
              <a:spcBef>
                <a:spcPts val="1200"/>
              </a:spcBef>
              <a:buClr>
                <a:srgbClr val="005825"/>
              </a:buClr>
              <a:buSzPct val="50000"/>
              <a:buFont typeface="Wingdings" pitchFamily="2" charset="2"/>
              <a:buChar char="n"/>
            </a:pPr>
            <a:r>
              <a:rPr lang="zh-CN" altLang="en-US" sz="2000" dirty="0">
                <a:solidFill>
                  <a:srgbClr val="005825"/>
                </a:solidFill>
                <a:latin typeface="Times New Roman" pitchFamily="18" charset="0"/>
                <a:cs typeface="Times New Roman" pitchFamily="18" charset="0"/>
              </a:rPr>
              <a:t>连通图与连通分量   </a:t>
            </a:r>
            <a:r>
              <a:rPr lang="zh-CN" altLang="en-US" sz="2000" dirty="0">
                <a:latin typeface="Times New Roman" pitchFamily="18" charset="0"/>
                <a:cs typeface="Times New Roman" pitchFamily="18" charset="0"/>
              </a:rPr>
              <a:t>在无向图中</a:t>
            </a:r>
            <a:r>
              <a:rPr lang="en-US" altLang="zh-CN" sz="2000" dirty="0">
                <a:latin typeface="Times New Roman" pitchFamily="18" charset="0"/>
                <a:cs typeface="Times New Roman" pitchFamily="18" charset="0"/>
              </a:rPr>
              <a:t>, </a:t>
            </a:r>
            <a:r>
              <a:rPr lang="zh-CN" altLang="en-US" sz="2000" dirty="0">
                <a:latin typeface="Times New Roman" pitchFamily="18" charset="0"/>
                <a:cs typeface="Times New Roman" pitchFamily="18" charset="0"/>
              </a:rPr>
              <a:t>若从顶点</a:t>
            </a:r>
            <a:r>
              <a:rPr lang="en-US" altLang="zh-CN" sz="2000" i="1" dirty="0">
                <a:latin typeface="Times New Roman" pitchFamily="18" charset="0"/>
                <a:cs typeface="Times New Roman" pitchFamily="18" charset="0"/>
              </a:rPr>
              <a:t>v</a:t>
            </a:r>
            <a:r>
              <a:rPr lang="en-US" altLang="zh-CN" sz="2000" baseline="-25000" dirty="0">
                <a:latin typeface="Times New Roman" pitchFamily="18" charset="0"/>
                <a:cs typeface="Times New Roman" pitchFamily="18" charset="0"/>
              </a:rPr>
              <a:t>1</a:t>
            </a:r>
            <a:r>
              <a:rPr lang="zh-CN" altLang="en-US" sz="2000" dirty="0">
                <a:latin typeface="Times New Roman" pitchFamily="18" charset="0"/>
                <a:cs typeface="Times New Roman" pitchFamily="18" charset="0"/>
              </a:rPr>
              <a:t>到顶点</a:t>
            </a:r>
            <a:r>
              <a:rPr lang="en-US" altLang="zh-CN" sz="2000" i="1" dirty="0">
                <a:latin typeface="Times New Roman" pitchFamily="18" charset="0"/>
                <a:cs typeface="Times New Roman" pitchFamily="18" charset="0"/>
              </a:rPr>
              <a:t>v</a:t>
            </a:r>
            <a:r>
              <a:rPr lang="en-US" altLang="zh-CN" sz="2000" baseline="-25000" dirty="0">
                <a:latin typeface="Times New Roman" pitchFamily="18" charset="0"/>
                <a:cs typeface="Times New Roman" pitchFamily="18" charset="0"/>
              </a:rPr>
              <a:t>2</a:t>
            </a:r>
            <a:r>
              <a:rPr lang="zh-CN" altLang="en-US" sz="2000" dirty="0">
                <a:latin typeface="Times New Roman" pitchFamily="18" charset="0"/>
                <a:cs typeface="Times New Roman" pitchFamily="18" charset="0"/>
              </a:rPr>
              <a:t>有路径</a:t>
            </a:r>
            <a:r>
              <a:rPr lang="en-US" altLang="zh-CN" sz="2000" dirty="0">
                <a:latin typeface="Times New Roman" pitchFamily="18" charset="0"/>
                <a:cs typeface="Times New Roman" pitchFamily="18" charset="0"/>
              </a:rPr>
              <a:t>, </a:t>
            </a:r>
            <a:r>
              <a:rPr lang="zh-CN" altLang="en-US" sz="2000" dirty="0">
                <a:latin typeface="Times New Roman" pitchFamily="18" charset="0"/>
                <a:cs typeface="Times New Roman" pitchFamily="18" charset="0"/>
              </a:rPr>
              <a:t>则称顶点</a:t>
            </a:r>
            <a:r>
              <a:rPr lang="en-US" altLang="zh-CN" sz="2000" i="1" dirty="0">
                <a:latin typeface="Times New Roman" pitchFamily="18" charset="0"/>
                <a:cs typeface="Times New Roman" pitchFamily="18" charset="0"/>
              </a:rPr>
              <a:t>v</a:t>
            </a:r>
            <a:r>
              <a:rPr lang="en-US" altLang="zh-CN" sz="2000" baseline="-25000" dirty="0">
                <a:latin typeface="Times New Roman" pitchFamily="18" charset="0"/>
                <a:cs typeface="Times New Roman" pitchFamily="18" charset="0"/>
              </a:rPr>
              <a:t>1</a:t>
            </a:r>
            <a:r>
              <a:rPr lang="zh-CN" altLang="en-US" sz="2000" dirty="0">
                <a:latin typeface="Times New Roman" pitchFamily="18" charset="0"/>
                <a:cs typeface="Times New Roman" pitchFamily="18" charset="0"/>
              </a:rPr>
              <a:t>与</a:t>
            </a:r>
            <a:r>
              <a:rPr lang="en-US" altLang="zh-CN" sz="2000" i="1" dirty="0">
                <a:latin typeface="Times New Roman" pitchFamily="18" charset="0"/>
                <a:cs typeface="Times New Roman" pitchFamily="18" charset="0"/>
              </a:rPr>
              <a:t>v</a:t>
            </a:r>
            <a:r>
              <a:rPr lang="en-US" altLang="zh-CN" sz="2000" baseline="-25000" dirty="0">
                <a:latin typeface="Times New Roman" pitchFamily="18" charset="0"/>
                <a:cs typeface="Times New Roman" pitchFamily="18" charset="0"/>
              </a:rPr>
              <a:t>2</a:t>
            </a:r>
            <a:r>
              <a:rPr lang="zh-CN" altLang="en-US" sz="2000" dirty="0">
                <a:latin typeface="Times New Roman" pitchFamily="18" charset="0"/>
                <a:cs typeface="Times New Roman" pitchFamily="18" charset="0"/>
              </a:rPr>
              <a:t>是连通的。</a:t>
            </a:r>
          </a:p>
          <a:p>
            <a:pPr>
              <a:lnSpc>
                <a:spcPct val="150000"/>
              </a:lnSpc>
              <a:spcBef>
                <a:spcPts val="1200"/>
              </a:spcBef>
              <a:buClr>
                <a:srgbClr val="005825"/>
              </a:buClr>
              <a:buSzPct val="50000"/>
              <a:buFont typeface="Wingdings" pitchFamily="2" charset="2"/>
              <a:buChar char="n"/>
            </a:pPr>
            <a:r>
              <a:rPr lang="zh-CN" altLang="en-US" sz="2000" dirty="0">
                <a:latin typeface="Times New Roman" pitchFamily="18" charset="0"/>
                <a:cs typeface="Times New Roman" pitchFamily="18" charset="0"/>
              </a:rPr>
              <a:t>如果图中任意一对顶点都是连通的</a:t>
            </a:r>
            <a:r>
              <a:rPr lang="en-US" altLang="zh-CN" sz="2000" dirty="0">
                <a:latin typeface="Times New Roman" pitchFamily="18" charset="0"/>
                <a:cs typeface="Times New Roman" pitchFamily="18" charset="0"/>
              </a:rPr>
              <a:t>, </a:t>
            </a:r>
            <a:r>
              <a:rPr lang="zh-CN" altLang="en-US" sz="2000" dirty="0">
                <a:latin typeface="Times New Roman" pitchFamily="18" charset="0"/>
                <a:cs typeface="Times New Roman" pitchFamily="18" charset="0"/>
              </a:rPr>
              <a:t>则称此图是</a:t>
            </a:r>
            <a:r>
              <a:rPr lang="zh-CN" altLang="en-US" sz="2000" dirty="0">
                <a:solidFill>
                  <a:srgbClr val="005825"/>
                </a:solidFill>
                <a:latin typeface="Times New Roman" pitchFamily="18" charset="0"/>
                <a:cs typeface="Times New Roman" pitchFamily="18" charset="0"/>
              </a:rPr>
              <a:t>连通图</a:t>
            </a:r>
            <a:r>
              <a:rPr lang="zh-CN" altLang="en-US" sz="2000" dirty="0">
                <a:latin typeface="Times New Roman" pitchFamily="18" charset="0"/>
                <a:cs typeface="Times New Roman" pitchFamily="18" charset="0"/>
              </a:rPr>
              <a:t>。</a:t>
            </a:r>
          </a:p>
          <a:p>
            <a:pPr>
              <a:lnSpc>
                <a:spcPct val="150000"/>
              </a:lnSpc>
              <a:spcBef>
                <a:spcPts val="1200"/>
              </a:spcBef>
              <a:buClr>
                <a:srgbClr val="005825"/>
              </a:buClr>
              <a:buSzPct val="50000"/>
              <a:buFont typeface="Wingdings" pitchFamily="2" charset="2"/>
              <a:buChar char="n"/>
            </a:pPr>
            <a:r>
              <a:rPr lang="zh-CN" altLang="en-US" sz="2000" dirty="0">
                <a:latin typeface="Times New Roman" pitchFamily="18" charset="0"/>
                <a:cs typeface="Times New Roman" pitchFamily="18" charset="0"/>
              </a:rPr>
              <a:t>非连通图的极大连通子图叫做</a:t>
            </a:r>
            <a:r>
              <a:rPr lang="zh-CN" altLang="en-US" sz="2000" dirty="0">
                <a:solidFill>
                  <a:srgbClr val="005825"/>
                </a:solidFill>
                <a:latin typeface="Times New Roman" pitchFamily="18" charset="0"/>
                <a:cs typeface="Times New Roman" pitchFamily="18" charset="0"/>
              </a:rPr>
              <a:t>连通分量</a:t>
            </a:r>
            <a:r>
              <a:rPr lang="zh-CN" altLang="en-US" sz="2000" dirty="0">
                <a:latin typeface="Times New Roman" pitchFamily="18" charset="0"/>
                <a:cs typeface="Times New Roman" pitchFamily="18" charset="0"/>
              </a:rPr>
              <a:t>。</a:t>
            </a:r>
          </a:p>
          <a:p>
            <a:endParaRPr lang="zh-CN" altLang="en-US" dirty="0"/>
          </a:p>
        </p:txBody>
      </p:sp>
      <p:sp>
        <p:nvSpPr>
          <p:cNvPr id="4" name="页脚占位符 3"/>
          <p:cNvSpPr>
            <a:spLocks noGrp="1"/>
          </p:cNvSpPr>
          <p:nvPr>
            <p:ph type="ftr" sz="quarter" idx="11"/>
          </p:nvPr>
        </p:nvSpPr>
        <p:spPr>
          <a:xfrm>
            <a:off x="0" y="6356351"/>
            <a:ext cx="3086100" cy="365125"/>
          </a:xfrm>
        </p:spPr>
        <p:txBody>
          <a:bodyPr/>
          <a:lstStyle/>
          <a:p>
            <a:pPr algn="l"/>
            <a:r>
              <a:rPr lang="en-US" altLang="zh-CN"/>
              <a:t>Data Structure &amp; Algorithms</a:t>
            </a:r>
            <a:endParaRPr lang="zh-CN" altLang="en-US" dirty="0"/>
          </a:p>
        </p:txBody>
      </p:sp>
      <p:sp>
        <p:nvSpPr>
          <p:cNvPr id="5" name="灯片编号占位符 4"/>
          <p:cNvSpPr>
            <a:spLocks noGrp="1"/>
          </p:cNvSpPr>
          <p:nvPr>
            <p:ph type="sldNum" sz="quarter" idx="12"/>
          </p:nvPr>
        </p:nvSpPr>
        <p:spPr/>
        <p:txBody>
          <a:bodyPr/>
          <a:lstStyle/>
          <a:p>
            <a:fld id="{36FD9405-CE62-418F-9683-85B6A1C55A4B}" type="slidenum">
              <a:rPr lang="zh-CN" altLang="en-US" smtClean="0"/>
              <a:pPr/>
              <a:t>26</a:t>
            </a:fld>
            <a:endParaRPr lang="zh-CN" altLang="en-US" dirty="0"/>
          </a:p>
        </p:txBody>
      </p:sp>
      <p:graphicFrame>
        <p:nvGraphicFramePr>
          <p:cNvPr id="6" name="Object 5"/>
          <p:cNvGraphicFramePr>
            <a:graphicFrameLocks noChangeAspect="1"/>
          </p:cNvGraphicFramePr>
          <p:nvPr/>
        </p:nvGraphicFramePr>
        <p:xfrm>
          <a:off x="1185863" y="3358174"/>
          <a:ext cx="2090737" cy="2090738"/>
        </p:xfrm>
        <a:graphic>
          <a:graphicData uri="http://schemas.openxmlformats.org/presentationml/2006/ole">
            <mc:AlternateContent xmlns:mc="http://schemas.openxmlformats.org/markup-compatibility/2006">
              <mc:Choice xmlns:v="urn:schemas-microsoft-com:vml" Requires="v">
                <p:oleObj r:id="rId2" imgW="2206752" imgH="2215896" progId="Visio.Drawing.11">
                  <p:embed/>
                </p:oleObj>
              </mc:Choice>
              <mc:Fallback>
                <p:oleObj r:id="rId2" imgW="2206752" imgH="2215896" progId="Visio.Drawing.11">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5863" y="3358174"/>
                        <a:ext cx="2090737" cy="20907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 name="Object 7"/>
          <p:cNvGraphicFramePr>
            <a:graphicFrameLocks noChangeAspect="1"/>
          </p:cNvGraphicFramePr>
          <p:nvPr/>
        </p:nvGraphicFramePr>
        <p:xfrm>
          <a:off x="4479925" y="3213712"/>
          <a:ext cx="3476625" cy="2065337"/>
        </p:xfrm>
        <a:graphic>
          <a:graphicData uri="http://schemas.openxmlformats.org/presentationml/2006/ole">
            <mc:AlternateContent xmlns:mc="http://schemas.openxmlformats.org/markup-compatibility/2006">
              <mc:Choice xmlns:v="urn:schemas-microsoft-com:vml" Requires="v">
                <p:oleObj r:id="rId4" imgW="3723437" imgH="2215896" progId="Visio.Drawing.11">
                  <p:embed/>
                </p:oleObj>
              </mc:Choice>
              <mc:Fallback>
                <p:oleObj r:id="rId4" imgW="3723437" imgH="2215896" progId="Visio.Drawing.1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79925" y="3213712"/>
                        <a:ext cx="3476625" cy="20653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Text Box 8"/>
          <p:cNvSpPr txBox="1">
            <a:spLocks noChangeArrowheads="1"/>
          </p:cNvSpPr>
          <p:nvPr/>
        </p:nvSpPr>
        <p:spPr bwMode="auto">
          <a:xfrm>
            <a:off x="900113" y="5446225"/>
            <a:ext cx="8064500" cy="723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ts val="600"/>
              </a:spcBef>
            </a:pPr>
            <a:r>
              <a:rPr lang="en-US" altLang="zh-CN" dirty="0">
                <a:latin typeface="Microsoft YaHei" charset="0"/>
                <a:ea typeface="Microsoft YaHei" charset="0"/>
                <a:cs typeface="Microsoft YaHei" charset="0"/>
              </a:rPr>
              <a:t>(a) </a:t>
            </a:r>
            <a:r>
              <a:rPr lang="zh-CN" altLang="en-US" dirty="0">
                <a:latin typeface="Microsoft YaHei" charset="0"/>
                <a:ea typeface="Microsoft YaHei" charset="0"/>
                <a:cs typeface="Microsoft YaHei" charset="0"/>
              </a:rPr>
              <a:t>非连通的无向图</a:t>
            </a:r>
            <a:r>
              <a:rPr lang="en-US" altLang="zh-CN" dirty="0">
                <a:latin typeface="Microsoft YaHei" charset="0"/>
                <a:ea typeface="Microsoft YaHei" charset="0"/>
                <a:cs typeface="Microsoft YaHei" charset="0"/>
              </a:rPr>
              <a:t>G3                         </a:t>
            </a:r>
            <a:r>
              <a:rPr lang="zh-CN" altLang="en-US" dirty="0">
                <a:latin typeface="Microsoft YaHei" charset="0"/>
                <a:ea typeface="Microsoft YaHei" charset="0"/>
                <a:cs typeface="Microsoft YaHei" charset="0"/>
              </a:rPr>
              <a:t>（</a:t>
            </a:r>
            <a:r>
              <a:rPr lang="en-US" altLang="zh-CN" dirty="0">
                <a:latin typeface="Microsoft YaHei" charset="0"/>
                <a:ea typeface="Microsoft YaHei" charset="0"/>
                <a:cs typeface="Microsoft YaHei" charset="0"/>
              </a:rPr>
              <a:t>b</a:t>
            </a:r>
            <a:r>
              <a:rPr lang="zh-CN" altLang="en-US" dirty="0">
                <a:latin typeface="Microsoft YaHei" charset="0"/>
                <a:ea typeface="Microsoft YaHei" charset="0"/>
                <a:cs typeface="Microsoft YaHei" charset="0"/>
              </a:rPr>
              <a:t>） 非连通无向图</a:t>
            </a:r>
            <a:r>
              <a:rPr lang="en-US" altLang="zh-CN" dirty="0">
                <a:latin typeface="Microsoft YaHei" charset="0"/>
                <a:ea typeface="Microsoft YaHei" charset="0"/>
                <a:cs typeface="Microsoft YaHei" charset="0"/>
              </a:rPr>
              <a:t>G3</a:t>
            </a:r>
            <a:r>
              <a:rPr lang="zh-CN" altLang="en-US" dirty="0">
                <a:latin typeface="Microsoft YaHei" charset="0"/>
                <a:ea typeface="Microsoft YaHei" charset="0"/>
                <a:cs typeface="Microsoft YaHei" charset="0"/>
              </a:rPr>
              <a:t>的连通分量</a:t>
            </a:r>
            <a:endParaRPr lang="zh-CN" altLang="en-US" b="1" dirty="0">
              <a:latin typeface="Microsoft YaHei" charset="0"/>
              <a:ea typeface="Microsoft YaHei" charset="0"/>
              <a:cs typeface="Microsoft YaHei" charset="0"/>
            </a:endParaRPr>
          </a:p>
          <a:p>
            <a:pPr algn="ctr">
              <a:spcBef>
                <a:spcPts val="600"/>
              </a:spcBef>
            </a:pPr>
            <a:r>
              <a:rPr lang="zh-CN" altLang="en-US" dirty="0">
                <a:latin typeface="Microsoft YaHei" charset="0"/>
                <a:ea typeface="Microsoft YaHei" charset="0"/>
                <a:cs typeface="Microsoft YaHei" charset="0"/>
              </a:rPr>
              <a:t>非连通无向图的连通分量示意图</a:t>
            </a:r>
          </a:p>
        </p:txBody>
      </p:sp>
    </p:spTree>
    <p:extLst>
      <p:ext uri="{BB962C8B-B14F-4D97-AF65-F5344CB8AC3E}">
        <p14:creationId xmlns:p14="http://schemas.microsoft.com/office/powerpoint/2010/main" val="877132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图的连通性问题</a:t>
            </a:r>
            <a:endParaRPr kumimoji="1" lang="zh-CN" altLang="en-US" dirty="0"/>
          </a:p>
        </p:txBody>
      </p:sp>
      <p:sp>
        <p:nvSpPr>
          <p:cNvPr id="3" name="内容占位符 2"/>
          <p:cNvSpPr>
            <a:spLocks noGrp="1"/>
          </p:cNvSpPr>
          <p:nvPr>
            <p:ph idx="1"/>
          </p:nvPr>
        </p:nvSpPr>
        <p:spPr/>
        <p:txBody>
          <a:bodyPr/>
          <a:lstStyle/>
          <a:p>
            <a:pPr>
              <a:lnSpc>
                <a:spcPct val="150000"/>
              </a:lnSpc>
              <a:spcBef>
                <a:spcPts val="1200"/>
              </a:spcBef>
              <a:buClr>
                <a:srgbClr val="005825"/>
              </a:buClr>
              <a:buSzPct val="50000"/>
              <a:buFont typeface="Wingdings" charset="2"/>
              <a:buChar char="n"/>
            </a:pPr>
            <a:r>
              <a:rPr lang="zh-CN" altLang="en-US" sz="2000" dirty="0">
                <a:latin typeface="Times New Roman" charset="0"/>
              </a:rPr>
              <a:t>对于有向图</a:t>
            </a:r>
            <a:r>
              <a:rPr lang="en-US" altLang="zh-CN" sz="2000" dirty="0">
                <a:latin typeface="Times New Roman" charset="0"/>
              </a:rPr>
              <a:t>G = &lt;V</a:t>
            </a:r>
            <a:r>
              <a:rPr lang="zh-CN" altLang="en-US" sz="2000" dirty="0">
                <a:latin typeface="Times New Roman" charset="0"/>
              </a:rPr>
              <a:t>，</a:t>
            </a:r>
            <a:r>
              <a:rPr lang="en-US" altLang="zh-CN" sz="2000" dirty="0">
                <a:latin typeface="Times New Roman" charset="0"/>
              </a:rPr>
              <a:t>E&gt;</a:t>
            </a:r>
            <a:r>
              <a:rPr lang="zh-CN" altLang="en-US" sz="2000" dirty="0">
                <a:latin typeface="Times New Roman" charset="0"/>
              </a:rPr>
              <a:t>，若</a:t>
            </a:r>
            <a:r>
              <a:rPr lang="en-US" altLang="zh-CN" sz="2000" dirty="0">
                <a:latin typeface="Times New Roman" charset="0"/>
              </a:rPr>
              <a:t>G</a:t>
            </a:r>
            <a:r>
              <a:rPr lang="zh-CN" altLang="en-US" sz="2000" dirty="0">
                <a:latin typeface="Times New Roman" charset="0"/>
              </a:rPr>
              <a:t>中任意两个顶点</a:t>
            </a:r>
            <a:r>
              <a:rPr lang="en-US" altLang="zh-CN" sz="2000" dirty="0">
                <a:latin typeface="Times New Roman" charset="0"/>
              </a:rPr>
              <a:t>v</a:t>
            </a:r>
            <a:r>
              <a:rPr lang="en-US" altLang="zh-CN" sz="2000" baseline="-25000" dirty="0">
                <a:latin typeface="Times New Roman" charset="0"/>
              </a:rPr>
              <a:t>i</a:t>
            </a:r>
            <a:r>
              <a:rPr lang="zh-CN" altLang="en-US" sz="2000" dirty="0">
                <a:latin typeface="Times New Roman" charset="0"/>
              </a:rPr>
              <a:t>和</a:t>
            </a:r>
            <a:r>
              <a:rPr lang="en-US" altLang="zh-CN" sz="2000" dirty="0" err="1">
                <a:latin typeface="Times New Roman" charset="0"/>
              </a:rPr>
              <a:t>v</a:t>
            </a:r>
            <a:r>
              <a:rPr lang="en-US" altLang="zh-CN" sz="2000" baseline="-25000" dirty="0" err="1">
                <a:latin typeface="Times New Roman" charset="0"/>
              </a:rPr>
              <a:t>j</a:t>
            </a:r>
            <a:r>
              <a:rPr lang="en-US" altLang="zh-CN" sz="2000" dirty="0">
                <a:latin typeface="Times New Roman" charset="0"/>
              </a:rPr>
              <a:t>(</a:t>
            </a:r>
            <a:r>
              <a:rPr lang="en-US" altLang="zh-CN" sz="2000" dirty="0" err="1">
                <a:latin typeface="Times New Roman" charset="0"/>
              </a:rPr>
              <a:t>v</a:t>
            </a:r>
            <a:r>
              <a:rPr lang="en-US" altLang="zh-CN" sz="2000" baseline="-25000" dirty="0" err="1">
                <a:latin typeface="Times New Roman" charset="0"/>
              </a:rPr>
              <a:t>i</a:t>
            </a:r>
            <a:r>
              <a:rPr lang="en-US" altLang="zh-CN" sz="2000" dirty="0" err="1">
                <a:latin typeface="Times New Roman" charset="0"/>
              </a:rPr>
              <a:t>≠v</a:t>
            </a:r>
            <a:r>
              <a:rPr lang="en-US" altLang="zh-CN" sz="2000" baseline="-25000" dirty="0" err="1">
                <a:latin typeface="Times New Roman" charset="0"/>
              </a:rPr>
              <a:t>j</a:t>
            </a:r>
            <a:r>
              <a:rPr lang="en-US" altLang="zh-CN" sz="2000" dirty="0">
                <a:latin typeface="Times New Roman" charset="0"/>
              </a:rPr>
              <a:t>)</a:t>
            </a:r>
            <a:r>
              <a:rPr lang="zh-CN" altLang="en-US" sz="2000" dirty="0">
                <a:latin typeface="Times New Roman" charset="0"/>
              </a:rPr>
              <a:t>，都有一条从</a:t>
            </a:r>
            <a:r>
              <a:rPr lang="en-US" altLang="zh-CN" sz="2000" dirty="0">
                <a:latin typeface="Times New Roman" charset="0"/>
              </a:rPr>
              <a:t>v</a:t>
            </a:r>
            <a:r>
              <a:rPr lang="en-US" altLang="zh-CN" sz="2000" baseline="-25000" dirty="0">
                <a:latin typeface="Times New Roman" charset="0"/>
              </a:rPr>
              <a:t>i</a:t>
            </a:r>
            <a:r>
              <a:rPr lang="zh-CN" altLang="en-US" sz="2000" dirty="0">
                <a:latin typeface="Times New Roman" charset="0"/>
              </a:rPr>
              <a:t>到</a:t>
            </a:r>
            <a:r>
              <a:rPr lang="en-US" altLang="zh-CN" sz="2000" dirty="0" err="1">
                <a:latin typeface="Times New Roman" charset="0"/>
              </a:rPr>
              <a:t>v</a:t>
            </a:r>
            <a:r>
              <a:rPr lang="en-US" altLang="zh-CN" sz="2000" baseline="-25000" dirty="0" err="1">
                <a:latin typeface="Times New Roman" charset="0"/>
              </a:rPr>
              <a:t>j</a:t>
            </a:r>
            <a:r>
              <a:rPr lang="zh-CN" altLang="en-US" sz="2000" dirty="0">
                <a:latin typeface="Times New Roman" charset="0"/>
              </a:rPr>
              <a:t>的有向路径，同时还有一条从</a:t>
            </a:r>
            <a:r>
              <a:rPr lang="en-US" altLang="zh-CN" sz="2000" dirty="0" err="1">
                <a:latin typeface="Times New Roman" charset="0"/>
              </a:rPr>
              <a:t>v</a:t>
            </a:r>
            <a:r>
              <a:rPr lang="en-US" altLang="zh-CN" sz="2000" baseline="-25000" dirty="0" err="1">
                <a:latin typeface="Times New Roman" charset="0"/>
              </a:rPr>
              <a:t>j</a:t>
            </a:r>
            <a:r>
              <a:rPr lang="zh-CN" altLang="en-US" sz="2000" dirty="0">
                <a:latin typeface="Times New Roman" charset="0"/>
              </a:rPr>
              <a:t>到</a:t>
            </a:r>
            <a:r>
              <a:rPr lang="en-US" altLang="zh-CN" sz="2000" dirty="0">
                <a:latin typeface="Times New Roman" charset="0"/>
              </a:rPr>
              <a:t>v</a:t>
            </a:r>
            <a:r>
              <a:rPr lang="en-US" altLang="zh-CN" sz="2000" baseline="-25000" dirty="0">
                <a:latin typeface="Times New Roman" charset="0"/>
              </a:rPr>
              <a:t>i</a:t>
            </a:r>
            <a:r>
              <a:rPr lang="zh-CN" altLang="en-US" sz="2000" dirty="0">
                <a:latin typeface="Times New Roman" charset="0"/>
              </a:rPr>
              <a:t>的有向路径，则称有向图</a:t>
            </a:r>
            <a:r>
              <a:rPr lang="en-US" altLang="zh-CN" sz="2000" dirty="0">
                <a:latin typeface="Times New Roman" charset="0"/>
              </a:rPr>
              <a:t>G</a:t>
            </a:r>
            <a:r>
              <a:rPr lang="zh-CN" altLang="en-US" sz="2000" dirty="0">
                <a:latin typeface="Times New Roman" charset="0"/>
              </a:rPr>
              <a:t>是</a:t>
            </a:r>
            <a:r>
              <a:rPr lang="zh-CN" altLang="en-US" sz="2000" b="1" dirty="0">
                <a:solidFill>
                  <a:srgbClr val="005825"/>
                </a:solidFill>
                <a:latin typeface="Times New Roman" charset="0"/>
              </a:rPr>
              <a:t>强连通图</a:t>
            </a:r>
            <a:r>
              <a:rPr lang="zh-CN" altLang="en-US" sz="2000" dirty="0">
                <a:latin typeface="Times New Roman" charset="0"/>
              </a:rPr>
              <a:t>。</a:t>
            </a:r>
            <a:endParaRPr lang="en-US" altLang="zh-CN" sz="2000" dirty="0">
              <a:latin typeface="Times New Roman" charset="0"/>
            </a:endParaRPr>
          </a:p>
          <a:p>
            <a:pPr>
              <a:lnSpc>
                <a:spcPct val="150000"/>
              </a:lnSpc>
              <a:spcBef>
                <a:spcPts val="1200"/>
              </a:spcBef>
              <a:buClr>
                <a:srgbClr val="005825"/>
              </a:buClr>
              <a:buSzPct val="50000"/>
              <a:buFont typeface="Wingdings" charset="2"/>
              <a:buChar char="n"/>
            </a:pPr>
            <a:r>
              <a:rPr lang="zh-CN" altLang="en-US" sz="2000" dirty="0">
                <a:latin typeface="Times New Roman" charset="0"/>
              </a:rPr>
              <a:t>有向图强连通的</a:t>
            </a:r>
            <a:r>
              <a:rPr lang="zh-CN" altLang="en-US" sz="2000" dirty="0">
                <a:solidFill>
                  <a:srgbClr val="0000FF"/>
                </a:solidFill>
                <a:latin typeface="Times New Roman" charset="0"/>
              </a:rPr>
              <a:t>极大子图</a:t>
            </a:r>
            <a:r>
              <a:rPr lang="zh-CN" altLang="en-US" sz="2000" dirty="0">
                <a:latin typeface="Times New Roman" charset="0"/>
              </a:rPr>
              <a:t>称为该有向图的</a:t>
            </a:r>
            <a:r>
              <a:rPr lang="zh-CN" altLang="en-US" sz="2000" b="1" dirty="0">
                <a:solidFill>
                  <a:srgbClr val="005825"/>
                </a:solidFill>
                <a:latin typeface="Times New Roman" charset="0"/>
              </a:rPr>
              <a:t>强连通分支</a:t>
            </a:r>
            <a:r>
              <a:rPr lang="zh-CN" altLang="en-US" sz="2000" dirty="0">
                <a:latin typeface="Times New Roman" charset="0"/>
              </a:rPr>
              <a:t>或者</a:t>
            </a:r>
            <a:r>
              <a:rPr lang="zh-CN" altLang="en-US" sz="2000" b="1" dirty="0">
                <a:solidFill>
                  <a:srgbClr val="005825"/>
                </a:solidFill>
                <a:latin typeface="Times New Roman" charset="0"/>
              </a:rPr>
              <a:t>强连通分量</a:t>
            </a:r>
            <a:r>
              <a:rPr lang="zh-CN" altLang="en-US" sz="2000" dirty="0">
                <a:latin typeface="Times New Roman" charset="0"/>
              </a:rPr>
              <a:t>。 </a:t>
            </a:r>
          </a:p>
          <a:p>
            <a:pPr>
              <a:lnSpc>
                <a:spcPct val="150000"/>
              </a:lnSpc>
              <a:spcBef>
                <a:spcPts val="1200"/>
              </a:spcBef>
              <a:buClr>
                <a:srgbClr val="005825"/>
              </a:buClr>
              <a:buSzPct val="50000"/>
              <a:buFont typeface="Wingdings" charset="2"/>
              <a:buChar char="n"/>
            </a:pPr>
            <a:endParaRPr lang="zh-CN" altLang="en-US" dirty="0">
              <a:latin typeface="Times New Roman" pitchFamily="18" charset="0"/>
              <a:cs typeface="Times New Roman" pitchFamily="18" charset="0"/>
            </a:endParaRPr>
          </a:p>
        </p:txBody>
      </p:sp>
      <p:sp>
        <p:nvSpPr>
          <p:cNvPr id="4" name="幻灯片编号占位符 3"/>
          <p:cNvSpPr>
            <a:spLocks noGrp="1"/>
          </p:cNvSpPr>
          <p:nvPr>
            <p:ph type="sldNum" sz="quarter" idx="12"/>
          </p:nvPr>
        </p:nvSpPr>
        <p:spPr/>
        <p:txBody>
          <a:bodyPr/>
          <a:lstStyle/>
          <a:p>
            <a:fld id="{36FD9405-CE62-418F-9683-85B6A1C55A4B}" type="slidenum">
              <a:rPr lang="zh-CN" altLang="en-US" smtClean="0"/>
              <a:pPr/>
              <a:t>27</a:t>
            </a:fld>
            <a:endParaRPr lang="zh-CN" altLang="en-US" dirty="0"/>
          </a:p>
        </p:txBody>
      </p:sp>
      <p:sp>
        <p:nvSpPr>
          <p:cNvPr id="5" name="页脚占位符 4"/>
          <p:cNvSpPr>
            <a:spLocks noGrp="1"/>
          </p:cNvSpPr>
          <p:nvPr>
            <p:ph type="ftr" sz="quarter" idx="11"/>
          </p:nvPr>
        </p:nvSpPr>
        <p:spPr/>
        <p:txBody>
          <a:bodyPr/>
          <a:lstStyle/>
          <a:p>
            <a:pPr algn="l"/>
            <a:r>
              <a:rPr lang="en-US" altLang="zh-CN"/>
              <a:t>Data Structure &amp; Algorithms</a:t>
            </a:r>
            <a:endParaRPr lang="zh-CN" altLang="en-US" dirty="0"/>
          </a:p>
        </p:txBody>
      </p:sp>
      <p:sp>
        <p:nvSpPr>
          <p:cNvPr id="6" name="Text Box 4"/>
          <p:cNvSpPr txBox="1">
            <a:spLocks noChangeArrowheads="1"/>
          </p:cNvSpPr>
          <p:nvPr/>
        </p:nvSpPr>
        <p:spPr bwMode="auto">
          <a:xfrm>
            <a:off x="2375694" y="5547965"/>
            <a:ext cx="4392612" cy="392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0"/>
          <a:lstStyle/>
          <a:p>
            <a:pPr algn="ctr"/>
            <a:r>
              <a:rPr lang="zh-CN" altLang="en-US" b="1">
                <a:latin typeface="Times New Roman" charset="0"/>
              </a:rPr>
              <a:t>有</a:t>
            </a:r>
            <a:r>
              <a:rPr lang="zh-CN" altLang="en-US" b="1" dirty="0">
                <a:latin typeface="Times New Roman" charset="0"/>
              </a:rPr>
              <a:t>向图</a:t>
            </a:r>
            <a:r>
              <a:rPr lang="en-US" altLang="zh-CN" b="1" dirty="0">
                <a:latin typeface="Times New Roman" charset="0"/>
              </a:rPr>
              <a:t>G</a:t>
            </a:r>
            <a:r>
              <a:rPr lang="en-US" altLang="zh-CN" b="1" baseline="-25000" dirty="0">
                <a:latin typeface="Times New Roman" charset="0"/>
              </a:rPr>
              <a:t>2</a:t>
            </a:r>
            <a:r>
              <a:rPr lang="zh-CN" altLang="en-US" b="1" dirty="0">
                <a:latin typeface="Times New Roman" charset="0"/>
              </a:rPr>
              <a:t>的两个强连通分量</a:t>
            </a:r>
          </a:p>
          <a:p>
            <a:endParaRPr lang="zh-CN" altLang="en-US" sz="3600" dirty="0"/>
          </a:p>
        </p:txBody>
      </p:sp>
      <p:pic>
        <p:nvPicPr>
          <p:cNvPr id="8" name="图片 7"/>
          <p:cNvPicPr>
            <a:picLocks noChangeAspect="1"/>
          </p:cNvPicPr>
          <p:nvPr/>
        </p:nvPicPr>
        <p:blipFill>
          <a:blip r:embed="rId2"/>
          <a:stretch>
            <a:fillRect/>
          </a:stretch>
        </p:blipFill>
        <p:spPr>
          <a:xfrm>
            <a:off x="960980" y="3429000"/>
            <a:ext cx="2125120" cy="1803054"/>
          </a:xfrm>
          <a:prstGeom prst="rect">
            <a:avLst/>
          </a:prstGeom>
        </p:spPr>
      </p:pic>
      <p:pic>
        <p:nvPicPr>
          <p:cNvPr id="9" name="图片 8"/>
          <p:cNvPicPr>
            <a:picLocks noChangeAspect="1"/>
          </p:cNvPicPr>
          <p:nvPr/>
        </p:nvPicPr>
        <p:blipFill>
          <a:blip r:embed="rId3"/>
          <a:stretch>
            <a:fillRect/>
          </a:stretch>
        </p:blipFill>
        <p:spPr>
          <a:xfrm>
            <a:off x="4572000" y="3502056"/>
            <a:ext cx="2984500" cy="1729998"/>
          </a:xfrm>
          <a:prstGeom prst="rect">
            <a:avLst/>
          </a:prstGeom>
        </p:spPr>
      </p:pic>
      <p:sp>
        <p:nvSpPr>
          <p:cNvPr id="10" name="右箭头 9"/>
          <p:cNvSpPr/>
          <p:nvPr/>
        </p:nvSpPr>
        <p:spPr>
          <a:xfrm>
            <a:off x="3716215" y="4103077"/>
            <a:ext cx="433754" cy="375138"/>
          </a:xfrm>
          <a:prstGeom prst="rightArrow">
            <a:avLst/>
          </a:prstGeom>
          <a:noFill/>
          <a:ln w="25400">
            <a:solidFill>
              <a:srgbClr val="0058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0231134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图的连通性问题</a:t>
            </a:r>
            <a:endParaRPr kumimoji="1" lang="zh-CN" altLang="en-US" dirty="0"/>
          </a:p>
        </p:txBody>
      </p:sp>
      <p:sp>
        <p:nvSpPr>
          <p:cNvPr id="3" name="内容占位符 2"/>
          <p:cNvSpPr>
            <a:spLocks noGrp="1"/>
          </p:cNvSpPr>
          <p:nvPr>
            <p:ph idx="1"/>
          </p:nvPr>
        </p:nvSpPr>
        <p:spPr/>
        <p:txBody>
          <a:bodyPr>
            <a:normAutofit/>
          </a:bodyPr>
          <a:lstStyle/>
          <a:p>
            <a:pPr>
              <a:lnSpc>
                <a:spcPct val="120000"/>
              </a:lnSpc>
              <a:spcBef>
                <a:spcPts val="1200"/>
              </a:spcBef>
            </a:pPr>
            <a:r>
              <a:rPr lang="zh-CN" altLang="en-US" sz="2000" dirty="0">
                <a:latin typeface="Times New Roman" charset="0"/>
              </a:rPr>
              <a:t>一个连通图的生成树是含有该连通图全部顶点的一个</a:t>
            </a:r>
            <a:r>
              <a:rPr lang="zh-CN" altLang="en-US" sz="2000" b="1" dirty="0">
                <a:solidFill>
                  <a:srgbClr val="005825"/>
                </a:solidFill>
                <a:latin typeface="Times New Roman" charset="0"/>
              </a:rPr>
              <a:t>极小连通子图</a:t>
            </a:r>
            <a:r>
              <a:rPr lang="zh-CN" altLang="en-US" sz="2000" dirty="0">
                <a:latin typeface="Times New Roman" charset="0"/>
              </a:rPr>
              <a:t>。</a:t>
            </a:r>
          </a:p>
          <a:p>
            <a:pPr>
              <a:lnSpc>
                <a:spcPct val="120000"/>
              </a:lnSpc>
              <a:spcBef>
                <a:spcPts val="1200"/>
              </a:spcBef>
            </a:pPr>
            <a:r>
              <a:rPr lang="zh-CN" altLang="en-US" sz="2000" dirty="0">
                <a:latin typeface="Times New Roman" charset="0"/>
              </a:rPr>
              <a:t>若连通图</a:t>
            </a:r>
            <a:r>
              <a:rPr lang="en-US" altLang="zh-CN" sz="2000" dirty="0">
                <a:latin typeface="Times New Roman" charset="0"/>
              </a:rPr>
              <a:t>G</a:t>
            </a:r>
            <a:r>
              <a:rPr lang="zh-CN" altLang="en-US" sz="2000" dirty="0">
                <a:latin typeface="Times New Roman" charset="0"/>
              </a:rPr>
              <a:t>的顶点个数为</a:t>
            </a:r>
            <a:r>
              <a:rPr lang="en-US" altLang="zh-CN" sz="2000" dirty="0">
                <a:latin typeface="Times New Roman" charset="0"/>
              </a:rPr>
              <a:t>n</a:t>
            </a:r>
            <a:r>
              <a:rPr lang="zh-CN" altLang="en-US" sz="2000" dirty="0">
                <a:latin typeface="Times New Roman" charset="0"/>
              </a:rPr>
              <a:t>，则</a:t>
            </a:r>
            <a:r>
              <a:rPr lang="en-US" altLang="zh-CN" sz="2000" dirty="0">
                <a:latin typeface="Times New Roman" charset="0"/>
              </a:rPr>
              <a:t>G</a:t>
            </a:r>
            <a:r>
              <a:rPr lang="zh-CN" altLang="en-US" sz="2000" dirty="0">
                <a:latin typeface="Times New Roman" charset="0"/>
              </a:rPr>
              <a:t>的生成树的边数为</a:t>
            </a:r>
            <a:r>
              <a:rPr lang="en-US" altLang="zh-CN" sz="2000" dirty="0">
                <a:latin typeface="Times New Roman" charset="0"/>
              </a:rPr>
              <a:t>n-1</a:t>
            </a:r>
            <a:r>
              <a:rPr lang="zh-CN" altLang="en-US" sz="2000" dirty="0">
                <a:latin typeface="Times New Roman" charset="0"/>
              </a:rPr>
              <a:t>。但是有</a:t>
            </a:r>
            <a:r>
              <a:rPr lang="en-US" altLang="zh-CN" sz="2000" dirty="0">
                <a:latin typeface="Times New Roman" charset="0"/>
              </a:rPr>
              <a:t>n-1</a:t>
            </a:r>
            <a:r>
              <a:rPr lang="zh-CN" altLang="en-US" sz="2000" dirty="0">
                <a:latin typeface="Times New Roman" charset="0"/>
              </a:rPr>
              <a:t>条边的图不一定是生成树。</a:t>
            </a:r>
            <a:endParaRPr lang="en-US" altLang="zh-CN" sz="2000" dirty="0">
              <a:latin typeface="Times New Roman" charset="0"/>
            </a:endParaRPr>
          </a:p>
          <a:p>
            <a:pPr>
              <a:lnSpc>
                <a:spcPct val="120000"/>
              </a:lnSpc>
              <a:spcBef>
                <a:spcPts val="1200"/>
              </a:spcBef>
            </a:pPr>
            <a:r>
              <a:rPr lang="zh-CN" altLang="en-US" sz="2000" dirty="0">
                <a:latin typeface="Times New Roman" charset="0"/>
              </a:rPr>
              <a:t>如果无向图</a:t>
            </a:r>
            <a:r>
              <a:rPr lang="en-US" altLang="zh-CN" sz="2000" dirty="0">
                <a:latin typeface="Times New Roman" charset="0"/>
              </a:rPr>
              <a:t>G</a:t>
            </a:r>
            <a:r>
              <a:rPr lang="zh-CN" altLang="en-US" sz="2000" dirty="0">
                <a:latin typeface="Times New Roman" charset="0"/>
              </a:rPr>
              <a:t>的一个生成树 </a:t>
            </a:r>
            <a:r>
              <a:rPr lang="en-US" altLang="zh-CN" sz="2000" dirty="0">
                <a:latin typeface="Times New Roman" charset="0"/>
              </a:rPr>
              <a:t>G′</a:t>
            </a:r>
            <a:r>
              <a:rPr lang="zh-CN" altLang="en-US" sz="2000" dirty="0">
                <a:latin typeface="Times New Roman" charset="0"/>
              </a:rPr>
              <a:t>上添加一条边，则</a:t>
            </a:r>
            <a:r>
              <a:rPr lang="en-US" altLang="zh-CN" sz="2000" dirty="0">
                <a:latin typeface="Times New Roman" charset="0"/>
              </a:rPr>
              <a:t>G′</a:t>
            </a:r>
            <a:r>
              <a:rPr lang="zh-CN" altLang="en-US" sz="2000" dirty="0">
                <a:latin typeface="Times New Roman" charset="0"/>
              </a:rPr>
              <a:t>中一定有环，因为依附于这条边的两个顶点有另一条路径。相反，如果</a:t>
            </a:r>
            <a:r>
              <a:rPr lang="en-US" altLang="zh-CN" sz="2000" dirty="0">
                <a:latin typeface="Times New Roman" charset="0"/>
              </a:rPr>
              <a:t>G′</a:t>
            </a:r>
            <a:r>
              <a:rPr lang="zh-CN" altLang="en-US" sz="2000" dirty="0">
                <a:latin typeface="Times New Roman" charset="0"/>
              </a:rPr>
              <a:t>的边数小于</a:t>
            </a:r>
            <a:r>
              <a:rPr lang="en-US" altLang="zh-CN" sz="2000" dirty="0">
                <a:latin typeface="Times New Roman" charset="0"/>
              </a:rPr>
              <a:t>n-1</a:t>
            </a:r>
            <a:r>
              <a:rPr lang="zh-CN" altLang="en-US" sz="2000" dirty="0">
                <a:latin typeface="Times New Roman" charset="0"/>
              </a:rPr>
              <a:t>，则</a:t>
            </a:r>
            <a:r>
              <a:rPr lang="en-US" altLang="zh-CN" sz="2000" dirty="0">
                <a:latin typeface="Times New Roman" charset="0"/>
              </a:rPr>
              <a:t>G′</a:t>
            </a:r>
            <a:r>
              <a:rPr lang="zh-CN" altLang="en-US" sz="2000" dirty="0">
                <a:latin typeface="Times New Roman" charset="0"/>
              </a:rPr>
              <a:t>一定不连通。</a:t>
            </a:r>
          </a:p>
        </p:txBody>
      </p:sp>
      <p:sp>
        <p:nvSpPr>
          <p:cNvPr id="4" name="幻灯片编号占位符 3"/>
          <p:cNvSpPr>
            <a:spLocks noGrp="1"/>
          </p:cNvSpPr>
          <p:nvPr>
            <p:ph type="sldNum" sz="quarter" idx="12"/>
          </p:nvPr>
        </p:nvSpPr>
        <p:spPr/>
        <p:txBody>
          <a:bodyPr/>
          <a:lstStyle/>
          <a:p>
            <a:fld id="{36FD9405-CE62-418F-9683-85B6A1C55A4B}" type="slidenum">
              <a:rPr lang="zh-CN" altLang="en-US" smtClean="0"/>
              <a:pPr/>
              <a:t>28</a:t>
            </a:fld>
            <a:endParaRPr lang="zh-CN" altLang="en-US" dirty="0"/>
          </a:p>
        </p:txBody>
      </p:sp>
      <p:sp>
        <p:nvSpPr>
          <p:cNvPr id="5" name="页脚占位符 4"/>
          <p:cNvSpPr>
            <a:spLocks noGrp="1"/>
          </p:cNvSpPr>
          <p:nvPr>
            <p:ph type="ftr" sz="quarter" idx="11"/>
          </p:nvPr>
        </p:nvSpPr>
        <p:spPr/>
        <p:txBody>
          <a:bodyPr/>
          <a:lstStyle/>
          <a:p>
            <a:pPr algn="l"/>
            <a:r>
              <a:rPr lang="en-US" altLang="zh-CN"/>
              <a:t>Data Structure &amp; Algorithms</a:t>
            </a:r>
            <a:endParaRPr lang="zh-CN" altLang="en-US" dirty="0"/>
          </a:p>
        </p:txBody>
      </p:sp>
      <p:graphicFrame>
        <p:nvGraphicFramePr>
          <p:cNvPr id="6" name="Object 5"/>
          <p:cNvGraphicFramePr>
            <a:graphicFrameLocks noChangeAspect="1"/>
          </p:cNvGraphicFramePr>
          <p:nvPr>
            <p:extLst>
              <p:ext uri="{D42A27DB-BD31-4B8C-83A1-F6EECF244321}">
                <p14:modId xmlns:p14="http://schemas.microsoft.com/office/powerpoint/2010/main" val="2145626731"/>
              </p:ext>
            </p:extLst>
          </p:nvPr>
        </p:nvGraphicFramePr>
        <p:xfrm>
          <a:off x="4149046" y="3776663"/>
          <a:ext cx="4922201" cy="2233612"/>
        </p:xfrm>
        <a:graphic>
          <a:graphicData uri="http://schemas.openxmlformats.org/presentationml/2006/ole">
            <mc:AlternateContent xmlns:mc="http://schemas.openxmlformats.org/markup-compatibility/2006">
              <mc:Choice xmlns:v="urn:schemas-microsoft-com:vml" Requires="v">
                <p:oleObj r:id="rId3" imgW="3958920" imgH="1805760" progId="">
                  <p:embed/>
                </p:oleObj>
              </mc:Choice>
              <mc:Fallback>
                <p:oleObj r:id="rId3" imgW="3958920" imgH="1805760"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49046" y="3776663"/>
                        <a:ext cx="4922201" cy="2233612"/>
                      </a:xfrm>
                      <a:prstGeom prst="rect">
                        <a:avLst/>
                      </a:prstGeom>
                      <a:noFill/>
                      <a:ln>
                        <a:noFill/>
                      </a:ln>
                    </p:spPr>
                  </p:pic>
                </p:oleObj>
              </mc:Fallback>
            </mc:AlternateContent>
          </a:graphicData>
        </a:graphic>
      </p:graphicFrame>
      <p:graphicFrame>
        <p:nvGraphicFramePr>
          <p:cNvPr id="7" name="Object 7"/>
          <p:cNvGraphicFramePr>
            <a:graphicFrameLocks noChangeAspect="1"/>
          </p:cNvGraphicFramePr>
          <p:nvPr>
            <p:extLst>
              <p:ext uri="{D42A27DB-BD31-4B8C-83A1-F6EECF244321}">
                <p14:modId xmlns:p14="http://schemas.microsoft.com/office/powerpoint/2010/main" val="2434350299"/>
              </p:ext>
            </p:extLst>
          </p:nvPr>
        </p:nvGraphicFramePr>
        <p:xfrm>
          <a:off x="537698" y="3543692"/>
          <a:ext cx="3881901" cy="2466583"/>
        </p:xfrm>
        <a:graphic>
          <a:graphicData uri="http://schemas.openxmlformats.org/presentationml/2006/ole">
            <mc:AlternateContent xmlns:mc="http://schemas.openxmlformats.org/markup-compatibility/2006">
              <mc:Choice xmlns:v="urn:schemas-microsoft-com:vml" Requires="v">
                <p:oleObj r:id="rId5" imgW="3068640" imgH="1805760" progId="">
                  <p:embed/>
                </p:oleObj>
              </mc:Choice>
              <mc:Fallback>
                <p:oleObj r:id="rId5" imgW="3068640" imgH="1805760" progId="">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7698" y="3543692"/>
                        <a:ext cx="3881901" cy="2466583"/>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5659237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图的连通性问题</a:t>
            </a:r>
          </a:p>
        </p:txBody>
      </p:sp>
      <p:sp>
        <p:nvSpPr>
          <p:cNvPr id="3" name="内容占位符 2"/>
          <p:cNvSpPr>
            <a:spLocks noGrp="1"/>
          </p:cNvSpPr>
          <p:nvPr>
            <p:ph idx="1"/>
          </p:nvPr>
        </p:nvSpPr>
        <p:spPr/>
        <p:txBody>
          <a:bodyPr/>
          <a:lstStyle/>
          <a:p>
            <a:r>
              <a:rPr lang="zh-CN" altLang="en-US" dirty="0"/>
              <a:t>无向图的连通分量与生成树</a:t>
            </a:r>
            <a:endParaRPr lang="en-US" altLang="zh-CN" dirty="0"/>
          </a:p>
          <a:p>
            <a:pPr marL="0" indent="0">
              <a:lnSpc>
                <a:spcPct val="150000"/>
              </a:lnSpc>
              <a:spcBef>
                <a:spcPts val="1200"/>
              </a:spcBef>
              <a:buFont typeface="Wingdings" pitchFamily="2" charset="2"/>
              <a:buNone/>
            </a:pPr>
            <a:r>
              <a:rPr lang="zh-CN" altLang="en-US" dirty="0">
                <a:latin typeface="Times New Roman" pitchFamily="18" charset="0"/>
                <a:cs typeface="Times New Roman" pitchFamily="18" charset="0"/>
              </a:rPr>
              <a:t>   对于无向图，对其进行遍历时：</a:t>
            </a:r>
          </a:p>
          <a:p>
            <a:pPr marL="533400" lvl="1" indent="0">
              <a:lnSpc>
                <a:spcPct val="150000"/>
              </a:lnSpc>
              <a:spcBef>
                <a:spcPts val="1200"/>
              </a:spcBef>
              <a:buFont typeface="Wingdings" pitchFamily="2" charset="2"/>
              <a:buNone/>
            </a:pPr>
            <a:r>
              <a:rPr lang="zh-CN" altLang="en-US" sz="2400" dirty="0">
                <a:solidFill>
                  <a:schemeClr val="folHlink"/>
                </a:solidFill>
                <a:latin typeface="Times New Roman" pitchFamily="18" charset="0"/>
                <a:cs typeface="Times New Roman" pitchFamily="18" charset="0"/>
              </a:rPr>
              <a:t>◆ </a:t>
            </a:r>
            <a:r>
              <a:rPr lang="zh-CN" altLang="en-US" sz="2400" dirty="0">
                <a:latin typeface="Times New Roman" pitchFamily="18" charset="0"/>
                <a:cs typeface="Times New Roman" pitchFamily="18" charset="0"/>
              </a:rPr>
              <a:t>若是</a:t>
            </a:r>
            <a:r>
              <a:rPr lang="zh-CN" altLang="en-US" sz="2400" b="1" dirty="0">
                <a:solidFill>
                  <a:srgbClr val="005825"/>
                </a:solidFill>
                <a:latin typeface="Times New Roman" pitchFamily="18" charset="0"/>
                <a:cs typeface="Times New Roman" pitchFamily="18" charset="0"/>
              </a:rPr>
              <a:t>连通图</a:t>
            </a:r>
            <a:r>
              <a:rPr lang="zh-CN" altLang="en-US" sz="2400" dirty="0">
                <a:latin typeface="Times New Roman" pitchFamily="18" charset="0"/>
                <a:cs typeface="Times New Roman" pitchFamily="18" charset="0"/>
              </a:rPr>
              <a:t>：仅需从图中</a:t>
            </a:r>
            <a:r>
              <a:rPr lang="zh-CN" altLang="en-US" sz="2400" dirty="0">
                <a:solidFill>
                  <a:srgbClr val="FF0000"/>
                </a:solidFill>
                <a:latin typeface="Times New Roman" pitchFamily="18" charset="0"/>
                <a:cs typeface="Times New Roman" pitchFamily="18" charset="0"/>
              </a:rPr>
              <a:t>任一顶点出发</a:t>
            </a:r>
            <a:r>
              <a:rPr lang="zh-CN" altLang="en-US" sz="2400" dirty="0">
                <a:latin typeface="Times New Roman" pitchFamily="18" charset="0"/>
                <a:cs typeface="Times New Roman" pitchFamily="18" charset="0"/>
              </a:rPr>
              <a:t>，就能访问图中的所有顶点；</a:t>
            </a:r>
          </a:p>
          <a:p>
            <a:pPr marL="533400" lvl="1" indent="0">
              <a:lnSpc>
                <a:spcPct val="150000"/>
              </a:lnSpc>
              <a:spcBef>
                <a:spcPts val="1200"/>
              </a:spcBef>
              <a:buFont typeface="Wingdings" pitchFamily="2" charset="2"/>
              <a:buNone/>
            </a:pPr>
            <a:r>
              <a:rPr lang="zh-CN" altLang="en-US" sz="2400" dirty="0">
                <a:solidFill>
                  <a:schemeClr val="folHlink"/>
                </a:solidFill>
                <a:latin typeface="Times New Roman" pitchFamily="18" charset="0"/>
                <a:cs typeface="Times New Roman" pitchFamily="18" charset="0"/>
              </a:rPr>
              <a:t>◆ </a:t>
            </a:r>
            <a:r>
              <a:rPr lang="zh-CN" altLang="en-US" sz="2400" dirty="0">
                <a:latin typeface="Times New Roman" pitchFamily="18" charset="0"/>
                <a:cs typeface="Times New Roman" pitchFamily="18" charset="0"/>
              </a:rPr>
              <a:t>若是</a:t>
            </a:r>
            <a:r>
              <a:rPr lang="zh-CN" altLang="en-US" sz="2400" b="1" dirty="0">
                <a:solidFill>
                  <a:srgbClr val="005825"/>
                </a:solidFill>
                <a:latin typeface="Times New Roman" pitchFamily="18" charset="0"/>
                <a:cs typeface="Times New Roman" pitchFamily="18" charset="0"/>
              </a:rPr>
              <a:t>非连通图</a:t>
            </a:r>
            <a:r>
              <a:rPr lang="zh-CN" altLang="en-US" sz="2400" dirty="0">
                <a:latin typeface="Times New Roman" pitchFamily="18" charset="0"/>
                <a:cs typeface="Times New Roman" pitchFamily="18" charset="0"/>
              </a:rPr>
              <a:t>：需从图中</a:t>
            </a:r>
            <a:r>
              <a:rPr lang="zh-CN" altLang="en-US" sz="2400" dirty="0">
                <a:solidFill>
                  <a:srgbClr val="FF0000"/>
                </a:solidFill>
                <a:latin typeface="Times New Roman" pitchFamily="18" charset="0"/>
                <a:cs typeface="Times New Roman" pitchFamily="18" charset="0"/>
              </a:rPr>
              <a:t>多个顶点出发</a:t>
            </a:r>
            <a:r>
              <a:rPr lang="zh-CN" altLang="en-US" sz="2400" dirty="0">
                <a:latin typeface="Times New Roman" pitchFamily="18" charset="0"/>
                <a:cs typeface="Times New Roman" pitchFamily="18" charset="0"/>
              </a:rPr>
              <a:t>。每次从一个新顶点出发所访问的顶点集序列</a:t>
            </a:r>
            <a:r>
              <a:rPr lang="zh-CN" altLang="en-US" sz="2400" dirty="0">
                <a:solidFill>
                  <a:srgbClr val="FF0000"/>
                </a:solidFill>
                <a:latin typeface="Times New Roman" pitchFamily="18" charset="0"/>
                <a:cs typeface="Times New Roman" pitchFamily="18" charset="0"/>
              </a:rPr>
              <a:t>恰好是</a:t>
            </a:r>
            <a:r>
              <a:rPr lang="zh-CN" altLang="en-US" sz="2400" dirty="0">
                <a:latin typeface="Times New Roman" pitchFamily="18" charset="0"/>
                <a:cs typeface="Times New Roman" pitchFamily="18" charset="0"/>
              </a:rPr>
              <a:t>各个连通分量的顶点集；</a:t>
            </a:r>
          </a:p>
        </p:txBody>
      </p:sp>
      <p:sp>
        <p:nvSpPr>
          <p:cNvPr id="4" name="页脚占位符 3"/>
          <p:cNvSpPr>
            <a:spLocks noGrp="1"/>
          </p:cNvSpPr>
          <p:nvPr>
            <p:ph type="ftr" sz="quarter" idx="11"/>
          </p:nvPr>
        </p:nvSpPr>
        <p:spPr>
          <a:xfrm>
            <a:off x="0" y="6356351"/>
            <a:ext cx="3086100" cy="365125"/>
          </a:xfrm>
        </p:spPr>
        <p:txBody>
          <a:bodyPr/>
          <a:lstStyle/>
          <a:p>
            <a:pPr algn="l"/>
            <a:r>
              <a:rPr lang="en-US" altLang="zh-CN"/>
              <a:t>Data Structure &amp; Algorithms</a:t>
            </a:r>
            <a:endParaRPr lang="zh-CN" altLang="en-US" dirty="0"/>
          </a:p>
        </p:txBody>
      </p:sp>
      <p:sp>
        <p:nvSpPr>
          <p:cNvPr id="5" name="灯片编号占位符 4"/>
          <p:cNvSpPr>
            <a:spLocks noGrp="1"/>
          </p:cNvSpPr>
          <p:nvPr>
            <p:ph type="sldNum" sz="quarter" idx="12"/>
          </p:nvPr>
        </p:nvSpPr>
        <p:spPr/>
        <p:txBody>
          <a:bodyPr/>
          <a:lstStyle/>
          <a:p>
            <a:fld id="{36FD9405-CE62-418F-9683-85B6A1C55A4B}" type="slidenum">
              <a:rPr lang="zh-CN" altLang="en-US" smtClean="0"/>
              <a:pPr/>
              <a:t>29</a:t>
            </a:fld>
            <a:endParaRPr lang="zh-CN" altLang="en-US" dirty="0"/>
          </a:p>
        </p:txBody>
      </p:sp>
    </p:spTree>
    <p:extLst>
      <p:ext uri="{BB962C8B-B14F-4D97-AF65-F5344CB8AC3E}">
        <p14:creationId xmlns:p14="http://schemas.microsoft.com/office/powerpoint/2010/main" val="20237237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14C558-BFCC-0D88-7C80-F6AFE6C1E709}"/>
              </a:ext>
            </a:extLst>
          </p:cNvPr>
          <p:cNvSpPr>
            <a:spLocks noGrp="1"/>
          </p:cNvSpPr>
          <p:nvPr>
            <p:ph type="title"/>
          </p:nvPr>
        </p:nvSpPr>
        <p:spPr/>
        <p:txBody>
          <a:bodyPr/>
          <a:lstStyle/>
          <a:p>
            <a:r>
              <a:rPr lang="zh-CN" altLang="en-US" dirty="0"/>
              <a:t>图的遍历与连通性</a:t>
            </a:r>
          </a:p>
        </p:txBody>
      </p:sp>
      <p:sp>
        <p:nvSpPr>
          <p:cNvPr id="3" name="内容占位符 2">
            <a:extLst>
              <a:ext uri="{FF2B5EF4-FFF2-40B4-BE49-F238E27FC236}">
                <a16:creationId xmlns:a16="http://schemas.microsoft.com/office/drawing/2014/main" id="{B322EF3A-5512-FA53-E228-A3E661764BB7}"/>
              </a:ext>
            </a:extLst>
          </p:cNvPr>
          <p:cNvSpPr>
            <a:spLocks noGrp="1"/>
          </p:cNvSpPr>
          <p:nvPr>
            <p:ph idx="1"/>
          </p:nvPr>
        </p:nvSpPr>
        <p:spPr/>
        <p:txBody>
          <a:bodyPr>
            <a:normAutofit/>
          </a:bodyPr>
          <a:lstStyle/>
          <a:p>
            <a:pPr>
              <a:lnSpc>
                <a:spcPct val="120000"/>
              </a:lnSpc>
              <a:spcBef>
                <a:spcPts val="600"/>
              </a:spcBef>
            </a:pPr>
            <a:r>
              <a:rPr lang="zh-CN" altLang="en-US" sz="2000" dirty="0"/>
              <a:t>网络爬虫的搜索问题</a:t>
            </a:r>
            <a:endParaRPr lang="en-US" altLang="zh-CN" sz="2000" dirty="0"/>
          </a:p>
          <a:p>
            <a:pPr lvl="1">
              <a:lnSpc>
                <a:spcPct val="150000"/>
              </a:lnSpc>
              <a:spcBef>
                <a:spcPts val="600"/>
              </a:spcBef>
            </a:pPr>
            <a:r>
              <a:rPr lang="zh-CN" altLang="en-US" sz="1600" dirty="0"/>
              <a:t>“网络爬虫”是捜索引擎抓取系统软件的重要组成部分，它遍历</a:t>
            </a:r>
            <a:r>
              <a:rPr lang="en-US" altLang="zh-CN" sz="1600" dirty="0"/>
              <a:t>Web</a:t>
            </a:r>
            <a:r>
              <a:rPr lang="zh-CN" altLang="en-US" sz="1600" dirty="0"/>
              <a:t>空间，能够扫描一定</a:t>
            </a:r>
            <a:r>
              <a:rPr lang="en-US" altLang="zh-CN" sz="1600" dirty="0"/>
              <a:t>IP</a:t>
            </a:r>
            <a:r>
              <a:rPr lang="zh-CN" altLang="en-US" sz="1600" dirty="0"/>
              <a:t>地址范围内的网站，并沿着网络上的链接从一个网页到另一个网页，从一个网站到另一个网站采集网页资料。</a:t>
            </a:r>
            <a:endParaRPr lang="en-US" altLang="zh-CN" sz="1600" dirty="0"/>
          </a:p>
          <a:p>
            <a:pPr lvl="1">
              <a:lnSpc>
                <a:spcPct val="150000"/>
              </a:lnSpc>
              <a:spcBef>
                <a:spcPts val="600"/>
              </a:spcBef>
            </a:pPr>
            <a:r>
              <a:rPr lang="zh-CN" altLang="en-US" sz="1600" dirty="0"/>
              <a:t>面对数量众多的网站，如何无遗漏且不重复地高效访问所有网页，需要有好的策略来实现图的遍历。</a:t>
            </a:r>
          </a:p>
        </p:txBody>
      </p:sp>
      <p:sp>
        <p:nvSpPr>
          <p:cNvPr id="4" name="灯片编号占位符 3">
            <a:extLst>
              <a:ext uri="{FF2B5EF4-FFF2-40B4-BE49-F238E27FC236}">
                <a16:creationId xmlns:a16="http://schemas.microsoft.com/office/drawing/2014/main" id="{7354E0CA-3D9F-C5D3-B502-3103716CBCD7}"/>
              </a:ext>
            </a:extLst>
          </p:cNvPr>
          <p:cNvSpPr>
            <a:spLocks noGrp="1"/>
          </p:cNvSpPr>
          <p:nvPr>
            <p:ph type="sldNum" sz="quarter" idx="12"/>
          </p:nvPr>
        </p:nvSpPr>
        <p:spPr/>
        <p:txBody>
          <a:bodyPr/>
          <a:lstStyle/>
          <a:p>
            <a:fld id="{36FD9405-CE62-418F-9683-85B6A1C55A4B}" type="slidenum">
              <a:rPr lang="zh-CN" altLang="en-US" smtClean="0"/>
              <a:pPr/>
              <a:t>3</a:t>
            </a:fld>
            <a:endParaRPr lang="zh-CN" altLang="en-US" dirty="0"/>
          </a:p>
        </p:txBody>
      </p:sp>
      <p:sp>
        <p:nvSpPr>
          <p:cNvPr id="5" name="页脚占位符 4">
            <a:extLst>
              <a:ext uri="{FF2B5EF4-FFF2-40B4-BE49-F238E27FC236}">
                <a16:creationId xmlns:a16="http://schemas.microsoft.com/office/drawing/2014/main" id="{D6B8B251-BD36-64C0-287E-F34FA0FA08B3}"/>
              </a:ext>
            </a:extLst>
          </p:cNvPr>
          <p:cNvSpPr>
            <a:spLocks noGrp="1"/>
          </p:cNvSpPr>
          <p:nvPr>
            <p:ph type="ftr" sz="quarter" idx="11"/>
          </p:nvPr>
        </p:nvSpPr>
        <p:spPr/>
        <p:txBody>
          <a:bodyPr/>
          <a:lstStyle/>
          <a:p>
            <a:pPr algn="l"/>
            <a:r>
              <a:rPr lang="en-US" altLang="zh-CN"/>
              <a:t>Data Structure &amp; Algorithms</a:t>
            </a:r>
            <a:endParaRPr lang="zh-CN" altLang="en-US" dirty="0"/>
          </a:p>
        </p:txBody>
      </p:sp>
      <p:pic>
        <p:nvPicPr>
          <p:cNvPr id="5122" name="Picture 2" descr="从没想过，爬虫基础知识能讲这么简单！ // Python 3网络爬虫开发实战- 知乎">
            <a:extLst>
              <a:ext uri="{FF2B5EF4-FFF2-40B4-BE49-F238E27FC236}">
                <a16:creationId xmlns:a16="http://schemas.microsoft.com/office/drawing/2014/main" id="{5E1C572D-6BBB-F7DC-2D0C-D4FEA95DB13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41467" y="3610368"/>
            <a:ext cx="3861065" cy="19412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636563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图的连通性问题</a:t>
            </a:r>
          </a:p>
        </p:txBody>
      </p:sp>
      <p:sp>
        <p:nvSpPr>
          <p:cNvPr id="3" name="内容占位符 2"/>
          <p:cNvSpPr>
            <a:spLocks noGrp="1"/>
          </p:cNvSpPr>
          <p:nvPr>
            <p:ph idx="1"/>
          </p:nvPr>
        </p:nvSpPr>
        <p:spPr>
          <a:xfrm>
            <a:off x="432000" y="875489"/>
            <a:ext cx="8280000" cy="5164951"/>
          </a:xfrm>
        </p:spPr>
        <p:txBody>
          <a:bodyPr>
            <a:normAutofit/>
          </a:bodyPr>
          <a:lstStyle/>
          <a:p>
            <a:pPr marL="0" indent="0">
              <a:lnSpc>
                <a:spcPct val="150000"/>
              </a:lnSpc>
              <a:spcBef>
                <a:spcPts val="1200"/>
              </a:spcBef>
              <a:buFont typeface="Wingdings" pitchFamily="2" charset="2"/>
              <a:buNone/>
            </a:pPr>
            <a:r>
              <a:rPr lang="zh-CN" altLang="en-US" sz="2000" dirty="0">
                <a:latin typeface="Times New Roman" pitchFamily="18" charset="0"/>
                <a:cs typeface="Times New Roman" pitchFamily="18" charset="0"/>
              </a:rPr>
              <a:t>        如下图所示的无向图是非连通图，按图中给定的邻接表进行深度优先搜索遍历，</a:t>
            </a:r>
            <a:r>
              <a:rPr lang="en-US" altLang="zh-CN" sz="2000" dirty="0">
                <a:latin typeface="Times New Roman" pitchFamily="18" charset="0"/>
                <a:cs typeface="Times New Roman" pitchFamily="18" charset="0"/>
              </a:rPr>
              <a:t>2</a:t>
            </a:r>
            <a:r>
              <a:rPr lang="zh-CN" altLang="en-US" sz="2000" dirty="0">
                <a:latin typeface="Times New Roman" pitchFamily="18" charset="0"/>
                <a:cs typeface="Times New Roman" pitchFamily="18" charset="0"/>
              </a:rPr>
              <a:t>次调用</a:t>
            </a:r>
            <a:r>
              <a:rPr lang="en-US" altLang="zh-CN" sz="2000" dirty="0">
                <a:latin typeface="Times New Roman" pitchFamily="18" charset="0"/>
                <a:cs typeface="Times New Roman" pitchFamily="18" charset="0"/>
              </a:rPr>
              <a:t>DFS</a:t>
            </a:r>
            <a:r>
              <a:rPr lang="zh-CN" altLang="en-US" sz="2000" dirty="0">
                <a:latin typeface="Times New Roman" pitchFamily="18" charset="0"/>
                <a:cs typeface="Times New Roman" pitchFamily="18" charset="0"/>
              </a:rPr>
              <a:t>所得到的顶点访问序列集是： </a:t>
            </a:r>
            <a:r>
              <a:rPr lang="en-US" altLang="zh-CN" sz="2000" dirty="0">
                <a:solidFill>
                  <a:srgbClr val="0000FF"/>
                </a:solidFill>
                <a:latin typeface="Times New Roman" pitchFamily="18" charset="0"/>
                <a:cs typeface="Times New Roman" pitchFamily="18" charset="0"/>
              </a:rPr>
              <a:t>{ v1 ,v3 ,v2} </a:t>
            </a:r>
            <a:r>
              <a:rPr lang="zh-CN" altLang="en-US" sz="2000" dirty="0">
                <a:latin typeface="Times New Roman" pitchFamily="18" charset="0"/>
                <a:cs typeface="Times New Roman" pitchFamily="18" charset="0"/>
              </a:rPr>
              <a:t>和</a:t>
            </a:r>
            <a:r>
              <a:rPr lang="en-US" altLang="zh-CN" sz="2000" dirty="0">
                <a:solidFill>
                  <a:srgbClr val="0000FF"/>
                </a:solidFill>
                <a:latin typeface="Times New Roman" pitchFamily="18" charset="0"/>
                <a:cs typeface="Times New Roman" pitchFamily="18" charset="0"/>
              </a:rPr>
              <a:t>{ v4 ,v5 }</a:t>
            </a:r>
            <a:endParaRPr lang="zh-CN" altLang="en-US" sz="2000" dirty="0">
              <a:solidFill>
                <a:srgbClr val="0000FF"/>
              </a:solidFill>
              <a:latin typeface="Times New Roman" pitchFamily="18" charset="0"/>
              <a:cs typeface="Times New Roman" pitchFamily="18" charset="0"/>
            </a:endParaRPr>
          </a:p>
        </p:txBody>
      </p:sp>
      <p:sp>
        <p:nvSpPr>
          <p:cNvPr id="4" name="页脚占位符 3"/>
          <p:cNvSpPr>
            <a:spLocks noGrp="1"/>
          </p:cNvSpPr>
          <p:nvPr>
            <p:ph type="ftr" sz="quarter" idx="11"/>
          </p:nvPr>
        </p:nvSpPr>
        <p:spPr>
          <a:xfrm>
            <a:off x="0" y="6356351"/>
            <a:ext cx="3086100" cy="365125"/>
          </a:xfrm>
        </p:spPr>
        <p:txBody>
          <a:bodyPr/>
          <a:lstStyle/>
          <a:p>
            <a:pPr algn="l"/>
            <a:r>
              <a:rPr lang="en-US" altLang="zh-CN"/>
              <a:t>Data Structure &amp; Algorithms</a:t>
            </a:r>
            <a:endParaRPr lang="zh-CN" altLang="en-US" dirty="0"/>
          </a:p>
        </p:txBody>
      </p:sp>
      <p:sp>
        <p:nvSpPr>
          <p:cNvPr id="5" name="灯片编号占位符 4"/>
          <p:cNvSpPr>
            <a:spLocks noGrp="1"/>
          </p:cNvSpPr>
          <p:nvPr>
            <p:ph type="sldNum" sz="quarter" idx="12"/>
          </p:nvPr>
        </p:nvSpPr>
        <p:spPr/>
        <p:txBody>
          <a:bodyPr/>
          <a:lstStyle/>
          <a:p>
            <a:fld id="{36FD9405-CE62-418F-9683-85B6A1C55A4B}" type="slidenum">
              <a:rPr lang="zh-CN" altLang="en-US" smtClean="0"/>
              <a:pPr/>
              <a:t>30</a:t>
            </a:fld>
            <a:endParaRPr lang="zh-CN" altLang="en-US" dirty="0"/>
          </a:p>
        </p:txBody>
      </p:sp>
      <p:grpSp>
        <p:nvGrpSpPr>
          <p:cNvPr id="7" name="Group 3"/>
          <p:cNvGrpSpPr>
            <a:grpSpLocks/>
          </p:cNvGrpSpPr>
          <p:nvPr/>
        </p:nvGrpSpPr>
        <p:grpSpPr bwMode="auto">
          <a:xfrm>
            <a:off x="250825" y="2668182"/>
            <a:ext cx="2446338" cy="1822450"/>
            <a:chOff x="0" y="0"/>
            <a:chExt cx="1541" cy="1148"/>
          </a:xfrm>
        </p:grpSpPr>
        <p:sp>
          <p:nvSpPr>
            <p:cNvPr id="8" name="Rectangle 4"/>
            <p:cNvSpPr>
              <a:spLocks noChangeArrowheads="1"/>
            </p:cNvSpPr>
            <p:nvPr/>
          </p:nvSpPr>
          <p:spPr bwMode="auto">
            <a:xfrm>
              <a:off x="293" y="944"/>
              <a:ext cx="907" cy="2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Font typeface="Arial" pitchFamily="34" charset="0"/>
                <a:buNone/>
              </a:pPr>
              <a:r>
                <a:rPr lang="en-US" sz="2000" b="1"/>
                <a:t>(a)  </a:t>
              </a:r>
              <a:r>
                <a:rPr lang="zh-CN" altLang="en-US" sz="2000" b="1"/>
                <a:t>无向图</a:t>
              </a:r>
              <a:r>
                <a:rPr lang="en-US" sz="2000" b="1"/>
                <a:t>G</a:t>
              </a:r>
            </a:p>
          </p:txBody>
        </p:sp>
        <p:grpSp>
          <p:nvGrpSpPr>
            <p:cNvPr id="9" name="Group 5"/>
            <p:cNvGrpSpPr>
              <a:grpSpLocks/>
            </p:cNvGrpSpPr>
            <p:nvPr/>
          </p:nvGrpSpPr>
          <p:grpSpPr bwMode="auto">
            <a:xfrm>
              <a:off x="0" y="0"/>
              <a:ext cx="992" cy="864"/>
              <a:chOff x="0" y="0"/>
              <a:chExt cx="992" cy="864"/>
            </a:xfrm>
          </p:grpSpPr>
          <p:sp>
            <p:nvSpPr>
              <p:cNvPr id="16" name="Oval 6"/>
              <p:cNvSpPr>
                <a:spLocks noChangeArrowheads="1"/>
              </p:cNvSpPr>
              <p:nvPr/>
            </p:nvSpPr>
            <p:spPr bwMode="auto">
              <a:xfrm>
                <a:off x="0" y="80"/>
                <a:ext cx="317" cy="249"/>
              </a:xfrm>
              <a:prstGeom prst="ellipse">
                <a:avLst/>
              </a:prstGeom>
              <a:noFill/>
              <a:ln w="1905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Font typeface="Arial" pitchFamily="34" charset="0"/>
                  <a:buNone/>
                </a:pPr>
                <a:r>
                  <a:rPr lang="en-US" sz="2400"/>
                  <a:t>v</a:t>
                </a:r>
                <a:r>
                  <a:rPr lang="en-US" sz="2400" baseline="-18000"/>
                  <a:t>1</a:t>
                </a:r>
              </a:p>
            </p:txBody>
          </p:sp>
          <p:sp>
            <p:nvSpPr>
              <p:cNvPr id="17" name="Oval 7"/>
              <p:cNvSpPr>
                <a:spLocks noChangeArrowheads="1"/>
              </p:cNvSpPr>
              <p:nvPr/>
            </p:nvSpPr>
            <p:spPr bwMode="auto">
              <a:xfrm>
                <a:off x="0" y="615"/>
                <a:ext cx="317" cy="249"/>
              </a:xfrm>
              <a:prstGeom prst="ellipse">
                <a:avLst/>
              </a:prstGeom>
              <a:noFill/>
              <a:ln w="1905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Font typeface="Arial" pitchFamily="34" charset="0"/>
                  <a:buNone/>
                </a:pPr>
                <a:r>
                  <a:rPr lang="en-US" sz="2400"/>
                  <a:t>v</a:t>
                </a:r>
                <a:r>
                  <a:rPr lang="en-US" sz="2400" baseline="-18000"/>
                  <a:t>2</a:t>
                </a:r>
              </a:p>
            </p:txBody>
          </p:sp>
          <p:sp>
            <p:nvSpPr>
              <p:cNvPr id="18" name="Oval 8"/>
              <p:cNvSpPr>
                <a:spLocks noChangeArrowheads="1"/>
              </p:cNvSpPr>
              <p:nvPr/>
            </p:nvSpPr>
            <p:spPr bwMode="auto">
              <a:xfrm>
                <a:off x="675" y="80"/>
                <a:ext cx="317" cy="249"/>
              </a:xfrm>
              <a:prstGeom prst="ellipse">
                <a:avLst/>
              </a:prstGeom>
              <a:noFill/>
              <a:ln w="1905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Font typeface="Arial" pitchFamily="34" charset="0"/>
                  <a:buNone/>
                </a:pPr>
                <a:r>
                  <a:rPr lang="en-US" sz="2400"/>
                  <a:t>v</a:t>
                </a:r>
                <a:r>
                  <a:rPr lang="en-US" sz="2400" baseline="-18000"/>
                  <a:t>3</a:t>
                </a:r>
              </a:p>
            </p:txBody>
          </p:sp>
          <p:sp>
            <p:nvSpPr>
              <p:cNvPr id="19" name="Line 9"/>
              <p:cNvSpPr>
                <a:spLocks noChangeShapeType="1"/>
              </p:cNvSpPr>
              <p:nvPr/>
            </p:nvSpPr>
            <p:spPr bwMode="auto">
              <a:xfrm>
                <a:off x="160" y="328"/>
                <a:ext cx="0" cy="288"/>
              </a:xfrm>
              <a:prstGeom prst="line">
                <a:avLst/>
              </a:prstGeom>
              <a:noFill/>
              <a:ln w="19050" cmpd="sng">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fontAlgn="base">
                  <a:spcBef>
                    <a:spcPct val="0"/>
                  </a:spcBef>
                  <a:spcAft>
                    <a:spcPct val="0"/>
                  </a:spcAft>
                  <a:buFont typeface="Arial" pitchFamily="34" charset="0"/>
                  <a:buNone/>
                </a:pPr>
                <a:endParaRPr lang="zh-CN" altLang="en-US" sz="2400"/>
              </a:p>
            </p:txBody>
          </p:sp>
          <p:sp>
            <p:nvSpPr>
              <p:cNvPr id="20" name="Line 10"/>
              <p:cNvSpPr>
                <a:spLocks noChangeShapeType="1"/>
              </p:cNvSpPr>
              <p:nvPr/>
            </p:nvSpPr>
            <p:spPr bwMode="auto">
              <a:xfrm flipV="1">
                <a:off x="288" y="320"/>
                <a:ext cx="480" cy="328"/>
              </a:xfrm>
              <a:prstGeom prst="line">
                <a:avLst/>
              </a:prstGeom>
              <a:noFill/>
              <a:ln w="19050" cmpd="sng">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fontAlgn="base">
                  <a:spcBef>
                    <a:spcPct val="0"/>
                  </a:spcBef>
                  <a:spcAft>
                    <a:spcPct val="0"/>
                  </a:spcAft>
                  <a:buFont typeface="Arial" pitchFamily="34" charset="0"/>
                  <a:buNone/>
                </a:pPr>
                <a:endParaRPr lang="zh-CN" altLang="en-US" sz="2400"/>
              </a:p>
            </p:txBody>
          </p:sp>
          <p:sp>
            <p:nvSpPr>
              <p:cNvPr id="21" name="Line 11"/>
              <p:cNvSpPr>
                <a:spLocks noChangeShapeType="1"/>
              </p:cNvSpPr>
              <p:nvPr/>
            </p:nvSpPr>
            <p:spPr bwMode="auto">
              <a:xfrm>
                <a:off x="320" y="192"/>
                <a:ext cx="363" cy="0"/>
              </a:xfrm>
              <a:prstGeom prst="line">
                <a:avLst/>
              </a:prstGeom>
              <a:noFill/>
              <a:ln w="19050" cmpd="sng">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fontAlgn="base">
                  <a:spcBef>
                    <a:spcPct val="0"/>
                  </a:spcBef>
                  <a:spcAft>
                    <a:spcPct val="0"/>
                  </a:spcAft>
                  <a:buFont typeface="Arial" pitchFamily="34" charset="0"/>
                  <a:buNone/>
                </a:pPr>
                <a:endParaRPr lang="zh-CN" altLang="en-US" sz="2400"/>
              </a:p>
            </p:txBody>
          </p:sp>
          <p:sp>
            <p:nvSpPr>
              <p:cNvPr id="22" name="未知"/>
              <p:cNvSpPr>
                <a:spLocks/>
              </p:cNvSpPr>
              <p:nvPr/>
            </p:nvSpPr>
            <p:spPr bwMode="auto">
              <a:xfrm>
                <a:off x="208" y="0"/>
                <a:ext cx="528" cy="96"/>
              </a:xfrm>
              <a:custGeom>
                <a:avLst/>
                <a:gdLst>
                  <a:gd name="T0" fmla="*/ 0 w 528"/>
                  <a:gd name="T1" fmla="*/ 96 h 96"/>
                  <a:gd name="T2" fmla="*/ 192 w 528"/>
                  <a:gd name="T3" fmla="*/ 0 h 96"/>
                  <a:gd name="T4" fmla="*/ 528 w 528"/>
                  <a:gd name="T5" fmla="*/ 96 h 96"/>
                </a:gdLst>
                <a:ahLst/>
                <a:cxnLst>
                  <a:cxn ang="0">
                    <a:pos x="T0" y="T1"/>
                  </a:cxn>
                  <a:cxn ang="0">
                    <a:pos x="T2" y="T3"/>
                  </a:cxn>
                  <a:cxn ang="0">
                    <a:pos x="T4" y="T5"/>
                  </a:cxn>
                </a:cxnLst>
                <a:rect l="0" t="0" r="r" b="b"/>
                <a:pathLst>
                  <a:path w="528" h="96">
                    <a:moveTo>
                      <a:pt x="0" y="96"/>
                    </a:moveTo>
                    <a:cubicBezTo>
                      <a:pt x="52" y="48"/>
                      <a:pt x="104" y="0"/>
                      <a:pt x="192" y="0"/>
                    </a:cubicBezTo>
                    <a:cubicBezTo>
                      <a:pt x="280" y="0"/>
                      <a:pt x="472" y="80"/>
                      <a:pt x="528" y="96"/>
                    </a:cubicBezTo>
                  </a:path>
                </a:pathLst>
              </a:custGeom>
              <a:noFill/>
              <a:ln w="28575" cap="flat" cmpd="sng">
                <a:solidFill>
                  <a:schemeClr val="hlink"/>
                </a:solidFill>
                <a:prstDash val="dash"/>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fontAlgn="base">
                  <a:spcBef>
                    <a:spcPct val="0"/>
                  </a:spcBef>
                  <a:spcAft>
                    <a:spcPct val="0"/>
                  </a:spcAft>
                  <a:buFont typeface="Arial" pitchFamily="34" charset="0"/>
                  <a:buNone/>
                </a:pPr>
                <a:endParaRPr lang="zh-CN" altLang="en-US" sz="2400"/>
              </a:p>
            </p:txBody>
          </p:sp>
          <p:sp>
            <p:nvSpPr>
              <p:cNvPr id="23" name="未知"/>
              <p:cNvSpPr>
                <a:spLocks/>
              </p:cNvSpPr>
              <p:nvPr/>
            </p:nvSpPr>
            <p:spPr bwMode="auto">
              <a:xfrm>
                <a:off x="312" y="336"/>
                <a:ext cx="528" cy="384"/>
              </a:xfrm>
              <a:custGeom>
                <a:avLst/>
                <a:gdLst>
                  <a:gd name="T0" fmla="*/ 528 w 528"/>
                  <a:gd name="T1" fmla="*/ 0 h 384"/>
                  <a:gd name="T2" fmla="*/ 432 w 528"/>
                  <a:gd name="T3" fmla="*/ 192 h 384"/>
                  <a:gd name="T4" fmla="*/ 0 w 528"/>
                  <a:gd name="T5" fmla="*/ 384 h 384"/>
                </a:gdLst>
                <a:ahLst/>
                <a:cxnLst>
                  <a:cxn ang="0">
                    <a:pos x="T0" y="T1"/>
                  </a:cxn>
                  <a:cxn ang="0">
                    <a:pos x="T2" y="T3"/>
                  </a:cxn>
                  <a:cxn ang="0">
                    <a:pos x="T4" y="T5"/>
                  </a:cxn>
                </a:cxnLst>
                <a:rect l="0" t="0" r="r" b="b"/>
                <a:pathLst>
                  <a:path w="528" h="384">
                    <a:moveTo>
                      <a:pt x="528" y="0"/>
                    </a:moveTo>
                    <a:cubicBezTo>
                      <a:pt x="524" y="64"/>
                      <a:pt x="520" y="128"/>
                      <a:pt x="432" y="192"/>
                    </a:cubicBezTo>
                    <a:cubicBezTo>
                      <a:pt x="344" y="256"/>
                      <a:pt x="72" y="352"/>
                      <a:pt x="0" y="384"/>
                    </a:cubicBezTo>
                  </a:path>
                </a:pathLst>
              </a:custGeom>
              <a:noFill/>
              <a:ln w="28575" cap="flat" cmpd="sng">
                <a:solidFill>
                  <a:schemeClr val="hlink"/>
                </a:solidFill>
                <a:prstDash val="dash"/>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fontAlgn="base">
                  <a:spcBef>
                    <a:spcPct val="0"/>
                  </a:spcBef>
                  <a:spcAft>
                    <a:spcPct val="0"/>
                  </a:spcAft>
                  <a:buFont typeface="Arial" pitchFamily="34" charset="0"/>
                  <a:buNone/>
                </a:pPr>
                <a:endParaRPr lang="zh-CN" altLang="en-US" sz="2400"/>
              </a:p>
            </p:txBody>
          </p:sp>
        </p:grpSp>
        <p:grpSp>
          <p:nvGrpSpPr>
            <p:cNvPr id="10" name="Group 14"/>
            <p:cNvGrpSpPr>
              <a:grpSpLocks/>
            </p:cNvGrpSpPr>
            <p:nvPr/>
          </p:nvGrpSpPr>
          <p:grpSpPr bwMode="auto">
            <a:xfrm>
              <a:off x="576" y="528"/>
              <a:ext cx="965" cy="329"/>
              <a:chOff x="0" y="0"/>
              <a:chExt cx="965" cy="329"/>
            </a:xfrm>
          </p:grpSpPr>
          <p:grpSp>
            <p:nvGrpSpPr>
              <p:cNvPr id="11" name="Group 15"/>
              <p:cNvGrpSpPr>
                <a:grpSpLocks/>
              </p:cNvGrpSpPr>
              <p:nvPr/>
            </p:nvGrpSpPr>
            <p:grpSpPr bwMode="auto">
              <a:xfrm>
                <a:off x="0" y="80"/>
                <a:ext cx="965" cy="249"/>
                <a:chOff x="0" y="0"/>
                <a:chExt cx="965" cy="249"/>
              </a:xfrm>
            </p:grpSpPr>
            <p:sp>
              <p:nvSpPr>
                <p:cNvPr id="13" name="Oval 16"/>
                <p:cNvSpPr>
                  <a:spLocks noChangeArrowheads="1"/>
                </p:cNvSpPr>
                <p:nvPr/>
              </p:nvSpPr>
              <p:spPr bwMode="auto">
                <a:xfrm>
                  <a:off x="0" y="0"/>
                  <a:ext cx="317" cy="249"/>
                </a:xfrm>
                <a:prstGeom prst="ellipse">
                  <a:avLst/>
                </a:prstGeom>
                <a:noFill/>
                <a:ln w="1905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Font typeface="Arial" pitchFamily="34" charset="0"/>
                    <a:buNone/>
                  </a:pPr>
                  <a:r>
                    <a:rPr lang="en-US" sz="2400" dirty="0"/>
                    <a:t>v</a:t>
                  </a:r>
                  <a:r>
                    <a:rPr lang="en-US" sz="2400" baseline="-18000" dirty="0"/>
                    <a:t>4</a:t>
                  </a:r>
                </a:p>
              </p:txBody>
            </p:sp>
            <p:sp>
              <p:nvSpPr>
                <p:cNvPr id="14" name="Oval 17"/>
                <p:cNvSpPr>
                  <a:spLocks noChangeArrowheads="1"/>
                </p:cNvSpPr>
                <p:nvPr/>
              </p:nvSpPr>
              <p:spPr bwMode="auto">
                <a:xfrm>
                  <a:off x="648" y="0"/>
                  <a:ext cx="317" cy="249"/>
                </a:xfrm>
                <a:prstGeom prst="ellipse">
                  <a:avLst/>
                </a:prstGeom>
                <a:noFill/>
                <a:ln w="1905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Font typeface="Arial" pitchFamily="34" charset="0"/>
                    <a:buNone/>
                  </a:pPr>
                  <a:r>
                    <a:rPr lang="en-US" sz="2400"/>
                    <a:t>v</a:t>
                  </a:r>
                  <a:r>
                    <a:rPr lang="en-US" sz="2400" baseline="-18000"/>
                    <a:t>5</a:t>
                  </a:r>
                </a:p>
              </p:txBody>
            </p:sp>
            <p:sp>
              <p:nvSpPr>
                <p:cNvPr id="15" name="Line 18"/>
                <p:cNvSpPr>
                  <a:spLocks noChangeShapeType="1"/>
                </p:cNvSpPr>
                <p:nvPr/>
              </p:nvSpPr>
              <p:spPr bwMode="auto">
                <a:xfrm>
                  <a:off x="320" y="112"/>
                  <a:ext cx="317" cy="0"/>
                </a:xfrm>
                <a:prstGeom prst="line">
                  <a:avLst/>
                </a:prstGeom>
                <a:noFill/>
                <a:ln w="19050" cmpd="sng">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fontAlgn="base">
                    <a:spcBef>
                      <a:spcPct val="0"/>
                    </a:spcBef>
                    <a:spcAft>
                      <a:spcPct val="0"/>
                    </a:spcAft>
                    <a:buFont typeface="Arial" pitchFamily="34" charset="0"/>
                    <a:buNone/>
                  </a:pPr>
                  <a:endParaRPr lang="zh-CN" altLang="en-US" sz="2400"/>
                </a:p>
              </p:txBody>
            </p:sp>
          </p:grpSp>
          <p:sp>
            <p:nvSpPr>
              <p:cNvPr id="12" name="未知"/>
              <p:cNvSpPr>
                <a:spLocks/>
              </p:cNvSpPr>
              <p:nvPr/>
            </p:nvSpPr>
            <p:spPr bwMode="auto">
              <a:xfrm>
                <a:off x="240" y="0"/>
                <a:ext cx="480" cy="96"/>
              </a:xfrm>
              <a:custGeom>
                <a:avLst/>
                <a:gdLst>
                  <a:gd name="T0" fmla="*/ 0 w 480"/>
                  <a:gd name="T1" fmla="*/ 96 h 96"/>
                  <a:gd name="T2" fmla="*/ 192 w 480"/>
                  <a:gd name="T3" fmla="*/ 0 h 96"/>
                  <a:gd name="T4" fmla="*/ 480 w 480"/>
                  <a:gd name="T5" fmla="*/ 96 h 96"/>
                </a:gdLst>
                <a:ahLst/>
                <a:cxnLst>
                  <a:cxn ang="0">
                    <a:pos x="T0" y="T1"/>
                  </a:cxn>
                  <a:cxn ang="0">
                    <a:pos x="T2" y="T3"/>
                  </a:cxn>
                  <a:cxn ang="0">
                    <a:pos x="T4" y="T5"/>
                  </a:cxn>
                </a:cxnLst>
                <a:rect l="0" t="0" r="r" b="b"/>
                <a:pathLst>
                  <a:path w="480" h="96">
                    <a:moveTo>
                      <a:pt x="0" y="96"/>
                    </a:moveTo>
                    <a:cubicBezTo>
                      <a:pt x="56" y="48"/>
                      <a:pt x="112" y="0"/>
                      <a:pt x="192" y="0"/>
                    </a:cubicBezTo>
                    <a:cubicBezTo>
                      <a:pt x="272" y="0"/>
                      <a:pt x="432" y="80"/>
                      <a:pt x="480" y="96"/>
                    </a:cubicBezTo>
                  </a:path>
                </a:pathLst>
              </a:custGeom>
              <a:noFill/>
              <a:ln w="28575" cap="flat" cmpd="sng">
                <a:solidFill>
                  <a:schemeClr val="folHlink"/>
                </a:solidFill>
                <a:prstDash val="dash"/>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fontAlgn="base">
                  <a:spcBef>
                    <a:spcPct val="0"/>
                  </a:spcBef>
                  <a:spcAft>
                    <a:spcPct val="0"/>
                  </a:spcAft>
                  <a:buFont typeface="Arial" pitchFamily="34" charset="0"/>
                  <a:buNone/>
                </a:pPr>
                <a:endParaRPr lang="zh-CN" altLang="en-US" sz="2400">
                  <a:solidFill>
                    <a:srgbClr val="FF0000"/>
                  </a:solidFill>
                </a:endParaRPr>
              </a:p>
            </p:txBody>
          </p:sp>
        </p:grpSp>
      </p:grpSp>
      <p:grpSp>
        <p:nvGrpSpPr>
          <p:cNvPr id="24" name="Group 20"/>
          <p:cNvGrpSpPr>
            <a:grpSpLocks/>
          </p:cNvGrpSpPr>
          <p:nvPr/>
        </p:nvGrpSpPr>
        <p:grpSpPr bwMode="auto">
          <a:xfrm>
            <a:off x="1763713" y="2561653"/>
            <a:ext cx="4451350" cy="3408363"/>
            <a:chOff x="0" y="0"/>
            <a:chExt cx="2804" cy="2147"/>
          </a:xfrm>
        </p:grpSpPr>
        <p:sp>
          <p:nvSpPr>
            <p:cNvPr id="25" name="Rectangle 21"/>
            <p:cNvSpPr>
              <a:spLocks noChangeArrowheads="1"/>
            </p:cNvSpPr>
            <p:nvPr/>
          </p:nvSpPr>
          <p:spPr bwMode="auto">
            <a:xfrm>
              <a:off x="680" y="1943"/>
              <a:ext cx="1270" cy="2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Font typeface="Arial" pitchFamily="34" charset="0"/>
                <a:buNone/>
              </a:pPr>
              <a:r>
                <a:rPr lang="en-US" sz="2000" b="1"/>
                <a:t>(b)  G</a:t>
              </a:r>
              <a:r>
                <a:rPr lang="zh-CN" altLang="en-US" sz="2000" b="1"/>
                <a:t>的邻接链表</a:t>
              </a:r>
            </a:p>
          </p:txBody>
        </p:sp>
        <p:grpSp>
          <p:nvGrpSpPr>
            <p:cNvPr id="26" name="Group 22"/>
            <p:cNvGrpSpPr>
              <a:grpSpLocks/>
            </p:cNvGrpSpPr>
            <p:nvPr/>
          </p:nvGrpSpPr>
          <p:grpSpPr bwMode="auto">
            <a:xfrm>
              <a:off x="0" y="0"/>
              <a:ext cx="2804" cy="1865"/>
              <a:chOff x="0" y="0"/>
              <a:chExt cx="2804" cy="1865"/>
            </a:xfrm>
          </p:grpSpPr>
          <p:sp>
            <p:nvSpPr>
              <p:cNvPr id="27" name="未知"/>
              <p:cNvSpPr>
                <a:spLocks/>
              </p:cNvSpPr>
              <p:nvPr/>
            </p:nvSpPr>
            <p:spPr bwMode="auto">
              <a:xfrm>
                <a:off x="1451" y="549"/>
                <a:ext cx="1048" cy="56"/>
              </a:xfrm>
              <a:custGeom>
                <a:avLst/>
                <a:gdLst>
                  <a:gd name="T0" fmla="*/ 40 w 1048"/>
                  <a:gd name="T1" fmla="*/ 56 h 56"/>
                  <a:gd name="T2" fmla="*/ 136 w 1048"/>
                  <a:gd name="T3" fmla="*/ 8 h 56"/>
                  <a:gd name="T4" fmla="*/ 856 w 1048"/>
                  <a:gd name="T5" fmla="*/ 8 h 56"/>
                  <a:gd name="T6" fmla="*/ 1048 w 1048"/>
                  <a:gd name="T7" fmla="*/ 56 h 56"/>
                </a:gdLst>
                <a:ahLst/>
                <a:cxnLst>
                  <a:cxn ang="0">
                    <a:pos x="T0" y="T1"/>
                  </a:cxn>
                  <a:cxn ang="0">
                    <a:pos x="T2" y="T3"/>
                  </a:cxn>
                  <a:cxn ang="0">
                    <a:pos x="T4" y="T5"/>
                  </a:cxn>
                  <a:cxn ang="0">
                    <a:pos x="T6" y="T7"/>
                  </a:cxn>
                </a:cxnLst>
                <a:rect l="0" t="0" r="r" b="b"/>
                <a:pathLst>
                  <a:path w="1048" h="56">
                    <a:moveTo>
                      <a:pt x="40" y="56"/>
                    </a:moveTo>
                    <a:cubicBezTo>
                      <a:pt x="20" y="36"/>
                      <a:pt x="0" y="16"/>
                      <a:pt x="136" y="8"/>
                    </a:cubicBezTo>
                    <a:cubicBezTo>
                      <a:pt x="272" y="0"/>
                      <a:pt x="704" y="0"/>
                      <a:pt x="856" y="8"/>
                    </a:cubicBezTo>
                    <a:cubicBezTo>
                      <a:pt x="1008" y="16"/>
                      <a:pt x="1016" y="48"/>
                      <a:pt x="1048" y="56"/>
                    </a:cubicBezTo>
                  </a:path>
                </a:pathLst>
              </a:custGeom>
              <a:noFill/>
              <a:ln w="28575" cap="flat" cmpd="sng">
                <a:solidFill>
                  <a:schemeClr val="hlink"/>
                </a:solidFill>
                <a:prstDash val="dash"/>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fontAlgn="base">
                  <a:spcBef>
                    <a:spcPct val="0"/>
                  </a:spcBef>
                  <a:spcAft>
                    <a:spcPct val="0"/>
                  </a:spcAft>
                  <a:buFont typeface="Arial" pitchFamily="34" charset="0"/>
                  <a:buNone/>
                </a:pPr>
                <a:endParaRPr lang="zh-CN" altLang="en-US" sz="2400"/>
              </a:p>
            </p:txBody>
          </p:sp>
          <p:sp>
            <p:nvSpPr>
              <p:cNvPr id="28" name="Line 24"/>
              <p:cNvSpPr>
                <a:spLocks noChangeShapeType="1"/>
              </p:cNvSpPr>
              <p:nvPr/>
            </p:nvSpPr>
            <p:spPr bwMode="auto">
              <a:xfrm>
                <a:off x="1451" y="911"/>
                <a:ext cx="336" cy="0"/>
              </a:xfrm>
              <a:prstGeom prst="line">
                <a:avLst/>
              </a:prstGeom>
              <a:noFill/>
              <a:ln w="28575" cmpd="sng">
                <a:solidFill>
                  <a:schemeClr val="folHlink"/>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fontAlgn="base">
                  <a:spcBef>
                    <a:spcPct val="0"/>
                  </a:spcBef>
                  <a:spcAft>
                    <a:spcPct val="0"/>
                  </a:spcAft>
                  <a:buFont typeface="Arial" pitchFamily="34" charset="0"/>
                  <a:buNone/>
                </a:pPr>
                <a:endParaRPr lang="zh-CN" altLang="en-US" sz="2400"/>
              </a:p>
            </p:txBody>
          </p:sp>
          <p:grpSp>
            <p:nvGrpSpPr>
              <p:cNvPr id="29" name="Group 25"/>
              <p:cNvGrpSpPr>
                <a:grpSpLocks/>
              </p:cNvGrpSpPr>
              <p:nvPr/>
            </p:nvGrpSpPr>
            <p:grpSpPr bwMode="auto">
              <a:xfrm>
                <a:off x="0" y="0"/>
                <a:ext cx="2804" cy="1865"/>
                <a:chOff x="0" y="0"/>
                <a:chExt cx="2804" cy="1865"/>
              </a:xfrm>
            </p:grpSpPr>
            <p:sp>
              <p:nvSpPr>
                <p:cNvPr id="31" name="Rectangle 26"/>
                <p:cNvSpPr>
                  <a:spLocks noChangeArrowheads="1"/>
                </p:cNvSpPr>
                <p:nvPr/>
              </p:nvSpPr>
              <p:spPr bwMode="auto">
                <a:xfrm>
                  <a:off x="769" y="17"/>
                  <a:ext cx="226" cy="1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lnSpc>
                      <a:spcPct val="110000"/>
                    </a:lnSpc>
                    <a:spcBef>
                      <a:spcPct val="0"/>
                    </a:spcBef>
                    <a:spcAft>
                      <a:spcPct val="0"/>
                    </a:spcAft>
                    <a:buFont typeface="Arial" pitchFamily="34" charset="0"/>
                    <a:buNone/>
                  </a:pPr>
                  <a:r>
                    <a:rPr lang="en-US" sz="2400" b="1"/>
                    <a:t>0</a:t>
                  </a:r>
                </a:p>
                <a:p>
                  <a:pPr fontAlgn="base">
                    <a:lnSpc>
                      <a:spcPct val="110000"/>
                    </a:lnSpc>
                    <a:spcBef>
                      <a:spcPct val="0"/>
                    </a:spcBef>
                    <a:spcAft>
                      <a:spcPct val="0"/>
                    </a:spcAft>
                    <a:buFont typeface="Arial" pitchFamily="34" charset="0"/>
                    <a:buNone/>
                  </a:pPr>
                  <a:r>
                    <a:rPr lang="en-US" sz="2400" b="1"/>
                    <a:t>1</a:t>
                  </a:r>
                </a:p>
                <a:p>
                  <a:pPr fontAlgn="base">
                    <a:lnSpc>
                      <a:spcPct val="110000"/>
                    </a:lnSpc>
                    <a:spcBef>
                      <a:spcPct val="0"/>
                    </a:spcBef>
                    <a:spcAft>
                      <a:spcPct val="0"/>
                    </a:spcAft>
                    <a:buFont typeface="Arial" pitchFamily="34" charset="0"/>
                    <a:buNone/>
                  </a:pPr>
                  <a:r>
                    <a:rPr lang="en-US" sz="2400" b="1"/>
                    <a:t>2</a:t>
                  </a:r>
                </a:p>
                <a:p>
                  <a:pPr fontAlgn="base">
                    <a:lnSpc>
                      <a:spcPct val="110000"/>
                    </a:lnSpc>
                    <a:spcBef>
                      <a:spcPct val="0"/>
                    </a:spcBef>
                    <a:spcAft>
                      <a:spcPct val="0"/>
                    </a:spcAft>
                    <a:buFont typeface="Arial" pitchFamily="34" charset="0"/>
                    <a:buNone/>
                  </a:pPr>
                  <a:r>
                    <a:rPr lang="en-US" sz="2400" b="1"/>
                    <a:t>3</a:t>
                  </a:r>
                </a:p>
                <a:p>
                  <a:pPr fontAlgn="base">
                    <a:lnSpc>
                      <a:spcPct val="110000"/>
                    </a:lnSpc>
                    <a:spcBef>
                      <a:spcPct val="0"/>
                    </a:spcBef>
                    <a:spcAft>
                      <a:spcPct val="0"/>
                    </a:spcAft>
                    <a:buFont typeface="Arial" pitchFamily="34" charset="0"/>
                    <a:buNone/>
                  </a:pPr>
                  <a:r>
                    <a:rPr lang="en-US" sz="2400" b="1"/>
                    <a:t>4</a:t>
                  </a:r>
                </a:p>
              </p:txBody>
            </p:sp>
            <p:sp>
              <p:nvSpPr>
                <p:cNvPr id="32" name="Rectangle 27"/>
                <p:cNvSpPr>
                  <a:spLocks noChangeArrowheads="1"/>
                </p:cNvSpPr>
                <p:nvPr/>
              </p:nvSpPr>
              <p:spPr bwMode="auto">
                <a:xfrm>
                  <a:off x="0" y="1621"/>
                  <a:ext cx="998" cy="2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Font typeface="Arial" pitchFamily="34" charset="0"/>
                    <a:buNone/>
                  </a:pPr>
                  <a:r>
                    <a:rPr lang="en-US" sz="2000" b="1" dirty="0"/>
                    <a:t>MAX_VEX-1</a:t>
                  </a:r>
                </a:p>
              </p:txBody>
            </p:sp>
            <p:grpSp>
              <p:nvGrpSpPr>
                <p:cNvPr id="33" name="Group 28"/>
                <p:cNvGrpSpPr>
                  <a:grpSpLocks/>
                </p:cNvGrpSpPr>
                <p:nvPr/>
              </p:nvGrpSpPr>
              <p:grpSpPr bwMode="auto">
                <a:xfrm>
                  <a:off x="998" y="24"/>
                  <a:ext cx="590" cy="1841"/>
                  <a:chOff x="0" y="0"/>
                  <a:chExt cx="590" cy="1841"/>
                </a:xfrm>
              </p:grpSpPr>
              <p:grpSp>
                <p:nvGrpSpPr>
                  <p:cNvPr id="71" name="Group 29"/>
                  <p:cNvGrpSpPr>
                    <a:grpSpLocks/>
                  </p:cNvGrpSpPr>
                  <p:nvPr/>
                </p:nvGrpSpPr>
                <p:grpSpPr bwMode="auto">
                  <a:xfrm>
                    <a:off x="0" y="0"/>
                    <a:ext cx="590" cy="262"/>
                    <a:chOff x="0" y="0"/>
                    <a:chExt cx="544" cy="226"/>
                  </a:xfrm>
                </p:grpSpPr>
                <p:sp>
                  <p:nvSpPr>
                    <p:cNvPr id="90" name="Rectangle 30"/>
                    <p:cNvSpPr>
                      <a:spLocks noChangeArrowheads="1"/>
                    </p:cNvSpPr>
                    <p:nvPr/>
                  </p:nvSpPr>
                  <p:spPr bwMode="auto">
                    <a:xfrm>
                      <a:off x="0" y="0"/>
                      <a:ext cx="544" cy="226"/>
                    </a:xfrm>
                    <a:prstGeom prst="rect">
                      <a:avLst/>
                    </a:prstGeom>
                    <a:noFill/>
                    <a:ln w="9525" cmpd="sng">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Font typeface="Arial" pitchFamily="34" charset="0"/>
                        <a:buNone/>
                      </a:pPr>
                      <a:r>
                        <a:rPr lang="en-US" sz="2400" b="1"/>
                        <a:t>v</a:t>
                      </a:r>
                      <a:r>
                        <a:rPr lang="en-US" sz="2400" b="1" baseline="-20000"/>
                        <a:t>1</a:t>
                      </a:r>
                      <a:r>
                        <a:rPr lang="en-US" sz="2400" b="1"/>
                        <a:t>       </a:t>
                      </a:r>
                    </a:p>
                  </p:txBody>
                </p:sp>
                <p:sp>
                  <p:nvSpPr>
                    <p:cNvPr id="91" name="Line 31"/>
                    <p:cNvSpPr>
                      <a:spLocks noChangeShapeType="1"/>
                    </p:cNvSpPr>
                    <p:nvPr/>
                  </p:nvSpPr>
                  <p:spPr bwMode="auto">
                    <a:xfrm>
                      <a:off x="293" y="0"/>
                      <a:ext cx="0" cy="226"/>
                    </a:xfrm>
                    <a:prstGeom prst="line">
                      <a:avLst/>
                    </a:prstGeom>
                    <a:noFill/>
                    <a:ln w="9525" cmpd="sng">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fontAlgn="base">
                        <a:spcBef>
                          <a:spcPct val="0"/>
                        </a:spcBef>
                        <a:spcAft>
                          <a:spcPct val="0"/>
                        </a:spcAft>
                        <a:buFont typeface="Arial" pitchFamily="34" charset="0"/>
                        <a:buNone/>
                      </a:pPr>
                      <a:endParaRPr lang="zh-CN" altLang="en-US" sz="2400"/>
                    </a:p>
                  </p:txBody>
                </p:sp>
              </p:grpSp>
              <p:grpSp>
                <p:nvGrpSpPr>
                  <p:cNvPr id="72" name="Group 32"/>
                  <p:cNvGrpSpPr>
                    <a:grpSpLocks/>
                  </p:cNvGrpSpPr>
                  <p:nvPr/>
                </p:nvGrpSpPr>
                <p:grpSpPr bwMode="auto">
                  <a:xfrm>
                    <a:off x="0" y="263"/>
                    <a:ext cx="590" cy="263"/>
                    <a:chOff x="0" y="0"/>
                    <a:chExt cx="544" cy="226"/>
                  </a:xfrm>
                </p:grpSpPr>
                <p:sp>
                  <p:nvSpPr>
                    <p:cNvPr id="88" name="Rectangle 33"/>
                    <p:cNvSpPr>
                      <a:spLocks noChangeArrowheads="1"/>
                    </p:cNvSpPr>
                    <p:nvPr/>
                  </p:nvSpPr>
                  <p:spPr bwMode="auto">
                    <a:xfrm>
                      <a:off x="0" y="0"/>
                      <a:ext cx="544" cy="226"/>
                    </a:xfrm>
                    <a:prstGeom prst="rect">
                      <a:avLst/>
                    </a:prstGeom>
                    <a:noFill/>
                    <a:ln w="9525" cmpd="sng">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Font typeface="Arial" pitchFamily="34" charset="0"/>
                        <a:buNone/>
                      </a:pPr>
                      <a:r>
                        <a:rPr lang="en-US" sz="2400" b="1"/>
                        <a:t>v</a:t>
                      </a:r>
                      <a:r>
                        <a:rPr lang="en-US" sz="2400" b="1" baseline="-20000"/>
                        <a:t>2</a:t>
                      </a:r>
                      <a:endParaRPr lang="en-US" sz="2400" b="1"/>
                    </a:p>
                  </p:txBody>
                </p:sp>
                <p:sp>
                  <p:nvSpPr>
                    <p:cNvPr id="89" name="Line 34"/>
                    <p:cNvSpPr>
                      <a:spLocks noChangeShapeType="1"/>
                    </p:cNvSpPr>
                    <p:nvPr/>
                  </p:nvSpPr>
                  <p:spPr bwMode="auto">
                    <a:xfrm>
                      <a:off x="293" y="0"/>
                      <a:ext cx="0" cy="226"/>
                    </a:xfrm>
                    <a:prstGeom prst="line">
                      <a:avLst/>
                    </a:prstGeom>
                    <a:noFill/>
                    <a:ln w="9525" cmpd="sng">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fontAlgn="base">
                        <a:spcBef>
                          <a:spcPct val="0"/>
                        </a:spcBef>
                        <a:spcAft>
                          <a:spcPct val="0"/>
                        </a:spcAft>
                        <a:buFont typeface="Arial" pitchFamily="34" charset="0"/>
                        <a:buNone/>
                      </a:pPr>
                      <a:endParaRPr lang="zh-CN" altLang="en-US" sz="2400"/>
                    </a:p>
                  </p:txBody>
                </p:sp>
              </p:grpSp>
              <p:grpSp>
                <p:nvGrpSpPr>
                  <p:cNvPr id="73" name="Group 35"/>
                  <p:cNvGrpSpPr>
                    <a:grpSpLocks/>
                  </p:cNvGrpSpPr>
                  <p:nvPr/>
                </p:nvGrpSpPr>
                <p:grpSpPr bwMode="auto">
                  <a:xfrm>
                    <a:off x="0" y="527"/>
                    <a:ext cx="590" cy="262"/>
                    <a:chOff x="0" y="0"/>
                    <a:chExt cx="544" cy="226"/>
                  </a:xfrm>
                </p:grpSpPr>
                <p:sp>
                  <p:nvSpPr>
                    <p:cNvPr id="86" name="Rectangle 36"/>
                    <p:cNvSpPr>
                      <a:spLocks noChangeArrowheads="1"/>
                    </p:cNvSpPr>
                    <p:nvPr/>
                  </p:nvSpPr>
                  <p:spPr bwMode="auto">
                    <a:xfrm>
                      <a:off x="0" y="0"/>
                      <a:ext cx="544" cy="226"/>
                    </a:xfrm>
                    <a:prstGeom prst="rect">
                      <a:avLst/>
                    </a:prstGeom>
                    <a:noFill/>
                    <a:ln w="9525" cmpd="sng">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Font typeface="Arial" pitchFamily="34" charset="0"/>
                        <a:buNone/>
                      </a:pPr>
                      <a:r>
                        <a:rPr lang="en-US" sz="2400" b="1"/>
                        <a:t>v</a:t>
                      </a:r>
                      <a:r>
                        <a:rPr lang="en-US" sz="2400" b="1" baseline="-20000"/>
                        <a:t>3</a:t>
                      </a:r>
                      <a:r>
                        <a:rPr lang="en-US" sz="2400" b="1"/>
                        <a:t>       </a:t>
                      </a:r>
                    </a:p>
                  </p:txBody>
                </p:sp>
                <p:sp>
                  <p:nvSpPr>
                    <p:cNvPr id="87" name="Line 37"/>
                    <p:cNvSpPr>
                      <a:spLocks noChangeShapeType="1"/>
                    </p:cNvSpPr>
                    <p:nvPr/>
                  </p:nvSpPr>
                  <p:spPr bwMode="auto">
                    <a:xfrm>
                      <a:off x="293" y="0"/>
                      <a:ext cx="0" cy="226"/>
                    </a:xfrm>
                    <a:prstGeom prst="line">
                      <a:avLst/>
                    </a:prstGeom>
                    <a:noFill/>
                    <a:ln w="9525" cmpd="sng">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fontAlgn="base">
                        <a:spcBef>
                          <a:spcPct val="0"/>
                        </a:spcBef>
                        <a:spcAft>
                          <a:spcPct val="0"/>
                        </a:spcAft>
                        <a:buFont typeface="Arial" pitchFamily="34" charset="0"/>
                        <a:buNone/>
                      </a:pPr>
                      <a:endParaRPr lang="zh-CN" altLang="en-US" sz="2400"/>
                    </a:p>
                  </p:txBody>
                </p:sp>
              </p:grpSp>
              <p:grpSp>
                <p:nvGrpSpPr>
                  <p:cNvPr id="74" name="Group 38"/>
                  <p:cNvGrpSpPr>
                    <a:grpSpLocks/>
                  </p:cNvGrpSpPr>
                  <p:nvPr/>
                </p:nvGrpSpPr>
                <p:grpSpPr bwMode="auto">
                  <a:xfrm>
                    <a:off x="0" y="790"/>
                    <a:ext cx="590" cy="262"/>
                    <a:chOff x="0" y="0"/>
                    <a:chExt cx="544" cy="226"/>
                  </a:xfrm>
                </p:grpSpPr>
                <p:sp>
                  <p:nvSpPr>
                    <p:cNvPr id="84" name="Rectangle 39"/>
                    <p:cNvSpPr>
                      <a:spLocks noChangeArrowheads="1"/>
                    </p:cNvSpPr>
                    <p:nvPr/>
                  </p:nvSpPr>
                  <p:spPr bwMode="auto">
                    <a:xfrm>
                      <a:off x="0" y="0"/>
                      <a:ext cx="544" cy="226"/>
                    </a:xfrm>
                    <a:prstGeom prst="rect">
                      <a:avLst/>
                    </a:prstGeom>
                    <a:noFill/>
                    <a:ln w="9525" cmpd="sng">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Font typeface="Arial" pitchFamily="34" charset="0"/>
                        <a:buNone/>
                      </a:pPr>
                      <a:r>
                        <a:rPr lang="en-US" sz="2400" b="1"/>
                        <a:t>v</a:t>
                      </a:r>
                      <a:r>
                        <a:rPr lang="en-US" sz="2400" b="1" baseline="-20000"/>
                        <a:t>4</a:t>
                      </a:r>
                      <a:endParaRPr lang="en-US" sz="2400" b="1"/>
                    </a:p>
                  </p:txBody>
                </p:sp>
                <p:sp>
                  <p:nvSpPr>
                    <p:cNvPr id="85" name="Line 40"/>
                    <p:cNvSpPr>
                      <a:spLocks noChangeShapeType="1"/>
                    </p:cNvSpPr>
                    <p:nvPr/>
                  </p:nvSpPr>
                  <p:spPr bwMode="auto">
                    <a:xfrm>
                      <a:off x="293" y="0"/>
                      <a:ext cx="0" cy="226"/>
                    </a:xfrm>
                    <a:prstGeom prst="line">
                      <a:avLst/>
                    </a:prstGeom>
                    <a:noFill/>
                    <a:ln w="9525" cmpd="sng">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fontAlgn="base">
                        <a:spcBef>
                          <a:spcPct val="0"/>
                        </a:spcBef>
                        <a:spcAft>
                          <a:spcPct val="0"/>
                        </a:spcAft>
                        <a:buFont typeface="Arial" pitchFamily="34" charset="0"/>
                        <a:buNone/>
                      </a:pPr>
                      <a:endParaRPr lang="zh-CN" altLang="en-US" sz="2400"/>
                    </a:p>
                  </p:txBody>
                </p:sp>
              </p:grpSp>
              <p:grpSp>
                <p:nvGrpSpPr>
                  <p:cNvPr id="75" name="Group 41"/>
                  <p:cNvGrpSpPr>
                    <a:grpSpLocks/>
                  </p:cNvGrpSpPr>
                  <p:nvPr/>
                </p:nvGrpSpPr>
                <p:grpSpPr bwMode="auto">
                  <a:xfrm>
                    <a:off x="0" y="1317"/>
                    <a:ext cx="590" cy="262"/>
                    <a:chOff x="0" y="0"/>
                    <a:chExt cx="544" cy="226"/>
                  </a:xfrm>
                </p:grpSpPr>
                <p:sp>
                  <p:nvSpPr>
                    <p:cNvPr id="82" name="Rectangle 42"/>
                    <p:cNvSpPr>
                      <a:spLocks noChangeArrowheads="1"/>
                    </p:cNvSpPr>
                    <p:nvPr/>
                  </p:nvSpPr>
                  <p:spPr bwMode="auto">
                    <a:xfrm>
                      <a:off x="0" y="0"/>
                      <a:ext cx="544" cy="226"/>
                    </a:xfrm>
                    <a:prstGeom prst="rect">
                      <a:avLst/>
                    </a:prstGeom>
                    <a:noFill/>
                    <a:ln w="9525" cmpd="sng">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Font typeface="Arial" pitchFamily="34" charset="0"/>
                        <a:buNone/>
                      </a:pPr>
                      <a:r>
                        <a:rPr lang="zh-CN" altLang="en-US" sz="2400" b="1" dirty="0">
                          <a:latin typeface="宋体" pitchFamily="2" charset="-122"/>
                        </a:rPr>
                        <a:t>┇ </a:t>
                      </a:r>
                      <a:r>
                        <a:rPr lang="zh-CN" altLang="en-US" sz="2400" b="1" dirty="0"/>
                        <a:t> ┇ </a:t>
                      </a:r>
                    </a:p>
                  </p:txBody>
                </p:sp>
                <p:sp>
                  <p:nvSpPr>
                    <p:cNvPr id="83" name="Line 43"/>
                    <p:cNvSpPr>
                      <a:spLocks noChangeShapeType="1"/>
                    </p:cNvSpPr>
                    <p:nvPr/>
                  </p:nvSpPr>
                  <p:spPr bwMode="auto">
                    <a:xfrm>
                      <a:off x="293" y="0"/>
                      <a:ext cx="0" cy="226"/>
                    </a:xfrm>
                    <a:prstGeom prst="line">
                      <a:avLst/>
                    </a:prstGeom>
                    <a:noFill/>
                    <a:ln w="9525" cmpd="sng">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fontAlgn="base">
                        <a:spcBef>
                          <a:spcPct val="0"/>
                        </a:spcBef>
                        <a:spcAft>
                          <a:spcPct val="0"/>
                        </a:spcAft>
                        <a:buFont typeface="Arial" pitchFamily="34" charset="0"/>
                        <a:buNone/>
                      </a:pPr>
                      <a:endParaRPr lang="zh-CN" altLang="en-US" sz="2400"/>
                    </a:p>
                  </p:txBody>
                </p:sp>
              </p:grpSp>
              <p:grpSp>
                <p:nvGrpSpPr>
                  <p:cNvPr id="76" name="Group 44"/>
                  <p:cNvGrpSpPr>
                    <a:grpSpLocks/>
                  </p:cNvGrpSpPr>
                  <p:nvPr/>
                </p:nvGrpSpPr>
                <p:grpSpPr bwMode="auto">
                  <a:xfrm>
                    <a:off x="0" y="1579"/>
                    <a:ext cx="590" cy="262"/>
                    <a:chOff x="0" y="0"/>
                    <a:chExt cx="544" cy="226"/>
                  </a:xfrm>
                </p:grpSpPr>
                <p:sp>
                  <p:nvSpPr>
                    <p:cNvPr id="80" name="Rectangle 45"/>
                    <p:cNvSpPr>
                      <a:spLocks noChangeArrowheads="1"/>
                    </p:cNvSpPr>
                    <p:nvPr/>
                  </p:nvSpPr>
                  <p:spPr bwMode="auto">
                    <a:xfrm>
                      <a:off x="0" y="0"/>
                      <a:ext cx="544" cy="226"/>
                    </a:xfrm>
                    <a:prstGeom prst="rect">
                      <a:avLst/>
                    </a:prstGeom>
                    <a:solidFill>
                      <a:schemeClr val="bg2"/>
                    </a:solidFill>
                    <a:ln w="9525" cmpd="sng">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Font typeface="Arial" pitchFamily="34" charset="0"/>
                        <a:buNone/>
                      </a:pPr>
                      <a:endParaRPr lang="zh-CN" altLang="en-US" sz="2400" b="1"/>
                    </a:p>
                  </p:txBody>
                </p:sp>
                <p:sp>
                  <p:nvSpPr>
                    <p:cNvPr id="81" name="Line 46"/>
                    <p:cNvSpPr>
                      <a:spLocks noChangeShapeType="1"/>
                    </p:cNvSpPr>
                    <p:nvPr/>
                  </p:nvSpPr>
                  <p:spPr bwMode="auto">
                    <a:xfrm>
                      <a:off x="293" y="0"/>
                      <a:ext cx="0" cy="226"/>
                    </a:xfrm>
                    <a:prstGeom prst="line">
                      <a:avLst/>
                    </a:prstGeom>
                    <a:noFill/>
                    <a:ln w="9525" cmpd="sng">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fontAlgn="base">
                        <a:spcBef>
                          <a:spcPct val="0"/>
                        </a:spcBef>
                        <a:spcAft>
                          <a:spcPct val="0"/>
                        </a:spcAft>
                        <a:buFont typeface="Arial" pitchFamily="34" charset="0"/>
                        <a:buNone/>
                      </a:pPr>
                      <a:endParaRPr lang="zh-CN" altLang="en-US" sz="2400"/>
                    </a:p>
                  </p:txBody>
                </p:sp>
              </p:grpSp>
              <p:grpSp>
                <p:nvGrpSpPr>
                  <p:cNvPr id="77" name="Group 47"/>
                  <p:cNvGrpSpPr>
                    <a:grpSpLocks/>
                  </p:cNvGrpSpPr>
                  <p:nvPr/>
                </p:nvGrpSpPr>
                <p:grpSpPr bwMode="auto">
                  <a:xfrm>
                    <a:off x="0" y="1053"/>
                    <a:ext cx="590" cy="263"/>
                    <a:chOff x="0" y="0"/>
                    <a:chExt cx="544" cy="226"/>
                  </a:xfrm>
                </p:grpSpPr>
                <p:sp>
                  <p:nvSpPr>
                    <p:cNvPr id="78" name="Rectangle 48"/>
                    <p:cNvSpPr>
                      <a:spLocks noChangeArrowheads="1"/>
                    </p:cNvSpPr>
                    <p:nvPr/>
                  </p:nvSpPr>
                  <p:spPr bwMode="auto">
                    <a:xfrm>
                      <a:off x="0" y="0"/>
                      <a:ext cx="544" cy="226"/>
                    </a:xfrm>
                    <a:prstGeom prst="rect">
                      <a:avLst/>
                    </a:prstGeom>
                    <a:noFill/>
                    <a:ln w="9525" cmpd="sng">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Font typeface="Arial" pitchFamily="34" charset="0"/>
                        <a:buNone/>
                      </a:pPr>
                      <a:r>
                        <a:rPr lang="en-US" sz="2400" b="1"/>
                        <a:t>v</a:t>
                      </a:r>
                      <a:r>
                        <a:rPr lang="en-US" sz="2400" b="1" baseline="-20000"/>
                        <a:t>5</a:t>
                      </a:r>
                      <a:r>
                        <a:rPr lang="en-US" sz="2400" b="1"/>
                        <a:t>       </a:t>
                      </a:r>
                    </a:p>
                  </p:txBody>
                </p:sp>
                <p:sp>
                  <p:nvSpPr>
                    <p:cNvPr id="79" name="Line 49"/>
                    <p:cNvSpPr>
                      <a:spLocks noChangeShapeType="1"/>
                    </p:cNvSpPr>
                    <p:nvPr/>
                  </p:nvSpPr>
                  <p:spPr bwMode="auto">
                    <a:xfrm>
                      <a:off x="293" y="0"/>
                      <a:ext cx="0" cy="226"/>
                    </a:xfrm>
                    <a:prstGeom prst="line">
                      <a:avLst/>
                    </a:prstGeom>
                    <a:noFill/>
                    <a:ln w="9525" cmpd="sng">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fontAlgn="base">
                        <a:spcBef>
                          <a:spcPct val="0"/>
                        </a:spcBef>
                        <a:spcAft>
                          <a:spcPct val="0"/>
                        </a:spcAft>
                        <a:buFont typeface="Arial" pitchFamily="34" charset="0"/>
                        <a:buNone/>
                      </a:pPr>
                      <a:endParaRPr lang="zh-CN" altLang="en-US" sz="2400"/>
                    </a:p>
                  </p:txBody>
                </p:sp>
              </p:grpSp>
            </p:grpSp>
            <p:grpSp>
              <p:nvGrpSpPr>
                <p:cNvPr id="34" name="Group 50"/>
                <p:cNvGrpSpPr>
                  <a:grpSpLocks/>
                </p:cNvGrpSpPr>
                <p:nvPr/>
              </p:nvGrpSpPr>
              <p:grpSpPr bwMode="auto">
                <a:xfrm>
                  <a:off x="1451" y="0"/>
                  <a:ext cx="1353" cy="235"/>
                  <a:chOff x="0" y="0"/>
                  <a:chExt cx="1353" cy="235"/>
                </a:xfrm>
              </p:grpSpPr>
              <p:grpSp>
                <p:nvGrpSpPr>
                  <p:cNvPr id="63" name="Group 51"/>
                  <p:cNvGrpSpPr>
                    <a:grpSpLocks/>
                  </p:cNvGrpSpPr>
                  <p:nvPr/>
                </p:nvGrpSpPr>
                <p:grpSpPr bwMode="auto">
                  <a:xfrm>
                    <a:off x="275" y="0"/>
                    <a:ext cx="456" cy="226"/>
                    <a:chOff x="0" y="0"/>
                    <a:chExt cx="456" cy="226"/>
                  </a:xfrm>
                </p:grpSpPr>
                <p:sp>
                  <p:nvSpPr>
                    <p:cNvPr id="69" name="Rectangle 52"/>
                    <p:cNvSpPr>
                      <a:spLocks noChangeArrowheads="1"/>
                    </p:cNvSpPr>
                    <p:nvPr/>
                  </p:nvSpPr>
                  <p:spPr bwMode="auto">
                    <a:xfrm>
                      <a:off x="0" y="0"/>
                      <a:ext cx="456" cy="226"/>
                    </a:xfrm>
                    <a:prstGeom prst="rect">
                      <a:avLst/>
                    </a:prstGeom>
                    <a:noFill/>
                    <a:ln w="9525" cmpd="sng">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Font typeface="Arial" pitchFamily="34" charset="0"/>
                        <a:buNone/>
                      </a:pPr>
                      <a:r>
                        <a:rPr lang="en-US" sz="2400" b="1"/>
                        <a:t>2</a:t>
                      </a:r>
                    </a:p>
                  </p:txBody>
                </p:sp>
                <p:sp>
                  <p:nvSpPr>
                    <p:cNvPr id="70" name="Line 53"/>
                    <p:cNvSpPr>
                      <a:spLocks noChangeShapeType="1"/>
                    </p:cNvSpPr>
                    <p:nvPr/>
                  </p:nvSpPr>
                  <p:spPr bwMode="auto">
                    <a:xfrm>
                      <a:off x="251" y="0"/>
                      <a:ext cx="0" cy="226"/>
                    </a:xfrm>
                    <a:prstGeom prst="line">
                      <a:avLst/>
                    </a:prstGeom>
                    <a:noFill/>
                    <a:ln w="9525" cmpd="sng">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fontAlgn="base">
                        <a:spcBef>
                          <a:spcPct val="0"/>
                        </a:spcBef>
                        <a:spcAft>
                          <a:spcPct val="0"/>
                        </a:spcAft>
                        <a:buFont typeface="Arial" pitchFamily="34" charset="0"/>
                        <a:buNone/>
                      </a:pPr>
                      <a:endParaRPr lang="zh-CN" altLang="en-US" sz="2400"/>
                    </a:p>
                  </p:txBody>
                </p:sp>
              </p:grpSp>
              <p:grpSp>
                <p:nvGrpSpPr>
                  <p:cNvPr id="64" name="Group 54"/>
                  <p:cNvGrpSpPr>
                    <a:grpSpLocks/>
                  </p:cNvGrpSpPr>
                  <p:nvPr/>
                </p:nvGrpSpPr>
                <p:grpSpPr bwMode="auto">
                  <a:xfrm>
                    <a:off x="897" y="9"/>
                    <a:ext cx="456" cy="226"/>
                    <a:chOff x="0" y="0"/>
                    <a:chExt cx="456" cy="226"/>
                  </a:xfrm>
                </p:grpSpPr>
                <p:sp>
                  <p:nvSpPr>
                    <p:cNvPr id="67" name="Rectangle 55"/>
                    <p:cNvSpPr>
                      <a:spLocks noChangeArrowheads="1"/>
                    </p:cNvSpPr>
                    <p:nvPr/>
                  </p:nvSpPr>
                  <p:spPr bwMode="auto">
                    <a:xfrm>
                      <a:off x="0" y="0"/>
                      <a:ext cx="456" cy="226"/>
                    </a:xfrm>
                    <a:prstGeom prst="rect">
                      <a:avLst/>
                    </a:prstGeom>
                    <a:noFill/>
                    <a:ln w="9525" cmpd="sng">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Font typeface="Arial" pitchFamily="34" charset="0"/>
                        <a:buNone/>
                      </a:pPr>
                      <a:r>
                        <a:rPr lang="en-US" sz="2400" b="1"/>
                        <a:t>1   </a:t>
                      </a:r>
                      <a:r>
                        <a:rPr lang="en-US" sz="2400"/>
                        <a:t>⋀</a:t>
                      </a:r>
                    </a:p>
                  </p:txBody>
                </p:sp>
                <p:sp>
                  <p:nvSpPr>
                    <p:cNvPr id="68" name="Line 56"/>
                    <p:cNvSpPr>
                      <a:spLocks noChangeShapeType="1"/>
                    </p:cNvSpPr>
                    <p:nvPr/>
                  </p:nvSpPr>
                  <p:spPr bwMode="auto">
                    <a:xfrm>
                      <a:off x="251" y="0"/>
                      <a:ext cx="0" cy="226"/>
                    </a:xfrm>
                    <a:prstGeom prst="line">
                      <a:avLst/>
                    </a:prstGeom>
                    <a:noFill/>
                    <a:ln w="9525" cmpd="sng">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fontAlgn="base">
                        <a:spcBef>
                          <a:spcPct val="0"/>
                        </a:spcBef>
                        <a:spcAft>
                          <a:spcPct val="0"/>
                        </a:spcAft>
                        <a:buFont typeface="Arial" pitchFamily="34" charset="0"/>
                        <a:buNone/>
                      </a:pPr>
                      <a:endParaRPr lang="zh-CN" altLang="en-US" sz="2400"/>
                    </a:p>
                  </p:txBody>
                </p:sp>
              </p:grpSp>
              <p:sp>
                <p:nvSpPr>
                  <p:cNvPr id="65" name="Line 57"/>
                  <p:cNvSpPr>
                    <a:spLocks noChangeShapeType="1"/>
                  </p:cNvSpPr>
                  <p:nvPr/>
                </p:nvSpPr>
                <p:spPr bwMode="auto">
                  <a:xfrm>
                    <a:off x="0" y="129"/>
                    <a:ext cx="272" cy="0"/>
                  </a:xfrm>
                  <a:prstGeom prst="line">
                    <a:avLst/>
                  </a:prstGeom>
                  <a:noFill/>
                  <a:ln w="19050" cmpd="sng">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fontAlgn="base">
                      <a:spcBef>
                        <a:spcPct val="0"/>
                      </a:spcBef>
                      <a:spcAft>
                        <a:spcPct val="0"/>
                      </a:spcAft>
                      <a:buFont typeface="Arial" pitchFamily="34" charset="0"/>
                      <a:buNone/>
                    </a:pPr>
                    <a:endParaRPr lang="zh-CN" altLang="en-US" sz="2400"/>
                  </a:p>
                </p:txBody>
              </p:sp>
              <p:sp>
                <p:nvSpPr>
                  <p:cNvPr id="66" name="Line 58"/>
                  <p:cNvSpPr>
                    <a:spLocks noChangeShapeType="1"/>
                  </p:cNvSpPr>
                  <p:nvPr/>
                </p:nvSpPr>
                <p:spPr bwMode="auto">
                  <a:xfrm>
                    <a:off x="625" y="124"/>
                    <a:ext cx="272" cy="0"/>
                  </a:xfrm>
                  <a:prstGeom prst="line">
                    <a:avLst/>
                  </a:prstGeom>
                  <a:noFill/>
                  <a:ln w="19050" cmpd="sng">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fontAlgn="base">
                      <a:spcBef>
                        <a:spcPct val="0"/>
                      </a:spcBef>
                      <a:spcAft>
                        <a:spcPct val="0"/>
                      </a:spcAft>
                      <a:buFont typeface="Arial" pitchFamily="34" charset="0"/>
                      <a:buNone/>
                    </a:pPr>
                    <a:endParaRPr lang="zh-CN" altLang="en-US" sz="2400"/>
                  </a:p>
                </p:txBody>
              </p:sp>
            </p:grpSp>
            <p:grpSp>
              <p:nvGrpSpPr>
                <p:cNvPr id="35" name="Group 59"/>
                <p:cNvGrpSpPr>
                  <a:grpSpLocks/>
                </p:cNvGrpSpPr>
                <p:nvPr/>
              </p:nvGrpSpPr>
              <p:grpSpPr bwMode="auto">
                <a:xfrm>
                  <a:off x="1451" y="281"/>
                  <a:ext cx="1353" cy="235"/>
                  <a:chOff x="0" y="0"/>
                  <a:chExt cx="1353" cy="235"/>
                </a:xfrm>
              </p:grpSpPr>
              <p:grpSp>
                <p:nvGrpSpPr>
                  <p:cNvPr id="55" name="Group 60"/>
                  <p:cNvGrpSpPr>
                    <a:grpSpLocks/>
                  </p:cNvGrpSpPr>
                  <p:nvPr/>
                </p:nvGrpSpPr>
                <p:grpSpPr bwMode="auto">
                  <a:xfrm>
                    <a:off x="275" y="0"/>
                    <a:ext cx="456" cy="226"/>
                    <a:chOff x="0" y="0"/>
                    <a:chExt cx="456" cy="226"/>
                  </a:xfrm>
                </p:grpSpPr>
                <p:sp>
                  <p:nvSpPr>
                    <p:cNvPr id="61" name="Rectangle 61"/>
                    <p:cNvSpPr>
                      <a:spLocks noChangeArrowheads="1"/>
                    </p:cNvSpPr>
                    <p:nvPr/>
                  </p:nvSpPr>
                  <p:spPr bwMode="auto">
                    <a:xfrm>
                      <a:off x="0" y="0"/>
                      <a:ext cx="456" cy="226"/>
                    </a:xfrm>
                    <a:prstGeom prst="rect">
                      <a:avLst/>
                    </a:prstGeom>
                    <a:noFill/>
                    <a:ln w="9525" cmpd="sng">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Font typeface="Arial" pitchFamily="34" charset="0"/>
                        <a:buNone/>
                      </a:pPr>
                      <a:r>
                        <a:rPr lang="en-US" sz="2400" b="1"/>
                        <a:t>2</a:t>
                      </a:r>
                    </a:p>
                  </p:txBody>
                </p:sp>
                <p:sp>
                  <p:nvSpPr>
                    <p:cNvPr id="62" name="Line 62"/>
                    <p:cNvSpPr>
                      <a:spLocks noChangeShapeType="1"/>
                    </p:cNvSpPr>
                    <p:nvPr/>
                  </p:nvSpPr>
                  <p:spPr bwMode="auto">
                    <a:xfrm>
                      <a:off x="251" y="0"/>
                      <a:ext cx="0" cy="226"/>
                    </a:xfrm>
                    <a:prstGeom prst="line">
                      <a:avLst/>
                    </a:prstGeom>
                    <a:noFill/>
                    <a:ln w="9525" cmpd="sng">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fontAlgn="base">
                        <a:spcBef>
                          <a:spcPct val="0"/>
                        </a:spcBef>
                        <a:spcAft>
                          <a:spcPct val="0"/>
                        </a:spcAft>
                        <a:buFont typeface="Arial" pitchFamily="34" charset="0"/>
                        <a:buNone/>
                      </a:pPr>
                      <a:endParaRPr lang="zh-CN" altLang="en-US" sz="2400"/>
                    </a:p>
                  </p:txBody>
                </p:sp>
              </p:grpSp>
              <p:grpSp>
                <p:nvGrpSpPr>
                  <p:cNvPr id="56" name="Group 63"/>
                  <p:cNvGrpSpPr>
                    <a:grpSpLocks/>
                  </p:cNvGrpSpPr>
                  <p:nvPr/>
                </p:nvGrpSpPr>
                <p:grpSpPr bwMode="auto">
                  <a:xfrm>
                    <a:off x="897" y="9"/>
                    <a:ext cx="456" cy="226"/>
                    <a:chOff x="0" y="0"/>
                    <a:chExt cx="456" cy="226"/>
                  </a:xfrm>
                </p:grpSpPr>
                <p:sp>
                  <p:nvSpPr>
                    <p:cNvPr id="59" name="Rectangle 64"/>
                    <p:cNvSpPr>
                      <a:spLocks noChangeArrowheads="1"/>
                    </p:cNvSpPr>
                    <p:nvPr/>
                  </p:nvSpPr>
                  <p:spPr bwMode="auto">
                    <a:xfrm>
                      <a:off x="0" y="0"/>
                      <a:ext cx="456" cy="226"/>
                    </a:xfrm>
                    <a:prstGeom prst="rect">
                      <a:avLst/>
                    </a:prstGeom>
                    <a:noFill/>
                    <a:ln w="9525" cmpd="sng">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Font typeface="Arial" pitchFamily="34" charset="0"/>
                        <a:buNone/>
                      </a:pPr>
                      <a:r>
                        <a:rPr lang="en-US" sz="2400" b="1" dirty="0"/>
                        <a:t>0   </a:t>
                      </a:r>
                      <a:r>
                        <a:rPr lang="en-US" sz="2400" dirty="0"/>
                        <a:t>⋀</a:t>
                      </a:r>
                    </a:p>
                  </p:txBody>
                </p:sp>
                <p:sp>
                  <p:nvSpPr>
                    <p:cNvPr id="60" name="Line 65"/>
                    <p:cNvSpPr>
                      <a:spLocks noChangeShapeType="1"/>
                    </p:cNvSpPr>
                    <p:nvPr/>
                  </p:nvSpPr>
                  <p:spPr bwMode="auto">
                    <a:xfrm>
                      <a:off x="251" y="0"/>
                      <a:ext cx="0" cy="226"/>
                    </a:xfrm>
                    <a:prstGeom prst="line">
                      <a:avLst/>
                    </a:prstGeom>
                    <a:noFill/>
                    <a:ln w="9525" cmpd="sng">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fontAlgn="base">
                        <a:spcBef>
                          <a:spcPct val="0"/>
                        </a:spcBef>
                        <a:spcAft>
                          <a:spcPct val="0"/>
                        </a:spcAft>
                        <a:buFont typeface="Arial" pitchFamily="34" charset="0"/>
                        <a:buNone/>
                      </a:pPr>
                      <a:endParaRPr lang="zh-CN" altLang="en-US" sz="2400"/>
                    </a:p>
                  </p:txBody>
                </p:sp>
              </p:grpSp>
              <p:sp>
                <p:nvSpPr>
                  <p:cNvPr id="57" name="Line 66"/>
                  <p:cNvSpPr>
                    <a:spLocks noChangeShapeType="1"/>
                  </p:cNvSpPr>
                  <p:nvPr/>
                </p:nvSpPr>
                <p:spPr bwMode="auto">
                  <a:xfrm>
                    <a:off x="0" y="129"/>
                    <a:ext cx="272" cy="0"/>
                  </a:xfrm>
                  <a:prstGeom prst="line">
                    <a:avLst/>
                  </a:prstGeom>
                  <a:noFill/>
                  <a:ln w="19050" cmpd="sng">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fontAlgn="base">
                      <a:spcBef>
                        <a:spcPct val="0"/>
                      </a:spcBef>
                      <a:spcAft>
                        <a:spcPct val="0"/>
                      </a:spcAft>
                      <a:buFont typeface="Arial" pitchFamily="34" charset="0"/>
                      <a:buNone/>
                    </a:pPr>
                    <a:endParaRPr lang="zh-CN" altLang="en-US" sz="2400"/>
                  </a:p>
                </p:txBody>
              </p:sp>
              <p:sp>
                <p:nvSpPr>
                  <p:cNvPr id="58" name="Line 67"/>
                  <p:cNvSpPr>
                    <a:spLocks noChangeShapeType="1"/>
                  </p:cNvSpPr>
                  <p:nvPr/>
                </p:nvSpPr>
                <p:spPr bwMode="auto">
                  <a:xfrm>
                    <a:off x="625" y="124"/>
                    <a:ext cx="272" cy="0"/>
                  </a:xfrm>
                  <a:prstGeom prst="line">
                    <a:avLst/>
                  </a:prstGeom>
                  <a:noFill/>
                  <a:ln w="19050" cmpd="sng">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fontAlgn="base">
                      <a:spcBef>
                        <a:spcPct val="0"/>
                      </a:spcBef>
                      <a:spcAft>
                        <a:spcPct val="0"/>
                      </a:spcAft>
                      <a:buFont typeface="Arial" pitchFamily="34" charset="0"/>
                      <a:buNone/>
                    </a:pPr>
                    <a:endParaRPr lang="zh-CN" altLang="en-US" sz="2400"/>
                  </a:p>
                </p:txBody>
              </p:sp>
            </p:grpSp>
            <p:grpSp>
              <p:nvGrpSpPr>
                <p:cNvPr id="36" name="Group 68"/>
                <p:cNvGrpSpPr>
                  <a:grpSpLocks/>
                </p:cNvGrpSpPr>
                <p:nvPr/>
              </p:nvGrpSpPr>
              <p:grpSpPr bwMode="auto">
                <a:xfrm>
                  <a:off x="1451" y="569"/>
                  <a:ext cx="1340" cy="235"/>
                  <a:chOff x="0" y="0"/>
                  <a:chExt cx="1340" cy="235"/>
                </a:xfrm>
              </p:grpSpPr>
              <p:grpSp>
                <p:nvGrpSpPr>
                  <p:cNvPr id="47" name="Group 69"/>
                  <p:cNvGrpSpPr>
                    <a:grpSpLocks/>
                  </p:cNvGrpSpPr>
                  <p:nvPr/>
                </p:nvGrpSpPr>
                <p:grpSpPr bwMode="auto">
                  <a:xfrm>
                    <a:off x="275" y="0"/>
                    <a:ext cx="456" cy="226"/>
                    <a:chOff x="0" y="0"/>
                    <a:chExt cx="456" cy="226"/>
                  </a:xfrm>
                </p:grpSpPr>
                <p:sp>
                  <p:nvSpPr>
                    <p:cNvPr id="53" name="Rectangle 70"/>
                    <p:cNvSpPr>
                      <a:spLocks noChangeArrowheads="1"/>
                    </p:cNvSpPr>
                    <p:nvPr/>
                  </p:nvSpPr>
                  <p:spPr bwMode="auto">
                    <a:xfrm>
                      <a:off x="0" y="0"/>
                      <a:ext cx="456" cy="226"/>
                    </a:xfrm>
                    <a:prstGeom prst="rect">
                      <a:avLst/>
                    </a:prstGeom>
                    <a:noFill/>
                    <a:ln w="9525" cmpd="sng">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Font typeface="Arial" pitchFamily="34" charset="0"/>
                        <a:buNone/>
                      </a:pPr>
                      <a:r>
                        <a:rPr lang="en-US" sz="2400" b="1"/>
                        <a:t>0</a:t>
                      </a:r>
                    </a:p>
                  </p:txBody>
                </p:sp>
                <p:sp>
                  <p:nvSpPr>
                    <p:cNvPr id="54" name="Line 71"/>
                    <p:cNvSpPr>
                      <a:spLocks noChangeShapeType="1"/>
                    </p:cNvSpPr>
                    <p:nvPr/>
                  </p:nvSpPr>
                  <p:spPr bwMode="auto">
                    <a:xfrm>
                      <a:off x="251" y="0"/>
                      <a:ext cx="0" cy="226"/>
                    </a:xfrm>
                    <a:prstGeom prst="line">
                      <a:avLst/>
                    </a:prstGeom>
                    <a:noFill/>
                    <a:ln w="9525" cmpd="sng">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fontAlgn="base">
                        <a:spcBef>
                          <a:spcPct val="0"/>
                        </a:spcBef>
                        <a:spcAft>
                          <a:spcPct val="0"/>
                        </a:spcAft>
                        <a:buFont typeface="Arial" pitchFamily="34" charset="0"/>
                        <a:buNone/>
                      </a:pPr>
                      <a:endParaRPr lang="zh-CN" altLang="en-US" sz="2400"/>
                    </a:p>
                  </p:txBody>
                </p:sp>
              </p:grpSp>
              <p:sp>
                <p:nvSpPr>
                  <p:cNvPr id="48" name="Line 72"/>
                  <p:cNvSpPr>
                    <a:spLocks noChangeShapeType="1"/>
                  </p:cNvSpPr>
                  <p:nvPr/>
                </p:nvSpPr>
                <p:spPr bwMode="auto">
                  <a:xfrm>
                    <a:off x="0" y="123"/>
                    <a:ext cx="272" cy="0"/>
                  </a:xfrm>
                  <a:prstGeom prst="line">
                    <a:avLst/>
                  </a:prstGeom>
                  <a:noFill/>
                  <a:ln w="19050" cmpd="sng">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fontAlgn="base">
                      <a:spcBef>
                        <a:spcPct val="0"/>
                      </a:spcBef>
                      <a:spcAft>
                        <a:spcPct val="0"/>
                      </a:spcAft>
                      <a:buFont typeface="Arial" pitchFamily="34" charset="0"/>
                      <a:buNone/>
                    </a:pPr>
                    <a:endParaRPr lang="zh-CN" altLang="en-US" sz="2400"/>
                  </a:p>
                </p:txBody>
              </p:sp>
              <p:grpSp>
                <p:nvGrpSpPr>
                  <p:cNvPr id="49" name="Group 73"/>
                  <p:cNvGrpSpPr>
                    <a:grpSpLocks/>
                  </p:cNvGrpSpPr>
                  <p:nvPr/>
                </p:nvGrpSpPr>
                <p:grpSpPr bwMode="auto">
                  <a:xfrm>
                    <a:off x="884" y="9"/>
                    <a:ext cx="456" cy="226"/>
                    <a:chOff x="0" y="0"/>
                    <a:chExt cx="456" cy="226"/>
                  </a:xfrm>
                </p:grpSpPr>
                <p:sp>
                  <p:nvSpPr>
                    <p:cNvPr id="51" name="Rectangle 74"/>
                    <p:cNvSpPr>
                      <a:spLocks noChangeArrowheads="1"/>
                    </p:cNvSpPr>
                    <p:nvPr/>
                  </p:nvSpPr>
                  <p:spPr bwMode="auto">
                    <a:xfrm>
                      <a:off x="0" y="0"/>
                      <a:ext cx="456" cy="226"/>
                    </a:xfrm>
                    <a:prstGeom prst="rect">
                      <a:avLst/>
                    </a:prstGeom>
                    <a:noFill/>
                    <a:ln w="9525" cmpd="sng">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Font typeface="Arial" pitchFamily="34" charset="0"/>
                        <a:buNone/>
                      </a:pPr>
                      <a:r>
                        <a:rPr lang="en-US" sz="2400" b="1"/>
                        <a:t>1   </a:t>
                      </a:r>
                      <a:r>
                        <a:rPr lang="en-US" sz="2400"/>
                        <a:t>⋀</a:t>
                      </a:r>
                    </a:p>
                  </p:txBody>
                </p:sp>
                <p:sp>
                  <p:nvSpPr>
                    <p:cNvPr id="52" name="Line 75"/>
                    <p:cNvSpPr>
                      <a:spLocks noChangeShapeType="1"/>
                    </p:cNvSpPr>
                    <p:nvPr/>
                  </p:nvSpPr>
                  <p:spPr bwMode="auto">
                    <a:xfrm>
                      <a:off x="251" y="0"/>
                      <a:ext cx="0" cy="226"/>
                    </a:xfrm>
                    <a:prstGeom prst="line">
                      <a:avLst/>
                    </a:prstGeom>
                    <a:noFill/>
                    <a:ln w="9525" cmpd="sng">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fontAlgn="base">
                        <a:spcBef>
                          <a:spcPct val="0"/>
                        </a:spcBef>
                        <a:spcAft>
                          <a:spcPct val="0"/>
                        </a:spcAft>
                        <a:buFont typeface="Arial" pitchFamily="34" charset="0"/>
                        <a:buNone/>
                      </a:pPr>
                      <a:endParaRPr lang="zh-CN" altLang="en-US" sz="2400"/>
                    </a:p>
                  </p:txBody>
                </p:sp>
              </p:grpSp>
              <p:sp>
                <p:nvSpPr>
                  <p:cNvPr id="50" name="Line 76"/>
                  <p:cNvSpPr>
                    <a:spLocks noChangeShapeType="1"/>
                  </p:cNvSpPr>
                  <p:nvPr/>
                </p:nvSpPr>
                <p:spPr bwMode="auto">
                  <a:xfrm>
                    <a:off x="603" y="124"/>
                    <a:ext cx="272" cy="0"/>
                  </a:xfrm>
                  <a:prstGeom prst="line">
                    <a:avLst/>
                  </a:prstGeom>
                  <a:noFill/>
                  <a:ln w="19050" cmpd="sng">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fontAlgn="base">
                      <a:spcBef>
                        <a:spcPct val="0"/>
                      </a:spcBef>
                      <a:spcAft>
                        <a:spcPct val="0"/>
                      </a:spcAft>
                      <a:buFont typeface="Arial" pitchFamily="34" charset="0"/>
                      <a:buNone/>
                    </a:pPr>
                    <a:endParaRPr lang="zh-CN" altLang="en-US" sz="2400"/>
                  </a:p>
                </p:txBody>
              </p:sp>
            </p:grpSp>
            <p:grpSp>
              <p:nvGrpSpPr>
                <p:cNvPr id="37" name="Group 77"/>
                <p:cNvGrpSpPr>
                  <a:grpSpLocks/>
                </p:cNvGrpSpPr>
                <p:nvPr/>
              </p:nvGrpSpPr>
              <p:grpSpPr bwMode="auto">
                <a:xfrm>
                  <a:off x="1451" y="864"/>
                  <a:ext cx="729" cy="226"/>
                  <a:chOff x="0" y="0"/>
                  <a:chExt cx="729" cy="226"/>
                </a:xfrm>
              </p:grpSpPr>
              <p:grpSp>
                <p:nvGrpSpPr>
                  <p:cNvPr id="43" name="Group 78"/>
                  <p:cNvGrpSpPr>
                    <a:grpSpLocks/>
                  </p:cNvGrpSpPr>
                  <p:nvPr/>
                </p:nvGrpSpPr>
                <p:grpSpPr bwMode="auto">
                  <a:xfrm>
                    <a:off x="273" y="0"/>
                    <a:ext cx="456" cy="226"/>
                    <a:chOff x="0" y="0"/>
                    <a:chExt cx="456" cy="226"/>
                  </a:xfrm>
                </p:grpSpPr>
                <p:sp>
                  <p:nvSpPr>
                    <p:cNvPr id="45" name="Rectangle 79"/>
                    <p:cNvSpPr>
                      <a:spLocks noChangeArrowheads="1"/>
                    </p:cNvSpPr>
                    <p:nvPr/>
                  </p:nvSpPr>
                  <p:spPr bwMode="auto">
                    <a:xfrm>
                      <a:off x="0" y="0"/>
                      <a:ext cx="456" cy="226"/>
                    </a:xfrm>
                    <a:prstGeom prst="rect">
                      <a:avLst/>
                    </a:prstGeom>
                    <a:noFill/>
                    <a:ln w="9525" cmpd="sng">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Font typeface="Arial" pitchFamily="34" charset="0"/>
                        <a:buNone/>
                      </a:pPr>
                      <a:r>
                        <a:rPr lang="en-US" sz="2400" b="1"/>
                        <a:t>4   </a:t>
                      </a:r>
                      <a:r>
                        <a:rPr lang="en-US" sz="2400"/>
                        <a:t>⋀</a:t>
                      </a:r>
                    </a:p>
                  </p:txBody>
                </p:sp>
                <p:sp>
                  <p:nvSpPr>
                    <p:cNvPr id="46" name="Line 80"/>
                    <p:cNvSpPr>
                      <a:spLocks noChangeShapeType="1"/>
                    </p:cNvSpPr>
                    <p:nvPr/>
                  </p:nvSpPr>
                  <p:spPr bwMode="auto">
                    <a:xfrm>
                      <a:off x="251" y="0"/>
                      <a:ext cx="0" cy="226"/>
                    </a:xfrm>
                    <a:prstGeom prst="line">
                      <a:avLst/>
                    </a:prstGeom>
                    <a:noFill/>
                    <a:ln w="9525" cmpd="sng">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fontAlgn="base">
                        <a:spcBef>
                          <a:spcPct val="0"/>
                        </a:spcBef>
                        <a:spcAft>
                          <a:spcPct val="0"/>
                        </a:spcAft>
                        <a:buFont typeface="Arial" pitchFamily="34" charset="0"/>
                        <a:buNone/>
                      </a:pPr>
                      <a:endParaRPr lang="zh-CN" altLang="en-US" sz="2400"/>
                    </a:p>
                  </p:txBody>
                </p:sp>
              </p:grpSp>
              <p:sp>
                <p:nvSpPr>
                  <p:cNvPr id="44" name="Line 81"/>
                  <p:cNvSpPr>
                    <a:spLocks noChangeShapeType="1"/>
                  </p:cNvSpPr>
                  <p:nvPr/>
                </p:nvSpPr>
                <p:spPr bwMode="auto">
                  <a:xfrm>
                    <a:off x="0" y="115"/>
                    <a:ext cx="272" cy="0"/>
                  </a:xfrm>
                  <a:prstGeom prst="line">
                    <a:avLst/>
                  </a:prstGeom>
                  <a:noFill/>
                  <a:ln w="19050" cmpd="sng">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fontAlgn="base">
                      <a:spcBef>
                        <a:spcPct val="0"/>
                      </a:spcBef>
                      <a:spcAft>
                        <a:spcPct val="0"/>
                      </a:spcAft>
                      <a:buFont typeface="Arial" pitchFamily="34" charset="0"/>
                      <a:buNone/>
                    </a:pPr>
                    <a:endParaRPr lang="zh-CN" altLang="en-US" sz="2400"/>
                  </a:p>
                </p:txBody>
              </p:sp>
            </p:grpSp>
            <p:grpSp>
              <p:nvGrpSpPr>
                <p:cNvPr id="38" name="Group 82"/>
                <p:cNvGrpSpPr>
                  <a:grpSpLocks/>
                </p:cNvGrpSpPr>
                <p:nvPr/>
              </p:nvGrpSpPr>
              <p:grpSpPr bwMode="auto">
                <a:xfrm>
                  <a:off x="1451" y="1136"/>
                  <a:ext cx="729" cy="226"/>
                  <a:chOff x="0" y="0"/>
                  <a:chExt cx="729" cy="226"/>
                </a:xfrm>
              </p:grpSpPr>
              <p:grpSp>
                <p:nvGrpSpPr>
                  <p:cNvPr id="39" name="Group 83"/>
                  <p:cNvGrpSpPr>
                    <a:grpSpLocks/>
                  </p:cNvGrpSpPr>
                  <p:nvPr/>
                </p:nvGrpSpPr>
                <p:grpSpPr bwMode="auto">
                  <a:xfrm>
                    <a:off x="273" y="0"/>
                    <a:ext cx="456" cy="226"/>
                    <a:chOff x="0" y="0"/>
                    <a:chExt cx="456" cy="226"/>
                  </a:xfrm>
                </p:grpSpPr>
                <p:sp>
                  <p:nvSpPr>
                    <p:cNvPr id="41" name="Rectangle 84"/>
                    <p:cNvSpPr>
                      <a:spLocks noChangeArrowheads="1"/>
                    </p:cNvSpPr>
                    <p:nvPr/>
                  </p:nvSpPr>
                  <p:spPr bwMode="auto">
                    <a:xfrm>
                      <a:off x="0" y="0"/>
                      <a:ext cx="456" cy="226"/>
                    </a:xfrm>
                    <a:prstGeom prst="rect">
                      <a:avLst/>
                    </a:prstGeom>
                    <a:noFill/>
                    <a:ln w="9525" cmpd="sng">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Font typeface="Arial" pitchFamily="34" charset="0"/>
                        <a:buNone/>
                      </a:pPr>
                      <a:r>
                        <a:rPr lang="en-US" sz="2400" b="1"/>
                        <a:t>3   </a:t>
                      </a:r>
                      <a:r>
                        <a:rPr lang="en-US" sz="2400"/>
                        <a:t>⋀</a:t>
                      </a:r>
                    </a:p>
                  </p:txBody>
                </p:sp>
                <p:sp>
                  <p:nvSpPr>
                    <p:cNvPr id="42" name="Line 85"/>
                    <p:cNvSpPr>
                      <a:spLocks noChangeShapeType="1"/>
                    </p:cNvSpPr>
                    <p:nvPr/>
                  </p:nvSpPr>
                  <p:spPr bwMode="auto">
                    <a:xfrm>
                      <a:off x="251" y="0"/>
                      <a:ext cx="0" cy="226"/>
                    </a:xfrm>
                    <a:prstGeom prst="line">
                      <a:avLst/>
                    </a:prstGeom>
                    <a:noFill/>
                    <a:ln w="9525" cmpd="sng">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fontAlgn="base">
                        <a:spcBef>
                          <a:spcPct val="0"/>
                        </a:spcBef>
                        <a:spcAft>
                          <a:spcPct val="0"/>
                        </a:spcAft>
                        <a:buFont typeface="Arial" pitchFamily="34" charset="0"/>
                        <a:buNone/>
                      </a:pPr>
                      <a:endParaRPr lang="zh-CN" altLang="en-US" sz="2400"/>
                    </a:p>
                  </p:txBody>
                </p:sp>
              </p:grpSp>
              <p:sp>
                <p:nvSpPr>
                  <p:cNvPr id="40" name="Line 86"/>
                  <p:cNvSpPr>
                    <a:spLocks noChangeShapeType="1"/>
                  </p:cNvSpPr>
                  <p:nvPr/>
                </p:nvSpPr>
                <p:spPr bwMode="auto">
                  <a:xfrm>
                    <a:off x="0" y="104"/>
                    <a:ext cx="272" cy="0"/>
                  </a:xfrm>
                  <a:prstGeom prst="line">
                    <a:avLst/>
                  </a:prstGeom>
                  <a:noFill/>
                  <a:ln w="19050" cmpd="sng">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fontAlgn="base">
                      <a:spcBef>
                        <a:spcPct val="0"/>
                      </a:spcBef>
                      <a:spcAft>
                        <a:spcPct val="0"/>
                      </a:spcAft>
                      <a:buFont typeface="Arial" pitchFamily="34" charset="0"/>
                      <a:buNone/>
                    </a:pPr>
                    <a:endParaRPr lang="zh-CN" altLang="en-US" sz="2400"/>
                  </a:p>
                </p:txBody>
              </p:sp>
            </p:grpSp>
          </p:grpSp>
          <p:sp>
            <p:nvSpPr>
              <p:cNvPr id="30" name="Line 87"/>
              <p:cNvSpPr>
                <a:spLocks noChangeShapeType="1"/>
              </p:cNvSpPr>
              <p:nvPr/>
            </p:nvSpPr>
            <p:spPr bwMode="auto">
              <a:xfrm>
                <a:off x="1451" y="79"/>
                <a:ext cx="318" cy="0"/>
              </a:xfrm>
              <a:prstGeom prst="line">
                <a:avLst/>
              </a:prstGeom>
              <a:noFill/>
              <a:ln w="28575" cmpd="sng">
                <a:solidFill>
                  <a:schemeClr val="hlink"/>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fontAlgn="base">
                  <a:spcBef>
                    <a:spcPct val="0"/>
                  </a:spcBef>
                  <a:spcAft>
                    <a:spcPct val="0"/>
                  </a:spcAft>
                  <a:buFont typeface="Arial" pitchFamily="34" charset="0"/>
                  <a:buNone/>
                </a:pPr>
                <a:endParaRPr lang="zh-CN" altLang="en-US" sz="2400"/>
              </a:p>
            </p:txBody>
          </p:sp>
        </p:grpSp>
      </p:grpSp>
      <p:sp>
        <p:nvSpPr>
          <p:cNvPr id="92" name="Rectangle 88"/>
          <p:cNvSpPr>
            <a:spLocks noChangeArrowheads="1"/>
          </p:cNvSpPr>
          <p:nvPr/>
        </p:nvSpPr>
        <p:spPr bwMode="auto">
          <a:xfrm>
            <a:off x="4941975" y="5106416"/>
            <a:ext cx="3959225" cy="323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Font typeface="Arial" pitchFamily="34" charset="0"/>
              <a:buNone/>
            </a:pPr>
            <a:r>
              <a:rPr lang="zh-CN" altLang="en-US" sz="2000" b="1" dirty="0"/>
              <a:t>    无向图及深度优先生成森林</a:t>
            </a:r>
          </a:p>
        </p:txBody>
      </p:sp>
      <p:grpSp>
        <p:nvGrpSpPr>
          <p:cNvPr id="93" name="Group 89"/>
          <p:cNvGrpSpPr>
            <a:grpSpLocks/>
          </p:cNvGrpSpPr>
          <p:nvPr/>
        </p:nvGrpSpPr>
        <p:grpSpPr bwMode="auto">
          <a:xfrm>
            <a:off x="6400800" y="2777720"/>
            <a:ext cx="2408238" cy="1785938"/>
            <a:chOff x="0" y="0"/>
            <a:chExt cx="1517" cy="1125"/>
          </a:xfrm>
        </p:grpSpPr>
        <p:sp>
          <p:nvSpPr>
            <p:cNvPr id="94" name="Rectangle 90"/>
            <p:cNvSpPr>
              <a:spLocks noChangeArrowheads="1"/>
            </p:cNvSpPr>
            <p:nvPr/>
          </p:nvSpPr>
          <p:spPr bwMode="auto">
            <a:xfrm>
              <a:off x="0" y="921"/>
              <a:ext cx="1496" cy="2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Font typeface="Arial" pitchFamily="34" charset="0"/>
                <a:buNone/>
              </a:pPr>
              <a:r>
                <a:rPr lang="en-US" sz="2000" b="1" dirty="0"/>
                <a:t>(c)  </a:t>
              </a:r>
              <a:r>
                <a:rPr lang="zh-CN" altLang="en-US" sz="2000" b="1" dirty="0"/>
                <a:t>深度优先生成森林</a:t>
              </a:r>
            </a:p>
          </p:txBody>
        </p:sp>
        <p:grpSp>
          <p:nvGrpSpPr>
            <p:cNvPr id="95" name="Group 91"/>
            <p:cNvGrpSpPr>
              <a:grpSpLocks/>
            </p:cNvGrpSpPr>
            <p:nvPr/>
          </p:nvGrpSpPr>
          <p:grpSpPr bwMode="auto">
            <a:xfrm>
              <a:off x="91" y="0"/>
              <a:ext cx="1426" cy="825"/>
              <a:chOff x="0" y="0"/>
              <a:chExt cx="1426" cy="825"/>
            </a:xfrm>
          </p:grpSpPr>
          <p:grpSp>
            <p:nvGrpSpPr>
              <p:cNvPr id="96" name="Group 92"/>
              <p:cNvGrpSpPr>
                <a:grpSpLocks/>
              </p:cNvGrpSpPr>
              <p:nvPr/>
            </p:nvGrpSpPr>
            <p:grpSpPr bwMode="auto">
              <a:xfrm>
                <a:off x="0" y="32"/>
                <a:ext cx="992" cy="784"/>
                <a:chOff x="0" y="0"/>
                <a:chExt cx="992" cy="784"/>
              </a:xfrm>
            </p:grpSpPr>
            <p:sp>
              <p:nvSpPr>
                <p:cNvPr id="101" name="Oval 93"/>
                <p:cNvSpPr>
                  <a:spLocks noChangeArrowheads="1"/>
                </p:cNvSpPr>
                <p:nvPr/>
              </p:nvSpPr>
              <p:spPr bwMode="auto">
                <a:xfrm>
                  <a:off x="0" y="0"/>
                  <a:ext cx="317" cy="249"/>
                </a:xfrm>
                <a:prstGeom prst="ellipse">
                  <a:avLst/>
                </a:prstGeom>
                <a:noFill/>
                <a:ln w="1905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Font typeface="Arial" pitchFamily="34" charset="0"/>
                    <a:buNone/>
                  </a:pPr>
                  <a:r>
                    <a:rPr lang="en-US" sz="2400"/>
                    <a:t>v</a:t>
                  </a:r>
                  <a:r>
                    <a:rPr lang="en-US" sz="2400" baseline="-18000"/>
                    <a:t>1</a:t>
                  </a:r>
                </a:p>
              </p:txBody>
            </p:sp>
            <p:sp>
              <p:nvSpPr>
                <p:cNvPr id="102" name="Oval 94"/>
                <p:cNvSpPr>
                  <a:spLocks noChangeArrowheads="1"/>
                </p:cNvSpPr>
                <p:nvPr/>
              </p:nvSpPr>
              <p:spPr bwMode="auto">
                <a:xfrm>
                  <a:off x="0" y="535"/>
                  <a:ext cx="317" cy="249"/>
                </a:xfrm>
                <a:prstGeom prst="ellipse">
                  <a:avLst/>
                </a:prstGeom>
                <a:noFill/>
                <a:ln w="1905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Font typeface="Arial" pitchFamily="34" charset="0"/>
                    <a:buNone/>
                  </a:pPr>
                  <a:r>
                    <a:rPr lang="en-US" sz="2400"/>
                    <a:t>v</a:t>
                  </a:r>
                  <a:r>
                    <a:rPr lang="en-US" sz="2400" baseline="-18000"/>
                    <a:t>2</a:t>
                  </a:r>
                </a:p>
              </p:txBody>
            </p:sp>
            <p:sp>
              <p:nvSpPr>
                <p:cNvPr id="103" name="Oval 95"/>
                <p:cNvSpPr>
                  <a:spLocks noChangeArrowheads="1"/>
                </p:cNvSpPr>
                <p:nvPr/>
              </p:nvSpPr>
              <p:spPr bwMode="auto">
                <a:xfrm>
                  <a:off x="675" y="0"/>
                  <a:ext cx="317" cy="249"/>
                </a:xfrm>
                <a:prstGeom prst="ellipse">
                  <a:avLst/>
                </a:prstGeom>
                <a:noFill/>
                <a:ln w="1905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Font typeface="Arial" pitchFamily="34" charset="0"/>
                    <a:buNone/>
                  </a:pPr>
                  <a:r>
                    <a:rPr lang="en-US" sz="2400"/>
                    <a:t>v</a:t>
                  </a:r>
                  <a:r>
                    <a:rPr lang="en-US" sz="2400" baseline="-18000"/>
                    <a:t>3</a:t>
                  </a:r>
                </a:p>
              </p:txBody>
            </p:sp>
            <p:sp>
              <p:nvSpPr>
                <p:cNvPr id="104" name="Line 96"/>
                <p:cNvSpPr>
                  <a:spLocks noChangeShapeType="1"/>
                </p:cNvSpPr>
                <p:nvPr/>
              </p:nvSpPr>
              <p:spPr bwMode="auto">
                <a:xfrm>
                  <a:off x="320" y="112"/>
                  <a:ext cx="363" cy="0"/>
                </a:xfrm>
                <a:prstGeom prst="line">
                  <a:avLst/>
                </a:prstGeom>
                <a:noFill/>
                <a:ln w="19050" cmpd="sng">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fontAlgn="base">
                    <a:spcBef>
                      <a:spcPct val="0"/>
                    </a:spcBef>
                    <a:spcAft>
                      <a:spcPct val="0"/>
                    </a:spcAft>
                    <a:buFont typeface="Arial" pitchFamily="34" charset="0"/>
                    <a:buNone/>
                  </a:pPr>
                  <a:endParaRPr lang="zh-CN" altLang="en-US" sz="2400"/>
                </a:p>
              </p:txBody>
            </p:sp>
            <p:sp>
              <p:nvSpPr>
                <p:cNvPr id="105" name="Line 97"/>
                <p:cNvSpPr>
                  <a:spLocks noChangeShapeType="1"/>
                </p:cNvSpPr>
                <p:nvPr/>
              </p:nvSpPr>
              <p:spPr bwMode="auto">
                <a:xfrm flipH="1">
                  <a:off x="293" y="208"/>
                  <a:ext cx="432" cy="384"/>
                </a:xfrm>
                <a:prstGeom prst="line">
                  <a:avLst/>
                </a:prstGeom>
                <a:noFill/>
                <a:ln w="9525" cmpd="sng">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fontAlgn="base">
                    <a:spcBef>
                      <a:spcPct val="0"/>
                    </a:spcBef>
                    <a:spcAft>
                      <a:spcPct val="0"/>
                    </a:spcAft>
                    <a:buFont typeface="Arial" pitchFamily="34" charset="0"/>
                    <a:buNone/>
                  </a:pPr>
                  <a:endParaRPr lang="zh-CN" altLang="en-US" sz="2400"/>
                </a:p>
              </p:txBody>
            </p:sp>
          </p:grpSp>
          <p:grpSp>
            <p:nvGrpSpPr>
              <p:cNvPr id="97" name="Group 98"/>
              <p:cNvGrpSpPr>
                <a:grpSpLocks/>
              </p:cNvGrpSpPr>
              <p:nvPr/>
            </p:nvGrpSpPr>
            <p:grpSpPr bwMode="auto">
              <a:xfrm>
                <a:off x="1093" y="0"/>
                <a:ext cx="333" cy="825"/>
                <a:chOff x="0" y="0"/>
                <a:chExt cx="333" cy="825"/>
              </a:xfrm>
            </p:grpSpPr>
            <p:sp>
              <p:nvSpPr>
                <p:cNvPr id="98" name="Oval 99"/>
                <p:cNvSpPr>
                  <a:spLocks noChangeArrowheads="1"/>
                </p:cNvSpPr>
                <p:nvPr/>
              </p:nvSpPr>
              <p:spPr bwMode="auto">
                <a:xfrm>
                  <a:off x="16" y="0"/>
                  <a:ext cx="317" cy="249"/>
                </a:xfrm>
                <a:prstGeom prst="ellipse">
                  <a:avLst/>
                </a:prstGeom>
                <a:noFill/>
                <a:ln w="1905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Font typeface="Arial" pitchFamily="34" charset="0"/>
                    <a:buNone/>
                  </a:pPr>
                  <a:r>
                    <a:rPr lang="en-US" sz="2400"/>
                    <a:t>v</a:t>
                  </a:r>
                  <a:r>
                    <a:rPr lang="en-US" sz="2400" baseline="-18000"/>
                    <a:t>4</a:t>
                  </a:r>
                </a:p>
              </p:txBody>
            </p:sp>
            <p:sp>
              <p:nvSpPr>
                <p:cNvPr id="99" name="Oval 100"/>
                <p:cNvSpPr>
                  <a:spLocks noChangeArrowheads="1"/>
                </p:cNvSpPr>
                <p:nvPr/>
              </p:nvSpPr>
              <p:spPr bwMode="auto">
                <a:xfrm>
                  <a:off x="0" y="576"/>
                  <a:ext cx="317" cy="249"/>
                </a:xfrm>
                <a:prstGeom prst="ellipse">
                  <a:avLst/>
                </a:prstGeom>
                <a:noFill/>
                <a:ln w="1905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Font typeface="Arial" pitchFamily="34" charset="0"/>
                    <a:buNone/>
                  </a:pPr>
                  <a:r>
                    <a:rPr lang="en-US" sz="2400"/>
                    <a:t>v</a:t>
                  </a:r>
                  <a:r>
                    <a:rPr lang="en-US" sz="2400" baseline="-18000"/>
                    <a:t>5</a:t>
                  </a:r>
                </a:p>
              </p:txBody>
            </p:sp>
            <p:sp>
              <p:nvSpPr>
                <p:cNvPr id="100" name="Line 101"/>
                <p:cNvSpPr>
                  <a:spLocks noChangeShapeType="1"/>
                </p:cNvSpPr>
                <p:nvPr/>
              </p:nvSpPr>
              <p:spPr bwMode="auto">
                <a:xfrm>
                  <a:off x="160" y="240"/>
                  <a:ext cx="0" cy="336"/>
                </a:xfrm>
                <a:prstGeom prst="line">
                  <a:avLst/>
                </a:prstGeom>
                <a:noFill/>
                <a:ln w="9525" cmpd="sng">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fontAlgn="base">
                    <a:spcBef>
                      <a:spcPct val="0"/>
                    </a:spcBef>
                    <a:spcAft>
                      <a:spcPct val="0"/>
                    </a:spcAft>
                    <a:buFont typeface="Arial" pitchFamily="34" charset="0"/>
                    <a:buNone/>
                  </a:pPr>
                  <a:endParaRPr lang="zh-CN" altLang="en-US" sz="2400"/>
                </a:p>
              </p:txBody>
            </p:sp>
          </p:grpSp>
        </p:grpSp>
      </p:grpSp>
    </p:spTree>
    <p:extLst>
      <p:ext uri="{BB962C8B-B14F-4D97-AF65-F5344CB8AC3E}">
        <p14:creationId xmlns:p14="http://schemas.microsoft.com/office/powerpoint/2010/main" val="87888018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图的连通性问题</a:t>
            </a:r>
          </a:p>
        </p:txBody>
      </p:sp>
      <p:sp>
        <p:nvSpPr>
          <p:cNvPr id="3" name="内容占位符 2"/>
          <p:cNvSpPr>
            <a:spLocks noGrp="1"/>
          </p:cNvSpPr>
          <p:nvPr>
            <p:ph idx="1"/>
          </p:nvPr>
        </p:nvSpPr>
        <p:spPr/>
        <p:txBody>
          <a:bodyPr>
            <a:normAutofit/>
          </a:bodyPr>
          <a:lstStyle/>
          <a:p>
            <a:pPr marL="0" indent="0">
              <a:lnSpc>
                <a:spcPct val="150000"/>
              </a:lnSpc>
              <a:spcBef>
                <a:spcPts val="600"/>
              </a:spcBef>
              <a:buClrTx/>
              <a:buSzTx/>
              <a:buFont typeface="Wingdings" pitchFamily="2" charset="2"/>
              <a:buNone/>
            </a:pPr>
            <a:r>
              <a:rPr lang="zh-CN" altLang="en-US" dirty="0">
                <a:latin typeface="Times New Roman" pitchFamily="18" charset="0"/>
                <a:cs typeface="Times New Roman" pitchFamily="18" charset="0"/>
              </a:rPr>
              <a:t> ⑴ 若</a:t>
            </a:r>
            <a:r>
              <a:rPr lang="en-US" altLang="zh-CN" dirty="0">
                <a:latin typeface="Times New Roman" pitchFamily="18" charset="0"/>
                <a:cs typeface="Times New Roman" pitchFamily="18" charset="0"/>
              </a:rPr>
              <a:t>G=(V,E)</a:t>
            </a:r>
            <a:r>
              <a:rPr lang="zh-CN" altLang="en-US" dirty="0">
                <a:latin typeface="Times New Roman" pitchFamily="18" charset="0"/>
                <a:cs typeface="Times New Roman" pitchFamily="18" charset="0"/>
              </a:rPr>
              <a:t>是无向连通图， 顶点集和边集分别是</a:t>
            </a:r>
            <a:r>
              <a:rPr lang="en-US" altLang="zh-CN" dirty="0">
                <a:latin typeface="Times New Roman" pitchFamily="18" charset="0"/>
                <a:cs typeface="Times New Roman" pitchFamily="18" charset="0"/>
              </a:rPr>
              <a:t>V(G) </a:t>
            </a:r>
            <a:r>
              <a:rPr lang="zh-CN" altLang="en-US" dirty="0">
                <a:latin typeface="Times New Roman" pitchFamily="18" charset="0"/>
                <a:cs typeface="Times New Roman" pitchFamily="18" charset="0"/>
              </a:rPr>
              <a:t>，</a:t>
            </a:r>
            <a:r>
              <a:rPr lang="en-US" altLang="zh-CN" dirty="0">
                <a:latin typeface="Times New Roman" pitchFamily="18" charset="0"/>
                <a:cs typeface="Times New Roman" pitchFamily="18" charset="0"/>
              </a:rPr>
              <a:t>E(G) </a:t>
            </a:r>
            <a:r>
              <a:rPr lang="zh-CN" altLang="en-US" dirty="0">
                <a:latin typeface="Times New Roman" pitchFamily="18" charset="0"/>
                <a:cs typeface="Times New Roman" pitchFamily="18" charset="0"/>
              </a:rPr>
              <a:t>。若从</a:t>
            </a:r>
            <a:r>
              <a:rPr lang="en-US" altLang="zh-CN" dirty="0">
                <a:latin typeface="Times New Roman" pitchFamily="18" charset="0"/>
                <a:cs typeface="Times New Roman" pitchFamily="18" charset="0"/>
              </a:rPr>
              <a:t>G</a:t>
            </a:r>
            <a:r>
              <a:rPr lang="zh-CN" altLang="en-US" dirty="0">
                <a:latin typeface="Times New Roman" pitchFamily="18" charset="0"/>
                <a:cs typeface="Times New Roman" pitchFamily="18" charset="0"/>
              </a:rPr>
              <a:t>中任意点出发遍历时， </a:t>
            </a:r>
            <a:r>
              <a:rPr lang="en-US" altLang="zh-CN" dirty="0">
                <a:latin typeface="Times New Roman" pitchFamily="18" charset="0"/>
                <a:cs typeface="Times New Roman" pitchFamily="18" charset="0"/>
              </a:rPr>
              <a:t>E(G)</a:t>
            </a:r>
            <a:r>
              <a:rPr lang="zh-CN" altLang="en-US" dirty="0">
                <a:latin typeface="Times New Roman" pitchFamily="18" charset="0"/>
                <a:cs typeface="Times New Roman" pitchFamily="18" charset="0"/>
              </a:rPr>
              <a:t>被分成两个互不相交的集合：</a:t>
            </a:r>
          </a:p>
          <a:p>
            <a:pPr marL="533400" lvl="1" indent="0">
              <a:lnSpc>
                <a:spcPct val="150000"/>
              </a:lnSpc>
              <a:spcBef>
                <a:spcPts val="600"/>
              </a:spcBef>
              <a:buFont typeface="Wingdings" pitchFamily="2" charset="2"/>
              <a:buNone/>
            </a:pPr>
            <a:r>
              <a:rPr lang="en-US" altLang="zh-CN" sz="2400" dirty="0">
                <a:latin typeface="Times New Roman" pitchFamily="18" charset="0"/>
                <a:cs typeface="Times New Roman" pitchFamily="18" charset="0"/>
              </a:rPr>
              <a:t>T(G) </a:t>
            </a:r>
            <a:r>
              <a:rPr lang="zh-CN" altLang="en-US" sz="2400" dirty="0">
                <a:latin typeface="Times New Roman" pitchFamily="18" charset="0"/>
                <a:cs typeface="Times New Roman" pitchFamily="18" charset="0"/>
              </a:rPr>
              <a:t>：遍历过程中所</a:t>
            </a:r>
            <a:r>
              <a:rPr lang="zh-CN" altLang="en-US" sz="2400" b="1" dirty="0">
                <a:solidFill>
                  <a:srgbClr val="005825"/>
                </a:solidFill>
                <a:latin typeface="Times New Roman" pitchFamily="18" charset="0"/>
                <a:cs typeface="Times New Roman" pitchFamily="18" charset="0"/>
              </a:rPr>
              <a:t>经过的边</a:t>
            </a:r>
            <a:r>
              <a:rPr lang="zh-CN" altLang="en-US" sz="2400" dirty="0">
                <a:latin typeface="Times New Roman" pitchFamily="18" charset="0"/>
                <a:cs typeface="Times New Roman" pitchFamily="18" charset="0"/>
              </a:rPr>
              <a:t>的集合；</a:t>
            </a:r>
          </a:p>
          <a:p>
            <a:pPr marL="533400" lvl="1" indent="0">
              <a:lnSpc>
                <a:spcPct val="150000"/>
              </a:lnSpc>
              <a:spcBef>
                <a:spcPts val="600"/>
              </a:spcBef>
              <a:buFont typeface="Wingdings" pitchFamily="2" charset="2"/>
              <a:buNone/>
            </a:pPr>
            <a:r>
              <a:rPr lang="en-US" altLang="zh-CN" sz="2400" dirty="0">
                <a:latin typeface="Times New Roman" pitchFamily="18" charset="0"/>
                <a:cs typeface="Times New Roman" pitchFamily="18" charset="0"/>
              </a:rPr>
              <a:t>B(G) </a:t>
            </a:r>
            <a:r>
              <a:rPr lang="zh-CN" altLang="en-US" sz="2400" dirty="0">
                <a:latin typeface="Times New Roman" pitchFamily="18" charset="0"/>
                <a:cs typeface="Times New Roman" pitchFamily="18" charset="0"/>
              </a:rPr>
              <a:t>：遍历过程中</a:t>
            </a:r>
            <a:r>
              <a:rPr lang="zh-CN" altLang="en-US" sz="2400" b="1" dirty="0">
                <a:solidFill>
                  <a:srgbClr val="005825"/>
                </a:solidFill>
                <a:latin typeface="Times New Roman" pitchFamily="18" charset="0"/>
                <a:cs typeface="Times New Roman" pitchFamily="18" charset="0"/>
              </a:rPr>
              <a:t>未经过的边</a:t>
            </a:r>
            <a:r>
              <a:rPr lang="zh-CN" altLang="en-US" sz="2400" dirty="0">
                <a:latin typeface="Times New Roman" pitchFamily="18" charset="0"/>
                <a:cs typeface="Times New Roman" pitchFamily="18" charset="0"/>
              </a:rPr>
              <a:t>的集合；</a:t>
            </a:r>
          </a:p>
          <a:p>
            <a:pPr marL="0" indent="0">
              <a:lnSpc>
                <a:spcPct val="150000"/>
              </a:lnSpc>
              <a:spcBef>
                <a:spcPts val="600"/>
              </a:spcBef>
              <a:buClrTx/>
              <a:buSzTx/>
              <a:buFont typeface="Wingdings" pitchFamily="2" charset="2"/>
              <a:buNone/>
            </a:pPr>
            <a:r>
              <a:rPr lang="zh-CN" altLang="en-US" dirty="0">
                <a:latin typeface="Times New Roman" pitchFamily="18" charset="0"/>
                <a:cs typeface="Times New Roman" pitchFamily="18" charset="0"/>
              </a:rPr>
              <a:t>    显然： </a:t>
            </a:r>
            <a:r>
              <a:rPr lang="en-US" altLang="zh-CN" dirty="0">
                <a:latin typeface="Times New Roman" pitchFamily="18" charset="0"/>
                <a:cs typeface="Times New Roman" pitchFamily="18" charset="0"/>
              </a:rPr>
              <a:t>E(G)=T(G)∪B(G) </a:t>
            </a:r>
            <a:r>
              <a:rPr lang="zh-CN" altLang="en-US" dirty="0">
                <a:latin typeface="Times New Roman" pitchFamily="18" charset="0"/>
                <a:cs typeface="Times New Roman" pitchFamily="18" charset="0"/>
              </a:rPr>
              <a:t>，</a:t>
            </a:r>
            <a:r>
              <a:rPr lang="en-US" altLang="zh-CN" dirty="0">
                <a:latin typeface="Times New Roman" pitchFamily="18" charset="0"/>
                <a:cs typeface="Times New Roman" pitchFamily="18" charset="0"/>
              </a:rPr>
              <a:t>T(G)∩B(G)=</a:t>
            </a:r>
            <a:r>
              <a:rPr lang="en-US" altLang="zh-CN" dirty="0" err="1">
                <a:latin typeface="Times New Roman" pitchFamily="18" charset="0"/>
                <a:cs typeface="Times New Roman" pitchFamily="18" charset="0"/>
              </a:rPr>
              <a:t>Ø</a:t>
            </a:r>
            <a:endParaRPr lang="en-US" altLang="zh-CN" dirty="0">
              <a:latin typeface="Times New Roman" pitchFamily="18" charset="0"/>
              <a:cs typeface="Times New Roman" pitchFamily="18" charset="0"/>
            </a:endParaRPr>
          </a:p>
        </p:txBody>
      </p:sp>
      <p:sp>
        <p:nvSpPr>
          <p:cNvPr id="4" name="页脚占位符 3"/>
          <p:cNvSpPr>
            <a:spLocks noGrp="1"/>
          </p:cNvSpPr>
          <p:nvPr>
            <p:ph type="ftr" sz="quarter" idx="11"/>
          </p:nvPr>
        </p:nvSpPr>
        <p:spPr>
          <a:xfrm>
            <a:off x="0" y="6356351"/>
            <a:ext cx="3086100" cy="365125"/>
          </a:xfrm>
        </p:spPr>
        <p:txBody>
          <a:bodyPr/>
          <a:lstStyle/>
          <a:p>
            <a:pPr algn="l"/>
            <a:r>
              <a:rPr lang="en-US" altLang="zh-CN"/>
              <a:t>Data Structure &amp; Algorithms</a:t>
            </a:r>
            <a:endParaRPr lang="zh-CN" altLang="en-US" dirty="0"/>
          </a:p>
        </p:txBody>
      </p:sp>
      <p:sp>
        <p:nvSpPr>
          <p:cNvPr id="5" name="灯片编号占位符 4"/>
          <p:cNvSpPr>
            <a:spLocks noGrp="1"/>
          </p:cNvSpPr>
          <p:nvPr>
            <p:ph type="sldNum" sz="quarter" idx="12"/>
          </p:nvPr>
        </p:nvSpPr>
        <p:spPr/>
        <p:txBody>
          <a:bodyPr/>
          <a:lstStyle/>
          <a:p>
            <a:fld id="{36FD9405-CE62-418F-9683-85B6A1C55A4B}" type="slidenum">
              <a:rPr lang="zh-CN" altLang="en-US" smtClean="0"/>
              <a:pPr/>
              <a:t>31</a:t>
            </a:fld>
            <a:endParaRPr lang="zh-CN" altLang="en-US" dirty="0"/>
          </a:p>
        </p:txBody>
      </p:sp>
    </p:spTree>
    <p:extLst>
      <p:ext uri="{BB962C8B-B14F-4D97-AF65-F5344CB8AC3E}">
        <p14:creationId xmlns:p14="http://schemas.microsoft.com/office/powerpoint/2010/main" val="9467788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图的连通性问题</a:t>
            </a:r>
          </a:p>
        </p:txBody>
      </p:sp>
      <p:sp>
        <p:nvSpPr>
          <p:cNvPr id="3" name="内容占位符 2"/>
          <p:cNvSpPr>
            <a:spLocks noGrp="1"/>
          </p:cNvSpPr>
          <p:nvPr>
            <p:ph idx="1"/>
          </p:nvPr>
        </p:nvSpPr>
        <p:spPr>
          <a:xfrm>
            <a:off x="432000" y="976838"/>
            <a:ext cx="8280000" cy="5063602"/>
          </a:xfrm>
        </p:spPr>
        <p:txBody>
          <a:bodyPr>
            <a:normAutofit/>
          </a:bodyPr>
          <a:lstStyle/>
          <a:p>
            <a:pPr marL="0" indent="0">
              <a:lnSpc>
                <a:spcPct val="150000"/>
              </a:lnSpc>
              <a:buClrTx/>
              <a:buSzTx/>
              <a:buFont typeface="Wingdings" pitchFamily="2" charset="2"/>
              <a:buNone/>
            </a:pPr>
            <a:r>
              <a:rPr lang="zh-CN" altLang="en-US" sz="2200" dirty="0">
                <a:latin typeface="Times New Roman" pitchFamily="18" charset="0"/>
                <a:cs typeface="Times New Roman" pitchFamily="18" charset="0"/>
              </a:rPr>
              <a:t> </a:t>
            </a:r>
            <a:r>
              <a:rPr lang="zh-CN" altLang="en-US" sz="1800" dirty="0">
                <a:latin typeface="Times New Roman" pitchFamily="18" charset="0"/>
                <a:cs typeface="Times New Roman" pitchFamily="18" charset="0"/>
              </a:rPr>
              <a:t>⑵  若</a:t>
            </a:r>
            <a:r>
              <a:rPr lang="en-US" altLang="zh-CN" sz="1800" dirty="0">
                <a:latin typeface="Times New Roman" pitchFamily="18" charset="0"/>
                <a:cs typeface="Times New Roman" pitchFamily="18" charset="0"/>
              </a:rPr>
              <a:t>G=(V,E)</a:t>
            </a:r>
            <a:r>
              <a:rPr lang="zh-CN" altLang="en-US" sz="1800" dirty="0">
                <a:latin typeface="Times New Roman" pitchFamily="18" charset="0"/>
                <a:cs typeface="Times New Roman" pitchFamily="18" charset="0"/>
              </a:rPr>
              <a:t>是无向非连通图，对图进行遍历时得到若干个连通分量的顶点集：</a:t>
            </a:r>
            <a:r>
              <a:rPr lang="en-US" altLang="zh-CN" sz="1800" dirty="0">
                <a:latin typeface="Times New Roman" pitchFamily="18" charset="0"/>
                <a:cs typeface="Times New Roman" pitchFamily="18" charset="0"/>
              </a:rPr>
              <a:t>V</a:t>
            </a:r>
            <a:r>
              <a:rPr lang="en-US" altLang="zh-CN" sz="1800" baseline="-18000" dirty="0">
                <a:latin typeface="Times New Roman" pitchFamily="18" charset="0"/>
                <a:cs typeface="Times New Roman" pitchFamily="18" charset="0"/>
              </a:rPr>
              <a:t>1</a:t>
            </a:r>
            <a:r>
              <a:rPr lang="en-US" altLang="zh-CN" sz="1800" dirty="0">
                <a:latin typeface="Times New Roman" pitchFamily="18" charset="0"/>
                <a:cs typeface="Times New Roman" pitchFamily="18" charset="0"/>
              </a:rPr>
              <a:t>(G) ,V</a:t>
            </a:r>
            <a:r>
              <a:rPr lang="en-US" altLang="zh-CN" sz="1800" baseline="-18000" dirty="0">
                <a:latin typeface="Times New Roman" pitchFamily="18" charset="0"/>
                <a:cs typeface="Times New Roman" pitchFamily="18" charset="0"/>
              </a:rPr>
              <a:t>2</a:t>
            </a:r>
            <a:r>
              <a:rPr lang="en-US" altLang="zh-CN" sz="1800" dirty="0">
                <a:latin typeface="Times New Roman" pitchFamily="18" charset="0"/>
                <a:cs typeface="Times New Roman" pitchFamily="18" charset="0"/>
              </a:rPr>
              <a:t>(G) ,…,</a:t>
            </a:r>
            <a:r>
              <a:rPr lang="en-US" altLang="zh-CN" sz="1800" dirty="0" err="1">
                <a:latin typeface="Times New Roman" pitchFamily="18" charset="0"/>
                <a:cs typeface="Times New Roman" pitchFamily="18" charset="0"/>
              </a:rPr>
              <a:t>V</a:t>
            </a:r>
            <a:r>
              <a:rPr lang="en-US" altLang="zh-CN" sz="1800" baseline="-18000" dirty="0" err="1">
                <a:latin typeface="Times New Roman" pitchFamily="18" charset="0"/>
                <a:cs typeface="Times New Roman" pitchFamily="18" charset="0"/>
              </a:rPr>
              <a:t>n</a:t>
            </a:r>
            <a:r>
              <a:rPr lang="en-US" altLang="zh-CN" sz="1800" dirty="0">
                <a:latin typeface="Times New Roman" pitchFamily="18" charset="0"/>
                <a:cs typeface="Times New Roman" pitchFamily="18" charset="0"/>
              </a:rPr>
              <a:t>(G)</a:t>
            </a:r>
            <a:r>
              <a:rPr lang="zh-CN" altLang="en-US" sz="1800" dirty="0">
                <a:latin typeface="Times New Roman" pitchFamily="18" charset="0"/>
                <a:cs typeface="Times New Roman" pitchFamily="18" charset="0"/>
              </a:rPr>
              <a:t>和相应所经过的边集：</a:t>
            </a:r>
            <a:r>
              <a:rPr lang="en-US" altLang="zh-CN" sz="1800" dirty="0">
                <a:latin typeface="Times New Roman" pitchFamily="18" charset="0"/>
                <a:cs typeface="Times New Roman" pitchFamily="18" charset="0"/>
              </a:rPr>
              <a:t>T</a:t>
            </a:r>
            <a:r>
              <a:rPr lang="en-US" altLang="zh-CN" sz="1800" baseline="-18000" dirty="0">
                <a:latin typeface="Times New Roman" pitchFamily="18" charset="0"/>
                <a:cs typeface="Times New Roman" pitchFamily="18" charset="0"/>
              </a:rPr>
              <a:t>1</a:t>
            </a:r>
            <a:r>
              <a:rPr lang="en-US" altLang="zh-CN" sz="1800" dirty="0">
                <a:latin typeface="Times New Roman" pitchFamily="18" charset="0"/>
                <a:cs typeface="Times New Roman" pitchFamily="18" charset="0"/>
              </a:rPr>
              <a:t>(G) ,T</a:t>
            </a:r>
            <a:r>
              <a:rPr lang="en-US" altLang="zh-CN" sz="1800" baseline="-18000" dirty="0">
                <a:latin typeface="Times New Roman" pitchFamily="18" charset="0"/>
                <a:cs typeface="Times New Roman" pitchFamily="18" charset="0"/>
              </a:rPr>
              <a:t>2</a:t>
            </a:r>
            <a:r>
              <a:rPr lang="en-US" altLang="zh-CN" sz="1800" dirty="0">
                <a:latin typeface="Times New Roman" pitchFamily="18" charset="0"/>
                <a:cs typeface="Times New Roman" pitchFamily="18" charset="0"/>
              </a:rPr>
              <a:t>(G) , …,</a:t>
            </a:r>
            <a:r>
              <a:rPr lang="en-US" altLang="zh-CN" sz="1800" dirty="0" err="1">
                <a:latin typeface="Times New Roman" pitchFamily="18" charset="0"/>
                <a:cs typeface="Times New Roman" pitchFamily="18" charset="0"/>
              </a:rPr>
              <a:t>T</a:t>
            </a:r>
            <a:r>
              <a:rPr lang="en-US" altLang="zh-CN" sz="1800" baseline="-18000" dirty="0" err="1">
                <a:latin typeface="Times New Roman" pitchFamily="18" charset="0"/>
                <a:cs typeface="Times New Roman" pitchFamily="18" charset="0"/>
              </a:rPr>
              <a:t>n</a:t>
            </a:r>
            <a:r>
              <a:rPr lang="en-US" altLang="zh-CN" sz="1800" dirty="0">
                <a:latin typeface="Times New Roman" pitchFamily="18" charset="0"/>
                <a:cs typeface="Times New Roman" pitchFamily="18" charset="0"/>
              </a:rPr>
              <a:t>(G) </a:t>
            </a:r>
            <a:r>
              <a:rPr lang="zh-CN" altLang="en-US" sz="1800" dirty="0">
                <a:latin typeface="Times New Roman" pitchFamily="18" charset="0"/>
                <a:cs typeface="Times New Roman" pitchFamily="18" charset="0"/>
              </a:rPr>
              <a:t>。</a:t>
            </a:r>
          </a:p>
          <a:p>
            <a:pPr marL="0" indent="0">
              <a:lnSpc>
                <a:spcPct val="150000"/>
              </a:lnSpc>
              <a:buFont typeface="Wingdings" pitchFamily="2" charset="2"/>
              <a:buNone/>
            </a:pPr>
            <a:r>
              <a:rPr lang="zh-CN" altLang="en-US" sz="1800" dirty="0">
                <a:latin typeface="Times New Roman" pitchFamily="18" charset="0"/>
                <a:cs typeface="Times New Roman" pitchFamily="18" charset="0"/>
              </a:rPr>
              <a:t>    则对应的顶点集和边集的二元组：</a:t>
            </a:r>
            <a:r>
              <a:rPr lang="en-US" altLang="zh-CN" sz="1800" dirty="0" err="1">
                <a:latin typeface="Times New Roman" pitchFamily="18" charset="0"/>
                <a:cs typeface="Times New Roman" pitchFamily="18" charset="0"/>
              </a:rPr>
              <a:t>G</a:t>
            </a:r>
            <a:r>
              <a:rPr lang="en-US" altLang="zh-CN" sz="1800" baseline="-18000" dirty="0" err="1">
                <a:latin typeface="Times New Roman" pitchFamily="18" charset="0"/>
                <a:cs typeface="Times New Roman" pitchFamily="18" charset="0"/>
              </a:rPr>
              <a:t>i</a:t>
            </a:r>
            <a:r>
              <a:rPr lang="en-US" altLang="zh-CN" sz="1800" dirty="0">
                <a:latin typeface="Times New Roman" pitchFamily="18" charset="0"/>
                <a:cs typeface="Times New Roman" pitchFamily="18" charset="0"/>
              </a:rPr>
              <a:t>=(V</a:t>
            </a:r>
            <a:r>
              <a:rPr lang="en-US" altLang="zh-CN" sz="1800" baseline="-18000" dirty="0">
                <a:latin typeface="Times New Roman" pitchFamily="18" charset="0"/>
                <a:cs typeface="Times New Roman" pitchFamily="18" charset="0"/>
              </a:rPr>
              <a:t>i</a:t>
            </a:r>
            <a:r>
              <a:rPr lang="en-US" altLang="zh-CN" sz="1800" dirty="0">
                <a:latin typeface="Times New Roman" pitchFamily="18" charset="0"/>
                <a:cs typeface="Times New Roman" pitchFamily="18" charset="0"/>
              </a:rPr>
              <a:t>(G),</a:t>
            </a:r>
            <a:r>
              <a:rPr lang="en-US" altLang="zh-CN" sz="1800" dirty="0" err="1">
                <a:latin typeface="Times New Roman" pitchFamily="18" charset="0"/>
                <a:cs typeface="Times New Roman" pitchFamily="18" charset="0"/>
              </a:rPr>
              <a:t>T</a:t>
            </a:r>
            <a:r>
              <a:rPr lang="en-US" altLang="zh-CN" sz="1800" baseline="-18000" dirty="0" err="1">
                <a:latin typeface="Times New Roman" pitchFamily="18" charset="0"/>
                <a:cs typeface="Times New Roman" pitchFamily="18" charset="0"/>
              </a:rPr>
              <a:t>i</a:t>
            </a:r>
            <a:r>
              <a:rPr lang="en-US" altLang="zh-CN" sz="1800" dirty="0">
                <a:latin typeface="Times New Roman" pitchFamily="18" charset="0"/>
                <a:cs typeface="Times New Roman" pitchFamily="18" charset="0"/>
              </a:rPr>
              <a:t>(G))</a:t>
            </a:r>
            <a:r>
              <a:rPr lang="zh-CN" altLang="en-US" sz="1800" dirty="0">
                <a:latin typeface="Times New Roman" pitchFamily="18" charset="0"/>
                <a:cs typeface="Times New Roman" pitchFamily="18" charset="0"/>
              </a:rPr>
              <a:t> </a:t>
            </a:r>
            <a:r>
              <a:rPr lang="en-US" altLang="zh-CN" sz="1800" dirty="0">
                <a:latin typeface="Times New Roman" pitchFamily="18" charset="0"/>
                <a:cs typeface="Times New Roman" pitchFamily="18" charset="0"/>
              </a:rPr>
              <a:t>(1≦i≦n)</a:t>
            </a:r>
            <a:r>
              <a:rPr lang="zh-CN" altLang="en-US" sz="1800" dirty="0">
                <a:latin typeface="Times New Roman" pitchFamily="18" charset="0"/>
                <a:cs typeface="Times New Roman" pitchFamily="18" charset="0"/>
              </a:rPr>
              <a:t> </a:t>
            </a:r>
            <a:r>
              <a:rPr lang="zh-CN" altLang="en-US" sz="1800" dirty="0">
                <a:solidFill>
                  <a:schemeClr val="folHlink"/>
                </a:solidFill>
                <a:latin typeface="Times New Roman" pitchFamily="18" charset="0"/>
                <a:cs typeface="Times New Roman" pitchFamily="18" charset="0"/>
              </a:rPr>
              <a:t>是对应分量的生成树</a:t>
            </a:r>
            <a:r>
              <a:rPr lang="zh-CN" altLang="en-US" sz="1800" dirty="0">
                <a:latin typeface="Times New Roman" pitchFamily="18" charset="0"/>
                <a:cs typeface="Times New Roman" pitchFamily="18" charset="0"/>
              </a:rPr>
              <a:t>，</a:t>
            </a:r>
            <a:r>
              <a:rPr lang="zh-CN" altLang="en-US" sz="1800" dirty="0">
                <a:solidFill>
                  <a:schemeClr val="folHlink"/>
                </a:solidFill>
                <a:latin typeface="Times New Roman" pitchFamily="18" charset="0"/>
                <a:cs typeface="Times New Roman" pitchFamily="18" charset="0"/>
              </a:rPr>
              <a:t>所有这些生成树构成了原来非连通图的生成森林</a:t>
            </a:r>
            <a:r>
              <a:rPr lang="zh-CN" altLang="en-US" sz="1800" dirty="0">
                <a:latin typeface="Times New Roman" pitchFamily="18" charset="0"/>
                <a:cs typeface="Times New Roman" pitchFamily="18" charset="0"/>
              </a:rPr>
              <a:t>。</a:t>
            </a:r>
          </a:p>
          <a:p>
            <a:pPr marL="0" indent="0">
              <a:lnSpc>
                <a:spcPct val="150000"/>
              </a:lnSpc>
              <a:buFont typeface="Wingdings" pitchFamily="2" charset="2"/>
              <a:buNone/>
            </a:pPr>
            <a:r>
              <a:rPr lang="zh-CN" altLang="en-US" sz="1800" dirty="0">
                <a:solidFill>
                  <a:schemeClr val="folHlink"/>
                </a:solidFill>
                <a:latin typeface="Times New Roman" pitchFamily="18" charset="0"/>
                <a:cs typeface="Times New Roman" pitchFamily="18" charset="0"/>
              </a:rPr>
              <a:t>说明</a:t>
            </a:r>
            <a:r>
              <a:rPr lang="zh-CN" altLang="en-US" sz="1800" dirty="0">
                <a:latin typeface="Times New Roman" pitchFamily="18" charset="0"/>
                <a:cs typeface="Times New Roman" pitchFamily="18" charset="0"/>
              </a:rPr>
              <a:t>：当给定无向图要求画出其对应的生成树或生成森林时，</a:t>
            </a:r>
            <a:r>
              <a:rPr lang="zh-CN" altLang="en-US" sz="1800" dirty="0">
                <a:solidFill>
                  <a:schemeClr val="folHlink"/>
                </a:solidFill>
                <a:latin typeface="Times New Roman" pitchFamily="18" charset="0"/>
                <a:cs typeface="Times New Roman" pitchFamily="18" charset="0"/>
              </a:rPr>
              <a:t>必须先给出相应的邻接表，然后才能根据邻接表画出其对应的生成树或生成森林</a:t>
            </a:r>
            <a:r>
              <a:rPr lang="zh-CN" altLang="en-US" sz="1800" dirty="0">
                <a:latin typeface="Times New Roman" pitchFamily="18" charset="0"/>
                <a:cs typeface="Times New Roman" pitchFamily="18" charset="0"/>
              </a:rPr>
              <a:t>。</a:t>
            </a:r>
          </a:p>
        </p:txBody>
      </p:sp>
      <p:sp>
        <p:nvSpPr>
          <p:cNvPr id="4" name="页脚占位符 3"/>
          <p:cNvSpPr>
            <a:spLocks noGrp="1"/>
          </p:cNvSpPr>
          <p:nvPr>
            <p:ph type="ftr" sz="quarter" idx="11"/>
          </p:nvPr>
        </p:nvSpPr>
        <p:spPr>
          <a:xfrm>
            <a:off x="0" y="6356351"/>
            <a:ext cx="3086100" cy="365125"/>
          </a:xfrm>
        </p:spPr>
        <p:txBody>
          <a:bodyPr/>
          <a:lstStyle/>
          <a:p>
            <a:pPr algn="l"/>
            <a:r>
              <a:rPr lang="en-US" altLang="zh-CN"/>
              <a:t>Data Structure &amp; Algorithms</a:t>
            </a:r>
            <a:endParaRPr lang="zh-CN" altLang="en-US" dirty="0"/>
          </a:p>
        </p:txBody>
      </p:sp>
      <p:sp>
        <p:nvSpPr>
          <p:cNvPr id="5" name="灯片编号占位符 4"/>
          <p:cNvSpPr>
            <a:spLocks noGrp="1"/>
          </p:cNvSpPr>
          <p:nvPr>
            <p:ph type="sldNum" sz="quarter" idx="12"/>
          </p:nvPr>
        </p:nvSpPr>
        <p:spPr/>
        <p:txBody>
          <a:bodyPr/>
          <a:lstStyle/>
          <a:p>
            <a:fld id="{36FD9405-CE62-418F-9683-85B6A1C55A4B}" type="slidenum">
              <a:rPr lang="zh-CN" altLang="en-US" smtClean="0"/>
              <a:pPr/>
              <a:t>32</a:t>
            </a:fld>
            <a:endParaRPr lang="zh-CN" altLang="en-US" dirty="0"/>
          </a:p>
        </p:txBody>
      </p:sp>
      <p:pic>
        <p:nvPicPr>
          <p:cNvPr id="9" name="图片 8"/>
          <p:cNvPicPr>
            <a:picLocks noChangeAspect="1"/>
          </p:cNvPicPr>
          <p:nvPr/>
        </p:nvPicPr>
        <p:blipFill>
          <a:blip r:embed="rId2"/>
          <a:stretch>
            <a:fillRect/>
          </a:stretch>
        </p:blipFill>
        <p:spPr>
          <a:xfrm>
            <a:off x="2039815" y="3936650"/>
            <a:ext cx="5640265" cy="2127236"/>
          </a:xfrm>
          <a:prstGeom prst="rect">
            <a:avLst/>
          </a:prstGeom>
        </p:spPr>
      </p:pic>
    </p:spTree>
    <p:extLst>
      <p:ext uri="{BB962C8B-B14F-4D97-AF65-F5344CB8AC3E}">
        <p14:creationId xmlns:p14="http://schemas.microsoft.com/office/powerpoint/2010/main" val="180567367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图的连通性问题</a:t>
            </a:r>
          </a:p>
        </p:txBody>
      </p:sp>
      <p:sp>
        <p:nvSpPr>
          <p:cNvPr id="3" name="内容占位符 2"/>
          <p:cNvSpPr>
            <a:spLocks noGrp="1"/>
          </p:cNvSpPr>
          <p:nvPr>
            <p:ph idx="1"/>
          </p:nvPr>
        </p:nvSpPr>
        <p:spPr>
          <a:xfrm>
            <a:off x="431999" y="976838"/>
            <a:ext cx="8431781" cy="5063602"/>
          </a:xfrm>
        </p:spPr>
        <p:txBody>
          <a:bodyPr>
            <a:normAutofit/>
          </a:bodyPr>
          <a:lstStyle/>
          <a:p>
            <a:pPr>
              <a:lnSpc>
                <a:spcPct val="150000"/>
              </a:lnSpc>
              <a:spcBef>
                <a:spcPts val="1200"/>
              </a:spcBef>
            </a:pPr>
            <a:r>
              <a:rPr lang="zh-CN" altLang="en-US" sz="2000" dirty="0">
                <a:latin typeface="Times New Roman" pitchFamily="18" charset="0"/>
                <a:cs typeface="Times New Roman" pitchFamily="18" charset="0"/>
              </a:rPr>
              <a:t>图的</a:t>
            </a:r>
            <a:r>
              <a:rPr lang="zh-CN" altLang="en-US" sz="2000" dirty="0">
                <a:solidFill>
                  <a:srgbClr val="0000FF"/>
                </a:solidFill>
                <a:latin typeface="Times New Roman" pitchFamily="18" charset="0"/>
                <a:cs typeface="Times New Roman" pitchFamily="18" charset="0"/>
              </a:rPr>
              <a:t>生成树</a:t>
            </a:r>
            <a:r>
              <a:rPr lang="zh-CN" altLang="en-US" sz="2000" dirty="0">
                <a:latin typeface="Times New Roman" pitchFamily="18" charset="0"/>
                <a:cs typeface="Times New Roman" pitchFamily="18" charset="0"/>
              </a:rPr>
              <a:t>和</a:t>
            </a:r>
            <a:r>
              <a:rPr lang="zh-CN" altLang="en-US" sz="2000" dirty="0">
                <a:solidFill>
                  <a:srgbClr val="0000FF"/>
                </a:solidFill>
                <a:latin typeface="Times New Roman" pitchFamily="18" charset="0"/>
                <a:cs typeface="Times New Roman" pitchFamily="18" charset="0"/>
              </a:rPr>
              <a:t>生成森林</a:t>
            </a:r>
            <a:r>
              <a:rPr lang="zh-CN" altLang="en-US" sz="2000" dirty="0">
                <a:latin typeface="Times New Roman" pitchFamily="18" charset="0"/>
                <a:cs typeface="Times New Roman" pitchFamily="18" charset="0"/>
              </a:rPr>
              <a:t>算法</a:t>
            </a:r>
            <a:endParaRPr lang="en-US" altLang="zh-CN" sz="2000" dirty="0">
              <a:latin typeface="Times New Roman" pitchFamily="18" charset="0"/>
              <a:cs typeface="Times New Roman" pitchFamily="18" charset="0"/>
            </a:endParaRPr>
          </a:p>
          <a:p>
            <a:pPr>
              <a:lnSpc>
                <a:spcPct val="150000"/>
              </a:lnSpc>
              <a:spcBef>
                <a:spcPts val="1200"/>
              </a:spcBef>
            </a:pPr>
            <a:r>
              <a:rPr lang="zh-CN" altLang="en-US" sz="2000" dirty="0">
                <a:latin typeface="Times New Roman" pitchFamily="18" charset="0"/>
                <a:cs typeface="Times New Roman" pitchFamily="18" charset="0"/>
              </a:rPr>
              <a:t>对图的深度优先搜索遍历</a:t>
            </a:r>
            <a:r>
              <a:rPr lang="en-US" altLang="zh-CN" sz="2000" dirty="0">
                <a:latin typeface="Times New Roman" pitchFamily="18" charset="0"/>
                <a:cs typeface="Times New Roman" pitchFamily="18" charset="0"/>
              </a:rPr>
              <a:t>DFS</a:t>
            </a:r>
            <a:r>
              <a:rPr lang="zh-CN" altLang="en-US" sz="2000" dirty="0">
                <a:latin typeface="Times New Roman" pitchFamily="18" charset="0"/>
                <a:cs typeface="Times New Roman" pitchFamily="18" charset="0"/>
              </a:rPr>
              <a:t>算法稍作修改，就可得到构造图的</a:t>
            </a:r>
            <a:r>
              <a:rPr lang="en-US" altLang="zh-CN" sz="2000" dirty="0">
                <a:latin typeface="Times New Roman" pitchFamily="18" charset="0"/>
                <a:cs typeface="Times New Roman" pitchFamily="18" charset="0"/>
              </a:rPr>
              <a:t>DFS</a:t>
            </a:r>
            <a:r>
              <a:rPr lang="zh-CN" altLang="en-US" sz="2000" dirty="0">
                <a:latin typeface="Times New Roman" pitchFamily="18" charset="0"/>
                <a:cs typeface="Times New Roman" pitchFamily="18" charset="0"/>
              </a:rPr>
              <a:t>生成树算法。 </a:t>
            </a:r>
          </a:p>
          <a:p>
            <a:pPr>
              <a:lnSpc>
                <a:spcPct val="150000"/>
              </a:lnSpc>
              <a:spcBef>
                <a:spcPts val="1200"/>
              </a:spcBef>
            </a:pPr>
            <a:r>
              <a:rPr lang="zh-CN" altLang="en-US" sz="2000" dirty="0">
                <a:latin typeface="Times New Roman" pitchFamily="18" charset="0"/>
                <a:cs typeface="Times New Roman" pitchFamily="18" charset="0"/>
              </a:rPr>
              <a:t>在算法中，树的存储结构采用孩子</a:t>
            </a:r>
            <a:r>
              <a:rPr lang="en-US" altLang="zh-CN" sz="2000" dirty="0">
                <a:latin typeface="Times New Roman" pitchFamily="18" charset="0"/>
                <a:cs typeface="Times New Roman" pitchFamily="18" charset="0"/>
              </a:rPr>
              <a:t>-</a:t>
            </a:r>
            <a:r>
              <a:rPr lang="zh-CN" altLang="en-US" sz="2000" dirty="0">
                <a:latin typeface="Times New Roman" pitchFamily="18" charset="0"/>
                <a:cs typeface="Times New Roman" pitchFamily="18" charset="0"/>
              </a:rPr>
              <a:t>兄弟表示法。</a:t>
            </a:r>
            <a:endParaRPr lang="en-US" altLang="zh-CN" sz="2000" dirty="0">
              <a:latin typeface="Times New Roman" pitchFamily="18" charset="0"/>
              <a:cs typeface="Times New Roman" pitchFamily="18" charset="0"/>
            </a:endParaRPr>
          </a:p>
          <a:p>
            <a:pPr>
              <a:lnSpc>
                <a:spcPct val="150000"/>
              </a:lnSpc>
              <a:spcBef>
                <a:spcPts val="1200"/>
              </a:spcBef>
            </a:pPr>
            <a:r>
              <a:rPr lang="zh-CN" altLang="en-US" sz="2000" dirty="0">
                <a:latin typeface="Times New Roman" pitchFamily="18" charset="0"/>
                <a:cs typeface="Times New Roman" pitchFamily="18" charset="0"/>
              </a:rPr>
              <a:t>首先建立从某个顶点</a:t>
            </a:r>
            <a:r>
              <a:rPr lang="en-US" altLang="zh-CN" sz="2000" dirty="0">
                <a:latin typeface="Times New Roman" pitchFamily="18" charset="0"/>
                <a:cs typeface="Times New Roman" pitchFamily="18" charset="0"/>
              </a:rPr>
              <a:t>V</a:t>
            </a:r>
            <a:r>
              <a:rPr lang="zh-CN" altLang="en-US" sz="2000" dirty="0">
                <a:latin typeface="Times New Roman" pitchFamily="18" charset="0"/>
                <a:cs typeface="Times New Roman" pitchFamily="18" charset="0"/>
              </a:rPr>
              <a:t>出发，建立一个树结点。</a:t>
            </a:r>
            <a:endParaRPr lang="en-US" altLang="zh-CN" sz="2000" dirty="0">
              <a:latin typeface="Times New Roman" pitchFamily="18" charset="0"/>
              <a:cs typeface="Times New Roman" pitchFamily="18" charset="0"/>
            </a:endParaRPr>
          </a:p>
          <a:p>
            <a:pPr>
              <a:lnSpc>
                <a:spcPct val="150000"/>
              </a:lnSpc>
              <a:spcBef>
                <a:spcPts val="1200"/>
              </a:spcBef>
            </a:pPr>
            <a:r>
              <a:rPr lang="zh-CN" altLang="en-US" sz="2000" dirty="0">
                <a:latin typeface="Times New Roman" pitchFamily="18" charset="0"/>
                <a:cs typeface="Times New Roman" pitchFamily="18" charset="0"/>
              </a:rPr>
              <a:t>然后再分别以</a:t>
            </a:r>
            <a:r>
              <a:rPr lang="en-US" altLang="zh-CN" sz="2000" dirty="0">
                <a:latin typeface="Times New Roman" pitchFamily="18" charset="0"/>
                <a:cs typeface="Times New Roman" pitchFamily="18" charset="0"/>
              </a:rPr>
              <a:t>V</a:t>
            </a:r>
            <a:r>
              <a:rPr lang="zh-CN" altLang="en-US" sz="2000" dirty="0">
                <a:latin typeface="Times New Roman" pitchFamily="18" charset="0"/>
                <a:cs typeface="Times New Roman" pitchFamily="18" charset="0"/>
              </a:rPr>
              <a:t>的邻接点为起始点，建立相应的子生成树，并将其作为</a:t>
            </a:r>
            <a:r>
              <a:rPr lang="en-US" altLang="zh-CN" sz="2000" dirty="0">
                <a:latin typeface="Times New Roman" pitchFamily="18" charset="0"/>
                <a:cs typeface="Times New Roman" pitchFamily="18" charset="0"/>
              </a:rPr>
              <a:t>V</a:t>
            </a:r>
            <a:r>
              <a:rPr lang="zh-CN" altLang="en-US" sz="2000" dirty="0">
                <a:latin typeface="Times New Roman" pitchFamily="18" charset="0"/>
                <a:cs typeface="Times New Roman" pitchFamily="18" charset="0"/>
              </a:rPr>
              <a:t>结点的子树链接到</a:t>
            </a:r>
            <a:r>
              <a:rPr lang="en-US" altLang="zh-CN" sz="2000" dirty="0">
                <a:latin typeface="Times New Roman" pitchFamily="18" charset="0"/>
                <a:cs typeface="Times New Roman" pitchFamily="18" charset="0"/>
              </a:rPr>
              <a:t>V</a:t>
            </a:r>
            <a:r>
              <a:rPr lang="zh-CN" altLang="en-US" sz="2000" dirty="0">
                <a:latin typeface="Times New Roman" pitchFamily="18" charset="0"/>
                <a:cs typeface="Times New Roman" pitchFamily="18" charset="0"/>
              </a:rPr>
              <a:t>结点上。</a:t>
            </a:r>
            <a:endParaRPr lang="en-US" altLang="zh-CN" sz="2000" dirty="0">
              <a:latin typeface="Times New Roman" pitchFamily="18" charset="0"/>
              <a:cs typeface="Times New Roman" pitchFamily="18" charset="0"/>
            </a:endParaRPr>
          </a:p>
          <a:p>
            <a:pPr>
              <a:lnSpc>
                <a:spcPct val="150000"/>
              </a:lnSpc>
              <a:spcBef>
                <a:spcPts val="1200"/>
              </a:spcBef>
            </a:pPr>
            <a:r>
              <a:rPr lang="zh-CN" altLang="en-US" sz="2000" dirty="0">
                <a:latin typeface="Times New Roman" pitchFamily="18" charset="0"/>
                <a:cs typeface="Times New Roman" pitchFamily="18" charset="0"/>
              </a:rPr>
              <a:t>显然，算法是一个递归算法。</a:t>
            </a:r>
          </a:p>
          <a:p>
            <a:pPr marL="0" indent="0">
              <a:buNone/>
            </a:pPr>
            <a:endParaRPr lang="zh-CN" altLang="en-US" dirty="0"/>
          </a:p>
        </p:txBody>
      </p:sp>
      <p:sp>
        <p:nvSpPr>
          <p:cNvPr id="4" name="页脚占位符 3"/>
          <p:cNvSpPr>
            <a:spLocks noGrp="1"/>
          </p:cNvSpPr>
          <p:nvPr>
            <p:ph type="ftr" sz="quarter" idx="11"/>
          </p:nvPr>
        </p:nvSpPr>
        <p:spPr>
          <a:xfrm>
            <a:off x="0" y="6356351"/>
            <a:ext cx="3086100" cy="365125"/>
          </a:xfrm>
        </p:spPr>
        <p:txBody>
          <a:bodyPr/>
          <a:lstStyle/>
          <a:p>
            <a:pPr algn="l"/>
            <a:r>
              <a:rPr lang="en-US" altLang="zh-CN"/>
              <a:t>Data Structure &amp; Algorithms</a:t>
            </a:r>
            <a:endParaRPr lang="zh-CN" altLang="en-US" dirty="0"/>
          </a:p>
        </p:txBody>
      </p:sp>
      <p:sp>
        <p:nvSpPr>
          <p:cNvPr id="5" name="灯片编号占位符 4"/>
          <p:cNvSpPr>
            <a:spLocks noGrp="1"/>
          </p:cNvSpPr>
          <p:nvPr>
            <p:ph type="sldNum" sz="quarter" idx="12"/>
          </p:nvPr>
        </p:nvSpPr>
        <p:spPr/>
        <p:txBody>
          <a:bodyPr/>
          <a:lstStyle/>
          <a:p>
            <a:fld id="{36FD9405-CE62-418F-9683-85B6A1C55A4B}" type="slidenum">
              <a:rPr lang="zh-CN" altLang="en-US" smtClean="0"/>
              <a:pPr/>
              <a:t>33</a:t>
            </a:fld>
            <a:endParaRPr lang="zh-CN" altLang="en-US" dirty="0"/>
          </a:p>
        </p:txBody>
      </p:sp>
    </p:spTree>
    <p:extLst>
      <p:ext uri="{BB962C8B-B14F-4D97-AF65-F5344CB8AC3E}">
        <p14:creationId xmlns:p14="http://schemas.microsoft.com/office/powerpoint/2010/main" val="186609038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图的生成树和生成森林算法实现</a:t>
            </a:r>
          </a:p>
        </p:txBody>
      </p:sp>
      <p:sp>
        <p:nvSpPr>
          <p:cNvPr id="4" name="页脚占位符 3"/>
          <p:cNvSpPr>
            <a:spLocks noGrp="1"/>
          </p:cNvSpPr>
          <p:nvPr>
            <p:ph type="ftr" sz="quarter" idx="11"/>
          </p:nvPr>
        </p:nvSpPr>
        <p:spPr>
          <a:xfrm>
            <a:off x="0" y="6356351"/>
            <a:ext cx="3086100" cy="365125"/>
          </a:xfrm>
        </p:spPr>
        <p:txBody>
          <a:bodyPr/>
          <a:lstStyle/>
          <a:p>
            <a:pPr algn="l"/>
            <a:r>
              <a:rPr lang="en-US" altLang="zh-CN"/>
              <a:t>Data Structure &amp; Algorithms</a:t>
            </a:r>
            <a:endParaRPr lang="zh-CN" altLang="en-US" dirty="0"/>
          </a:p>
        </p:txBody>
      </p:sp>
      <p:sp>
        <p:nvSpPr>
          <p:cNvPr id="5" name="灯片编号占位符 4"/>
          <p:cNvSpPr>
            <a:spLocks noGrp="1"/>
          </p:cNvSpPr>
          <p:nvPr>
            <p:ph type="sldNum" sz="quarter" idx="12"/>
          </p:nvPr>
        </p:nvSpPr>
        <p:spPr/>
        <p:txBody>
          <a:bodyPr/>
          <a:lstStyle/>
          <a:p>
            <a:fld id="{36FD9405-CE62-418F-9683-85B6A1C55A4B}" type="slidenum">
              <a:rPr lang="zh-CN" altLang="en-US" smtClean="0"/>
              <a:pPr/>
              <a:t>34</a:t>
            </a:fld>
            <a:endParaRPr lang="zh-CN" altLang="en-US" dirty="0"/>
          </a:p>
        </p:txBody>
      </p:sp>
      <p:sp>
        <p:nvSpPr>
          <p:cNvPr id="6" name="矩形 5"/>
          <p:cNvSpPr/>
          <p:nvPr/>
        </p:nvSpPr>
        <p:spPr>
          <a:xfrm>
            <a:off x="496116" y="857707"/>
            <a:ext cx="4221804" cy="4630178"/>
          </a:xfrm>
          <a:prstGeom prst="rect">
            <a:avLst/>
          </a:prstGeom>
        </p:spPr>
        <p:txBody>
          <a:bodyPr wrap="square">
            <a:spAutoFit/>
          </a:bodyPr>
          <a:lstStyle/>
          <a:p>
            <a:pPr>
              <a:lnSpc>
                <a:spcPct val="130000"/>
              </a:lnSpc>
            </a:pPr>
            <a:r>
              <a:rPr lang="en-US" altLang="zh-CN" sz="1200" dirty="0">
                <a:latin typeface="微软雅黑" pitchFamily="34" charset="-122"/>
                <a:ea typeface="微软雅黑" pitchFamily="34" charset="-122"/>
                <a:cs typeface="Times New Roman" pitchFamily="18" charset="0"/>
              </a:rPr>
              <a:t>template&lt;class Type&gt; </a:t>
            </a:r>
          </a:p>
          <a:p>
            <a:pPr>
              <a:lnSpc>
                <a:spcPct val="130000"/>
              </a:lnSpc>
            </a:pPr>
            <a:r>
              <a:rPr lang="en-US" altLang="zh-CN" sz="1200" dirty="0">
                <a:latin typeface="微软雅黑" pitchFamily="34" charset="-122"/>
                <a:ea typeface="微软雅黑" pitchFamily="34" charset="-122"/>
                <a:cs typeface="Times New Roman" pitchFamily="18" charset="0"/>
              </a:rPr>
              <a:t>void </a:t>
            </a:r>
            <a:r>
              <a:rPr lang="en-US" altLang="zh-CN" sz="1200" b="1" dirty="0" err="1">
                <a:solidFill>
                  <a:srgbClr val="0000FF"/>
                </a:solidFill>
                <a:latin typeface="微软雅黑" pitchFamily="34" charset="-122"/>
                <a:ea typeface="微软雅黑" pitchFamily="34" charset="-122"/>
                <a:cs typeface="Times New Roman" pitchFamily="18" charset="0"/>
              </a:rPr>
              <a:t>DFS_Forest</a:t>
            </a:r>
            <a:r>
              <a:rPr lang="en-US" altLang="zh-CN" sz="1200" dirty="0">
                <a:latin typeface="微软雅黑" pitchFamily="34" charset="-122"/>
                <a:ea typeface="微软雅黑" pitchFamily="34" charset="-122"/>
                <a:cs typeface="Times New Roman" pitchFamily="18" charset="0"/>
              </a:rPr>
              <a:t> ( Graph&lt;Type&gt;&amp; G, </a:t>
            </a:r>
          </a:p>
          <a:p>
            <a:pPr>
              <a:lnSpc>
                <a:spcPct val="130000"/>
              </a:lnSpc>
            </a:pPr>
            <a:r>
              <a:rPr lang="en-US" altLang="zh-CN" sz="1200" dirty="0">
                <a:latin typeface="微软雅黑" pitchFamily="34" charset="-122"/>
                <a:ea typeface="微软雅黑" pitchFamily="34" charset="-122"/>
                <a:cs typeface="Times New Roman" pitchFamily="18" charset="0"/>
              </a:rPr>
              <a:t>Tree &lt;Type&gt; &amp;T ) {</a:t>
            </a:r>
          </a:p>
          <a:p>
            <a:pPr>
              <a:lnSpc>
                <a:spcPct val="130000"/>
              </a:lnSpc>
            </a:pPr>
            <a:r>
              <a:rPr lang="en-US" altLang="zh-CN" sz="1200" dirty="0">
                <a:latin typeface="微软雅黑" pitchFamily="34" charset="-122"/>
                <a:ea typeface="微软雅黑" pitchFamily="34" charset="-122"/>
                <a:cs typeface="Times New Roman" pitchFamily="18" charset="0"/>
              </a:rPr>
              <a:t>   </a:t>
            </a:r>
            <a:r>
              <a:rPr lang="en-US" altLang="zh-CN" sz="1200" dirty="0" err="1">
                <a:latin typeface="微软雅黑" pitchFamily="34" charset="-122"/>
                <a:ea typeface="微软雅黑" pitchFamily="34" charset="-122"/>
                <a:cs typeface="Times New Roman" pitchFamily="18" charset="0"/>
              </a:rPr>
              <a:t>TreeNode</a:t>
            </a:r>
            <a:r>
              <a:rPr lang="en-US" altLang="zh-CN" sz="1200" dirty="0">
                <a:latin typeface="微软雅黑" pitchFamily="34" charset="-122"/>
                <a:ea typeface="微软雅黑" pitchFamily="34" charset="-122"/>
                <a:cs typeface="Times New Roman" pitchFamily="18" charset="0"/>
              </a:rPr>
              <a:t> &lt;Type&gt; * </a:t>
            </a:r>
            <a:r>
              <a:rPr lang="en-US" altLang="zh-CN" sz="1200" dirty="0" err="1">
                <a:latin typeface="微软雅黑" pitchFamily="34" charset="-122"/>
                <a:ea typeface="微软雅黑" pitchFamily="34" charset="-122"/>
                <a:cs typeface="Times New Roman" pitchFamily="18" charset="0"/>
              </a:rPr>
              <a:t>rt</a:t>
            </a:r>
            <a:r>
              <a:rPr lang="en-US" altLang="zh-CN" sz="1200" dirty="0">
                <a:latin typeface="微软雅黑" pitchFamily="34" charset="-122"/>
                <a:ea typeface="微软雅黑" pitchFamily="34" charset="-122"/>
                <a:cs typeface="Times New Roman" pitchFamily="18" charset="0"/>
              </a:rPr>
              <a:t>, * </a:t>
            </a:r>
            <a:r>
              <a:rPr lang="en-US" altLang="zh-CN" sz="1200" dirty="0" err="1">
                <a:latin typeface="微软雅黑" pitchFamily="34" charset="-122"/>
                <a:ea typeface="微软雅黑" pitchFamily="34" charset="-122"/>
                <a:cs typeface="Times New Roman" pitchFamily="18" charset="0"/>
              </a:rPr>
              <a:t>subT</a:t>
            </a:r>
            <a:r>
              <a:rPr lang="en-US" altLang="zh-CN" sz="1200" dirty="0">
                <a:latin typeface="微软雅黑" pitchFamily="34" charset="-122"/>
                <a:ea typeface="微软雅黑" pitchFamily="34" charset="-122"/>
                <a:cs typeface="Times New Roman" pitchFamily="18" charset="0"/>
              </a:rPr>
              <a:t>;</a:t>
            </a:r>
          </a:p>
          <a:p>
            <a:pPr>
              <a:lnSpc>
                <a:spcPct val="130000"/>
              </a:lnSpc>
            </a:pPr>
            <a:r>
              <a:rPr lang="en-US" altLang="zh-CN" sz="1200" dirty="0">
                <a:latin typeface="微软雅黑" pitchFamily="34" charset="-122"/>
                <a:ea typeface="微软雅黑" pitchFamily="34" charset="-122"/>
                <a:cs typeface="Times New Roman" pitchFamily="18" charset="0"/>
              </a:rPr>
              <a:t>   int n = </a:t>
            </a:r>
            <a:r>
              <a:rPr lang="en-US" altLang="zh-CN" sz="1200" dirty="0" err="1">
                <a:latin typeface="微软雅黑" pitchFamily="34" charset="-122"/>
                <a:ea typeface="微软雅黑" pitchFamily="34" charset="-122"/>
                <a:cs typeface="Times New Roman" pitchFamily="18" charset="0"/>
              </a:rPr>
              <a:t>G.NumberOfVertices</a:t>
            </a:r>
            <a:r>
              <a:rPr lang="en-US" altLang="zh-CN" sz="1200" dirty="0">
                <a:latin typeface="微软雅黑" pitchFamily="34" charset="-122"/>
                <a:ea typeface="微软雅黑" pitchFamily="34" charset="-122"/>
                <a:cs typeface="Times New Roman" pitchFamily="18" charset="0"/>
              </a:rPr>
              <a:t>( );</a:t>
            </a:r>
          </a:p>
          <a:p>
            <a:pPr>
              <a:lnSpc>
                <a:spcPct val="130000"/>
              </a:lnSpc>
            </a:pPr>
            <a:r>
              <a:rPr lang="en-US" altLang="zh-CN" sz="1200" dirty="0">
                <a:latin typeface="微软雅黑" pitchFamily="34" charset="-122"/>
                <a:ea typeface="微软雅黑" pitchFamily="34" charset="-122"/>
                <a:cs typeface="Times New Roman" pitchFamily="18" charset="0"/>
              </a:rPr>
              <a:t>   static int *visited = new int[n];   //</a:t>
            </a:r>
            <a:r>
              <a:rPr lang="zh-CN" altLang="en-US" sz="1200" dirty="0">
                <a:latin typeface="微软雅黑" pitchFamily="34" charset="-122"/>
                <a:ea typeface="微软雅黑" pitchFamily="34" charset="-122"/>
                <a:cs typeface="Times New Roman" pitchFamily="18" charset="0"/>
              </a:rPr>
              <a:t>访问数组</a:t>
            </a:r>
          </a:p>
          <a:p>
            <a:pPr>
              <a:lnSpc>
                <a:spcPct val="130000"/>
              </a:lnSpc>
            </a:pPr>
            <a:r>
              <a:rPr lang="zh-CN" altLang="en-US" sz="1200" dirty="0">
                <a:latin typeface="微软雅黑" pitchFamily="34" charset="-122"/>
                <a:ea typeface="微软雅黑" pitchFamily="34" charset="-122"/>
                <a:cs typeface="Times New Roman" pitchFamily="18" charset="0"/>
              </a:rPr>
              <a:t>   </a:t>
            </a:r>
            <a:r>
              <a:rPr lang="en-US" altLang="zh-CN" sz="1200" dirty="0">
                <a:latin typeface="微软雅黑" pitchFamily="34" charset="-122"/>
                <a:ea typeface="微软雅黑" pitchFamily="34" charset="-122"/>
                <a:cs typeface="Times New Roman" pitchFamily="18" charset="0"/>
              </a:rPr>
              <a:t>for ( int i = 0; i &lt; n; i++ ) visited [i] = 0;</a:t>
            </a:r>
          </a:p>
          <a:p>
            <a:pPr>
              <a:lnSpc>
                <a:spcPct val="130000"/>
              </a:lnSpc>
            </a:pPr>
            <a:r>
              <a:rPr lang="en-US" altLang="zh-CN" sz="1200" dirty="0">
                <a:latin typeface="微软雅黑" pitchFamily="34" charset="-122"/>
                <a:ea typeface="微软雅黑" pitchFamily="34" charset="-122"/>
                <a:cs typeface="Times New Roman" pitchFamily="18" charset="0"/>
              </a:rPr>
              <a:t>   for ( i = 0; i &lt; n; i++ )        // </a:t>
            </a:r>
            <a:r>
              <a:rPr lang="zh-CN" altLang="en-US" sz="1200" dirty="0">
                <a:latin typeface="微软雅黑" pitchFamily="34" charset="-122"/>
                <a:ea typeface="微软雅黑" pitchFamily="34" charset="-122"/>
                <a:cs typeface="Times New Roman" pitchFamily="18" charset="0"/>
              </a:rPr>
              <a:t>遍历所有顶点</a:t>
            </a:r>
          </a:p>
          <a:p>
            <a:pPr>
              <a:lnSpc>
                <a:spcPct val="130000"/>
              </a:lnSpc>
            </a:pPr>
            <a:r>
              <a:rPr lang="zh-CN" altLang="en-US" sz="1200" dirty="0">
                <a:latin typeface="微软雅黑" pitchFamily="34" charset="-122"/>
                <a:ea typeface="微软雅黑" pitchFamily="34" charset="-122"/>
                <a:cs typeface="Times New Roman" pitchFamily="18" charset="0"/>
              </a:rPr>
              <a:t>      </a:t>
            </a:r>
            <a:r>
              <a:rPr lang="en-US" altLang="zh-CN" sz="1200" dirty="0">
                <a:latin typeface="微软雅黑" pitchFamily="34" charset="-122"/>
                <a:ea typeface="微软雅黑" pitchFamily="34" charset="-122"/>
                <a:cs typeface="Times New Roman" pitchFamily="18" charset="0"/>
              </a:rPr>
              <a:t>if ( !visited[i] ) {               // </a:t>
            </a:r>
            <a:r>
              <a:rPr lang="zh-CN" altLang="en-US" sz="1200" dirty="0">
                <a:latin typeface="微软雅黑" pitchFamily="34" charset="-122"/>
                <a:ea typeface="微软雅黑" pitchFamily="34" charset="-122"/>
                <a:cs typeface="Times New Roman" pitchFamily="18" charset="0"/>
              </a:rPr>
              <a:t>顶点 </a:t>
            </a:r>
            <a:r>
              <a:rPr lang="en-US" altLang="zh-CN" sz="1200" dirty="0">
                <a:latin typeface="微软雅黑" pitchFamily="34" charset="-122"/>
                <a:ea typeface="微软雅黑" pitchFamily="34" charset="-122"/>
                <a:cs typeface="Times New Roman" pitchFamily="18" charset="0"/>
              </a:rPr>
              <a:t>i </a:t>
            </a:r>
            <a:r>
              <a:rPr lang="zh-CN" altLang="en-US" sz="1200" dirty="0">
                <a:latin typeface="微软雅黑" pitchFamily="34" charset="-122"/>
                <a:ea typeface="微软雅黑" pitchFamily="34" charset="-122"/>
                <a:cs typeface="Times New Roman" pitchFamily="18" charset="0"/>
              </a:rPr>
              <a:t>未访问过</a:t>
            </a:r>
          </a:p>
          <a:p>
            <a:pPr>
              <a:lnSpc>
                <a:spcPct val="130000"/>
              </a:lnSpc>
            </a:pPr>
            <a:r>
              <a:rPr lang="zh-CN" altLang="en-US" sz="1200" dirty="0">
                <a:latin typeface="微软雅黑" pitchFamily="34" charset="-122"/>
                <a:ea typeface="微软雅黑" pitchFamily="34" charset="-122"/>
                <a:cs typeface="Times New Roman" pitchFamily="18" charset="0"/>
              </a:rPr>
              <a:t>    </a:t>
            </a:r>
            <a:r>
              <a:rPr lang="en-US" altLang="zh-CN" sz="1200" dirty="0">
                <a:latin typeface="微软雅黑" pitchFamily="34" charset="-122"/>
                <a:ea typeface="微软雅黑" pitchFamily="34" charset="-122"/>
                <a:cs typeface="Times New Roman" pitchFamily="18" charset="0"/>
              </a:rPr>
              <a:t>if ( </a:t>
            </a:r>
            <a:r>
              <a:rPr lang="en-US" altLang="zh-CN" sz="1200" dirty="0" err="1">
                <a:latin typeface="微软雅黑" pitchFamily="34" charset="-122"/>
                <a:ea typeface="微软雅黑" pitchFamily="34" charset="-122"/>
                <a:cs typeface="Times New Roman" pitchFamily="18" charset="0"/>
              </a:rPr>
              <a:t>T.IsEmpty</a:t>
            </a:r>
            <a:r>
              <a:rPr lang="en-US" altLang="zh-CN" sz="1200" dirty="0">
                <a:latin typeface="微软雅黑" pitchFamily="34" charset="-122"/>
                <a:ea typeface="微软雅黑" pitchFamily="34" charset="-122"/>
                <a:cs typeface="Times New Roman" pitchFamily="18" charset="0"/>
              </a:rPr>
              <a:t> ( ) )              // </a:t>
            </a:r>
            <a:r>
              <a:rPr lang="zh-CN" altLang="en-US" sz="1200" dirty="0">
                <a:latin typeface="微软雅黑" pitchFamily="34" charset="-122"/>
                <a:ea typeface="微软雅黑" pitchFamily="34" charset="-122"/>
                <a:cs typeface="Times New Roman" pitchFamily="18" charset="0"/>
              </a:rPr>
              <a:t>原为空森林</a:t>
            </a:r>
            <a:r>
              <a:rPr lang="en-US" altLang="zh-CN" sz="1200" dirty="0">
                <a:latin typeface="微软雅黑" pitchFamily="34" charset="-122"/>
                <a:ea typeface="微软雅黑" pitchFamily="34" charset="-122"/>
                <a:cs typeface="Times New Roman" pitchFamily="18" charset="0"/>
              </a:rPr>
              <a:t>,</a:t>
            </a:r>
            <a:r>
              <a:rPr lang="zh-CN" altLang="en-US" sz="1200" dirty="0">
                <a:latin typeface="微软雅黑" pitchFamily="34" charset="-122"/>
                <a:ea typeface="微软雅黑" pitchFamily="34" charset="-122"/>
                <a:cs typeface="Times New Roman" pitchFamily="18" charset="0"/>
              </a:rPr>
              <a:t>建根</a:t>
            </a:r>
          </a:p>
          <a:p>
            <a:pPr>
              <a:lnSpc>
                <a:spcPct val="130000"/>
              </a:lnSpc>
            </a:pPr>
            <a:r>
              <a:rPr lang="zh-CN" altLang="en-US" sz="1200" dirty="0">
                <a:latin typeface="微软雅黑" pitchFamily="34" charset="-122"/>
                <a:ea typeface="微软雅黑" pitchFamily="34" charset="-122"/>
                <a:cs typeface="Times New Roman" pitchFamily="18" charset="0"/>
              </a:rPr>
              <a:t>       </a:t>
            </a:r>
            <a:r>
              <a:rPr lang="en-US" altLang="zh-CN" sz="1200" dirty="0" err="1">
                <a:latin typeface="微软雅黑" pitchFamily="34" charset="-122"/>
                <a:ea typeface="微软雅黑" pitchFamily="34" charset="-122"/>
                <a:cs typeface="Times New Roman" pitchFamily="18" charset="0"/>
              </a:rPr>
              <a:t>subT</a:t>
            </a:r>
            <a:r>
              <a:rPr lang="en-US" altLang="zh-CN" sz="1200" dirty="0">
                <a:latin typeface="微软雅黑" pitchFamily="34" charset="-122"/>
                <a:ea typeface="微软雅黑" pitchFamily="34" charset="-122"/>
                <a:cs typeface="Times New Roman" pitchFamily="18" charset="0"/>
              </a:rPr>
              <a:t> = </a:t>
            </a:r>
            <a:r>
              <a:rPr lang="en-US" altLang="zh-CN" sz="1200" dirty="0" err="1">
                <a:latin typeface="微软雅黑" pitchFamily="34" charset="-122"/>
                <a:ea typeface="微软雅黑" pitchFamily="34" charset="-122"/>
                <a:cs typeface="Times New Roman" pitchFamily="18" charset="0"/>
              </a:rPr>
              <a:t>rt</a:t>
            </a:r>
            <a:r>
              <a:rPr lang="en-US" altLang="zh-CN" sz="1200" dirty="0">
                <a:latin typeface="微软雅黑" pitchFamily="34" charset="-122"/>
                <a:ea typeface="微软雅黑" pitchFamily="34" charset="-122"/>
                <a:cs typeface="Times New Roman" pitchFamily="18" charset="0"/>
              </a:rPr>
              <a:t> = </a:t>
            </a:r>
            <a:r>
              <a:rPr lang="en-US" altLang="zh-CN" sz="1200" dirty="0" err="1">
                <a:latin typeface="微软雅黑" pitchFamily="34" charset="-122"/>
                <a:ea typeface="微软雅黑" pitchFamily="34" charset="-122"/>
                <a:cs typeface="Times New Roman" pitchFamily="18" charset="0"/>
              </a:rPr>
              <a:t>T.BuildRoot</a:t>
            </a:r>
            <a:r>
              <a:rPr lang="en-US" altLang="zh-CN" sz="1200" dirty="0">
                <a:latin typeface="微软雅黑" pitchFamily="34" charset="-122"/>
                <a:ea typeface="微软雅黑" pitchFamily="34" charset="-122"/>
                <a:cs typeface="Times New Roman" pitchFamily="18" charset="0"/>
              </a:rPr>
              <a:t>( </a:t>
            </a:r>
            <a:r>
              <a:rPr lang="en-US" altLang="zh-CN" sz="1200" dirty="0" err="1">
                <a:latin typeface="微软雅黑" pitchFamily="34" charset="-122"/>
                <a:ea typeface="微软雅黑" pitchFamily="34" charset="-122"/>
                <a:cs typeface="Times New Roman" pitchFamily="18" charset="0"/>
              </a:rPr>
              <a:t>G.GetValue</a:t>
            </a:r>
            <a:r>
              <a:rPr lang="en-US" altLang="zh-CN" sz="1200" dirty="0">
                <a:latin typeface="微软雅黑" pitchFamily="34" charset="-122"/>
                <a:ea typeface="微软雅黑" pitchFamily="34" charset="-122"/>
                <a:cs typeface="Times New Roman" pitchFamily="18" charset="0"/>
              </a:rPr>
              <a:t>(i) );</a:t>
            </a:r>
          </a:p>
          <a:p>
            <a:pPr>
              <a:lnSpc>
                <a:spcPct val="130000"/>
              </a:lnSpc>
            </a:pPr>
            <a:r>
              <a:rPr lang="en-US" altLang="zh-CN" sz="1200" dirty="0">
                <a:latin typeface="微软雅黑" pitchFamily="34" charset="-122"/>
                <a:ea typeface="微软雅黑" pitchFamily="34" charset="-122"/>
                <a:cs typeface="Times New Roman" pitchFamily="18" charset="0"/>
              </a:rPr>
              <a:t>       // </a:t>
            </a:r>
            <a:r>
              <a:rPr lang="zh-CN" altLang="en-US" sz="1200" dirty="0">
                <a:latin typeface="微软雅黑" pitchFamily="34" charset="-122"/>
                <a:ea typeface="微软雅黑" pitchFamily="34" charset="-122"/>
                <a:cs typeface="Times New Roman" pitchFamily="18" charset="0"/>
              </a:rPr>
              <a:t>顶点 </a:t>
            </a:r>
            <a:r>
              <a:rPr lang="en-US" altLang="zh-CN" sz="1200" dirty="0">
                <a:latin typeface="微软雅黑" pitchFamily="34" charset="-122"/>
                <a:ea typeface="微软雅黑" pitchFamily="34" charset="-122"/>
                <a:cs typeface="Times New Roman" pitchFamily="18" charset="0"/>
              </a:rPr>
              <a:t>i </a:t>
            </a:r>
            <a:r>
              <a:rPr lang="zh-CN" altLang="en-US" sz="1200" dirty="0">
                <a:latin typeface="微软雅黑" pitchFamily="34" charset="-122"/>
                <a:ea typeface="微软雅黑" pitchFamily="34" charset="-122"/>
                <a:cs typeface="Times New Roman" pitchFamily="18" charset="0"/>
              </a:rPr>
              <a:t>的值成为根 </a:t>
            </a:r>
            <a:r>
              <a:rPr lang="en-US" altLang="zh-CN" sz="1200" dirty="0" err="1">
                <a:latin typeface="微软雅黑" pitchFamily="34" charset="-122"/>
                <a:ea typeface="微软雅黑" pitchFamily="34" charset="-122"/>
                <a:cs typeface="Times New Roman" pitchFamily="18" charset="0"/>
              </a:rPr>
              <a:t>rt</a:t>
            </a:r>
            <a:r>
              <a:rPr lang="en-US" altLang="zh-CN" sz="1200" dirty="0">
                <a:latin typeface="微软雅黑" pitchFamily="34" charset="-122"/>
                <a:ea typeface="微软雅黑" pitchFamily="34" charset="-122"/>
                <a:cs typeface="Times New Roman" pitchFamily="18" charset="0"/>
              </a:rPr>
              <a:t> </a:t>
            </a:r>
            <a:r>
              <a:rPr lang="zh-CN" altLang="en-US" sz="1200" dirty="0">
                <a:latin typeface="微软雅黑" pitchFamily="34" charset="-122"/>
                <a:ea typeface="微软雅黑" pitchFamily="34" charset="-122"/>
                <a:cs typeface="Times New Roman" pitchFamily="18" charset="0"/>
              </a:rPr>
              <a:t>的值 </a:t>
            </a:r>
            <a:endParaRPr lang="en-US" altLang="zh-CN" sz="1200" dirty="0">
              <a:latin typeface="微软雅黑" pitchFamily="34" charset="-122"/>
              <a:ea typeface="微软雅黑" pitchFamily="34" charset="-122"/>
              <a:cs typeface="Times New Roman" pitchFamily="18" charset="0"/>
            </a:endParaRPr>
          </a:p>
          <a:p>
            <a:pPr>
              <a:lnSpc>
                <a:spcPct val="130000"/>
              </a:lnSpc>
            </a:pPr>
            <a:r>
              <a:rPr lang="en-US" altLang="zh-CN" sz="1200" dirty="0">
                <a:latin typeface="微软雅黑" pitchFamily="34" charset="-122"/>
                <a:ea typeface="微软雅黑" pitchFamily="34" charset="-122"/>
                <a:cs typeface="Times New Roman" pitchFamily="18" charset="0"/>
              </a:rPr>
              <a:t>    else </a:t>
            </a:r>
            <a:r>
              <a:rPr lang="en-US" altLang="zh-CN" sz="1200" dirty="0" err="1">
                <a:latin typeface="微软雅黑" pitchFamily="34" charset="-122"/>
                <a:ea typeface="微软雅黑" pitchFamily="34" charset="-122"/>
                <a:cs typeface="Times New Roman" pitchFamily="18" charset="0"/>
              </a:rPr>
              <a:t>subT</a:t>
            </a:r>
            <a:r>
              <a:rPr lang="en-US" altLang="zh-CN" sz="1200" dirty="0">
                <a:latin typeface="微软雅黑" pitchFamily="34" charset="-122"/>
                <a:ea typeface="微软雅黑" pitchFamily="34" charset="-122"/>
                <a:cs typeface="Times New Roman" pitchFamily="18" charset="0"/>
              </a:rPr>
              <a:t> = </a:t>
            </a:r>
            <a:r>
              <a:rPr lang="en-US" altLang="zh-CN" sz="1200" dirty="0" err="1">
                <a:latin typeface="微软雅黑" pitchFamily="34" charset="-122"/>
                <a:ea typeface="微软雅黑" pitchFamily="34" charset="-122"/>
                <a:cs typeface="Times New Roman" pitchFamily="18" charset="0"/>
              </a:rPr>
              <a:t>T.InsertRightSibling</a:t>
            </a:r>
            <a:endParaRPr lang="en-US" altLang="zh-CN" sz="1200" dirty="0">
              <a:latin typeface="微软雅黑" pitchFamily="34" charset="-122"/>
              <a:ea typeface="微软雅黑" pitchFamily="34" charset="-122"/>
              <a:cs typeface="Times New Roman" pitchFamily="18" charset="0"/>
            </a:endParaRPr>
          </a:p>
          <a:p>
            <a:pPr>
              <a:lnSpc>
                <a:spcPct val="130000"/>
              </a:lnSpc>
            </a:pPr>
            <a:r>
              <a:rPr lang="en-US" altLang="zh-CN" sz="1200" dirty="0">
                <a:latin typeface="微软雅黑" pitchFamily="34" charset="-122"/>
                <a:ea typeface="微软雅黑" pitchFamily="34" charset="-122"/>
                <a:cs typeface="Times New Roman" pitchFamily="18" charset="0"/>
              </a:rPr>
              <a:t>                             (</a:t>
            </a:r>
            <a:r>
              <a:rPr lang="en-US" altLang="zh-CN" sz="1200" dirty="0" err="1">
                <a:latin typeface="微软雅黑" pitchFamily="34" charset="-122"/>
                <a:ea typeface="微软雅黑" pitchFamily="34" charset="-122"/>
                <a:cs typeface="Times New Roman" pitchFamily="18" charset="0"/>
              </a:rPr>
              <a:t>subT</a:t>
            </a:r>
            <a:r>
              <a:rPr lang="en-US" altLang="zh-CN" sz="1200" dirty="0">
                <a:latin typeface="微软雅黑" pitchFamily="34" charset="-122"/>
                <a:ea typeface="微软雅黑" pitchFamily="34" charset="-122"/>
                <a:cs typeface="Times New Roman" pitchFamily="18" charset="0"/>
              </a:rPr>
              <a:t>, </a:t>
            </a:r>
            <a:r>
              <a:rPr lang="en-US" altLang="zh-CN" sz="1200" dirty="0" err="1">
                <a:latin typeface="微软雅黑" pitchFamily="34" charset="-122"/>
                <a:ea typeface="微软雅黑" pitchFamily="34" charset="-122"/>
                <a:cs typeface="Times New Roman" pitchFamily="18" charset="0"/>
              </a:rPr>
              <a:t>G.GetValue</a:t>
            </a:r>
            <a:r>
              <a:rPr lang="en-US" altLang="zh-CN" sz="1200" dirty="0">
                <a:latin typeface="微软雅黑" pitchFamily="34" charset="-122"/>
                <a:ea typeface="微软雅黑" pitchFamily="34" charset="-122"/>
                <a:cs typeface="Times New Roman" pitchFamily="18" charset="0"/>
              </a:rPr>
              <a:t>(i));</a:t>
            </a:r>
          </a:p>
          <a:p>
            <a:pPr>
              <a:lnSpc>
                <a:spcPct val="130000"/>
              </a:lnSpc>
            </a:pPr>
            <a:r>
              <a:rPr lang="en-US" altLang="zh-CN" sz="1200" dirty="0">
                <a:latin typeface="微软雅黑" pitchFamily="34" charset="-122"/>
                <a:ea typeface="微软雅黑" pitchFamily="34" charset="-122"/>
                <a:cs typeface="Times New Roman" pitchFamily="18" charset="0"/>
              </a:rPr>
              <a:t>             // </a:t>
            </a:r>
            <a:r>
              <a:rPr lang="zh-CN" altLang="en-US" sz="1200" dirty="0">
                <a:latin typeface="微软雅黑" pitchFamily="34" charset="-122"/>
                <a:ea typeface="微软雅黑" pitchFamily="34" charset="-122"/>
                <a:cs typeface="Times New Roman" pitchFamily="18" charset="0"/>
              </a:rPr>
              <a:t>顶点 </a:t>
            </a:r>
            <a:r>
              <a:rPr lang="en-US" altLang="zh-CN" sz="1200" dirty="0">
                <a:latin typeface="微软雅黑" pitchFamily="34" charset="-122"/>
                <a:ea typeface="微软雅黑" pitchFamily="34" charset="-122"/>
                <a:cs typeface="Times New Roman" pitchFamily="18" charset="0"/>
              </a:rPr>
              <a:t>i </a:t>
            </a:r>
            <a:r>
              <a:rPr lang="zh-CN" altLang="en-US" sz="1200" dirty="0">
                <a:latin typeface="微软雅黑" pitchFamily="34" charset="-122"/>
                <a:ea typeface="微软雅黑" pitchFamily="34" charset="-122"/>
                <a:cs typeface="Times New Roman" pitchFamily="18" charset="0"/>
              </a:rPr>
              <a:t>的值成为 </a:t>
            </a:r>
            <a:r>
              <a:rPr lang="en-US" altLang="zh-CN" sz="1200" dirty="0" err="1">
                <a:latin typeface="微软雅黑" pitchFamily="34" charset="-122"/>
                <a:ea typeface="微软雅黑" pitchFamily="34" charset="-122"/>
                <a:cs typeface="Times New Roman" pitchFamily="18" charset="0"/>
              </a:rPr>
              <a:t>subT</a:t>
            </a:r>
            <a:r>
              <a:rPr lang="en-US" altLang="zh-CN" sz="1200" dirty="0">
                <a:latin typeface="微软雅黑" pitchFamily="34" charset="-122"/>
                <a:ea typeface="微软雅黑" pitchFamily="34" charset="-122"/>
                <a:cs typeface="Times New Roman" pitchFamily="18" charset="0"/>
              </a:rPr>
              <a:t> </a:t>
            </a:r>
            <a:r>
              <a:rPr lang="zh-CN" altLang="en-US" sz="1200" dirty="0">
                <a:latin typeface="微软雅黑" pitchFamily="34" charset="-122"/>
                <a:ea typeface="微软雅黑" pitchFamily="34" charset="-122"/>
                <a:cs typeface="Times New Roman" pitchFamily="18" charset="0"/>
              </a:rPr>
              <a:t>右兄弟的值</a:t>
            </a:r>
          </a:p>
          <a:p>
            <a:pPr>
              <a:lnSpc>
                <a:spcPct val="130000"/>
              </a:lnSpc>
            </a:pPr>
            <a:r>
              <a:rPr lang="zh-CN" altLang="en-US" sz="1200" dirty="0">
                <a:latin typeface="微软雅黑" pitchFamily="34" charset="-122"/>
                <a:ea typeface="微软雅黑" pitchFamily="34" charset="-122"/>
                <a:cs typeface="Times New Roman" pitchFamily="18" charset="0"/>
              </a:rPr>
              <a:t>       </a:t>
            </a:r>
            <a:r>
              <a:rPr lang="en-US" altLang="zh-CN" sz="1200" b="1" dirty="0" err="1">
                <a:solidFill>
                  <a:srgbClr val="0000FF"/>
                </a:solidFill>
                <a:latin typeface="微软雅黑" pitchFamily="34" charset="-122"/>
                <a:ea typeface="微软雅黑" pitchFamily="34" charset="-122"/>
                <a:cs typeface="Times New Roman" pitchFamily="18" charset="0"/>
              </a:rPr>
              <a:t>DFS_Tree</a:t>
            </a:r>
            <a:r>
              <a:rPr lang="en-US" altLang="zh-CN" sz="1200" b="1" dirty="0">
                <a:solidFill>
                  <a:srgbClr val="0000FF"/>
                </a:solidFill>
                <a:latin typeface="微软雅黑" pitchFamily="34" charset="-122"/>
                <a:ea typeface="微软雅黑" pitchFamily="34" charset="-122"/>
                <a:cs typeface="Times New Roman" pitchFamily="18" charset="0"/>
              </a:rPr>
              <a:t> ( G, T, </a:t>
            </a:r>
            <a:r>
              <a:rPr lang="en-US" altLang="zh-CN" sz="1200" b="1" dirty="0" err="1">
                <a:solidFill>
                  <a:srgbClr val="0000FF"/>
                </a:solidFill>
                <a:latin typeface="微软雅黑" pitchFamily="34" charset="-122"/>
                <a:ea typeface="微软雅黑" pitchFamily="34" charset="-122"/>
                <a:cs typeface="Times New Roman" pitchFamily="18" charset="0"/>
              </a:rPr>
              <a:t>subT</a:t>
            </a:r>
            <a:r>
              <a:rPr lang="en-US" altLang="zh-CN" sz="1200" b="1" dirty="0">
                <a:solidFill>
                  <a:srgbClr val="0000FF"/>
                </a:solidFill>
                <a:latin typeface="微软雅黑" pitchFamily="34" charset="-122"/>
                <a:ea typeface="微软雅黑" pitchFamily="34" charset="-122"/>
                <a:cs typeface="Times New Roman" pitchFamily="18" charset="0"/>
              </a:rPr>
              <a:t>, i, visited );</a:t>
            </a:r>
          </a:p>
          <a:p>
            <a:pPr>
              <a:lnSpc>
                <a:spcPct val="130000"/>
              </a:lnSpc>
            </a:pPr>
            <a:r>
              <a:rPr lang="en-US" altLang="zh-CN" sz="1200" dirty="0">
                <a:solidFill>
                  <a:srgbClr val="0000FF"/>
                </a:solidFill>
                <a:latin typeface="微软雅黑" pitchFamily="34" charset="-122"/>
                <a:ea typeface="微软雅黑" pitchFamily="34" charset="-122"/>
                <a:cs typeface="Times New Roman" pitchFamily="18" charset="0"/>
              </a:rPr>
              <a:t>             //</a:t>
            </a:r>
            <a:r>
              <a:rPr lang="zh-CN" altLang="en-US" sz="1200" dirty="0">
                <a:solidFill>
                  <a:srgbClr val="0000FF"/>
                </a:solidFill>
                <a:latin typeface="微软雅黑" pitchFamily="34" charset="-122"/>
                <a:ea typeface="微软雅黑" pitchFamily="34" charset="-122"/>
                <a:cs typeface="Times New Roman" pitchFamily="18" charset="0"/>
              </a:rPr>
              <a:t>从顶点 </a:t>
            </a:r>
            <a:r>
              <a:rPr lang="en-US" altLang="zh-CN" sz="1200" dirty="0">
                <a:solidFill>
                  <a:srgbClr val="0000FF"/>
                </a:solidFill>
                <a:latin typeface="微软雅黑" pitchFamily="34" charset="-122"/>
                <a:ea typeface="微软雅黑" pitchFamily="34" charset="-122"/>
                <a:cs typeface="Times New Roman" pitchFamily="18" charset="0"/>
              </a:rPr>
              <a:t>i </a:t>
            </a:r>
            <a:r>
              <a:rPr lang="zh-CN" altLang="en-US" sz="1200" dirty="0">
                <a:solidFill>
                  <a:srgbClr val="0000FF"/>
                </a:solidFill>
                <a:latin typeface="微软雅黑" pitchFamily="34" charset="-122"/>
                <a:ea typeface="微软雅黑" pitchFamily="34" charset="-122"/>
                <a:cs typeface="Times New Roman" pitchFamily="18" charset="0"/>
              </a:rPr>
              <a:t>出发深度优先遍历</a:t>
            </a:r>
            <a:r>
              <a:rPr lang="en-US" altLang="zh-CN" sz="1200" dirty="0">
                <a:solidFill>
                  <a:srgbClr val="0000FF"/>
                </a:solidFill>
                <a:latin typeface="微软雅黑" pitchFamily="34" charset="-122"/>
                <a:ea typeface="微软雅黑" pitchFamily="34" charset="-122"/>
                <a:cs typeface="Times New Roman" pitchFamily="18" charset="0"/>
              </a:rPr>
              <a:t>, </a:t>
            </a:r>
            <a:r>
              <a:rPr lang="zh-CN" altLang="en-US" sz="1200" dirty="0">
                <a:solidFill>
                  <a:srgbClr val="0000FF"/>
                </a:solidFill>
                <a:latin typeface="微软雅黑" pitchFamily="34" charset="-122"/>
                <a:ea typeface="微软雅黑" pitchFamily="34" charset="-122"/>
                <a:cs typeface="Times New Roman" pitchFamily="18" charset="0"/>
              </a:rPr>
              <a:t>建子树</a:t>
            </a:r>
            <a:r>
              <a:rPr lang="zh-CN" altLang="en-US" sz="1200" dirty="0">
                <a:solidFill>
                  <a:srgbClr val="FF0000"/>
                </a:solidFill>
                <a:latin typeface="微软雅黑" pitchFamily="34" charset="-122"/>
                <a:ea typeface="微软雅黑" pitchFamily="34" charset="-122"/>
                <a:cs typeface="Times New Roman" pitchFamily="18" charset="0"/>
              </a:rPr>
              <a:t> </a:t>
            </a:r>
          </a:p>
          <a:p>
            <a:pPr>
              <a:lnSpc>
                <a:spcPct val="130000"/>
              </a:lnSpc>
            </a:pPr>
            <a:r>
              <a:rPr lang="zh-CN" altLang="en-US" sz="1200" dirty="0">
                <a:latin typeface="微软雅黑" pitchFamily="34" charset="-122"/>
                <a:ea typeface="微软雅黑" pitchFamily="34" charset="-122"/>
                <a:cs typeface="Times New Roman" pitchFamily="18" charset="0"/>
              </a:rPr>
              <a:t>     </a:t>
            </a:r>
            <a:r>
              <a:rPr lang="en-US" altLang="zh-CN" sz="1200" dirty="0">
                <a:latin typeface="微软雅黑" pitchFamily="34" charset="-122"/>
                <a:ea typeface="微软雅黑" pitchFamily="34" charset="-122"/>
                <a:cs typeface="Times New Roman" pitchFamily="18" charset="0"/>
              </a:rPr>
              <a:t>}</a:t>
            </a:r>
          </a:p>
          <a:p>
            <a:pPr>
              <a:lnSpc>
                <a:spcPct val="130000"/>
              </a:lnSpc>
            </a:pPr>
            <a:r>
              <a:rPr lang="en-US" altLang="zh-CN" sz="1200" dirty="0">
                <a:latin typeface="微软雅黑" pitchFamily="34" charset="-122"/>
                <a:ea typeface="微软雅黑" pitchFamily="34" charset="-122"/>
                <a:cs typeface="Times New Roman" pitchFamily="18" charset="0"/>
              </a:rPr>
              <a:t>}</a:t>
            </a:r>
            <a:endParaRPr lang="zh-CN" altLang="en-US" sz="1200" dirty="0">
              <a:latin typeface="微软雅黑" pitchFamily="34" charset="-122"/>
              <a:ea typeface="微软雅黑" pitchFamily="34" charset="-122"/>
              <a:cs typeface="Times New Roman" pitchFamily="18" charset="0"/>
            </a:endParaRPr>
          </a:p>
        </p:txBody>
      </p:sp>
      <p:sp>
        <p:nvSpPr>
          <p:cNvPr id="7" name="矩形 6"/>
          <p:cNvSpPr/>
          <p:nvPr/>
        </p:nvSpPr>
        <p:spPr>
          <a:xfrm>
            <a:off x="4494179" y="855078"/>
            <a:ext cx="4572000" cy="5350375"/>
          </a:xfrm>
          <a:prstGeom prst="rect">
            <a:avLst/>
          </a:prstGeom>
        </p:spPr>
        <p:txBody>
          <a:bodyPr>
            <a:spAutoFit/>
          </a:bodyPr>
          <a:lstStyle/>
          <a:p>
            <a:pPr>
              <a:lnSpc>
                <a:spcPct val="130000"/>
              </a:lnSpc>
            </a:pPr>
            <a:r>
              <a:rPr lang="en-US" altLang="zh-CN" sz="1200" dirty="0">
                <a:latin typeface="微软雅黑" pitchFamily="34" charset="-122"/>
                <a:ea typeface="微软雅黑" pitchFamily="34" charset="-122"/>
              </a:rPr>
              <a:t>template&lt;class Type&gt; </a:t>
            </a:r>
          </a:p>
          <a:p>
            <a:pPr>
              <a:lnSpc>
                <a:spcPct val="130000"/>
              </a:lnSpc>
            </a:pPr>
            <a:r>
              <a:rPr lang="en-US" altLang="zh-CN" sz="1200" dirty="0">
                <a:latin typeface="微软雅黑" pitchFamily="34" charset="-122"/>
                <a:ea typeface="微软雅黑" pitchFamily="34" charset="-122"/>
              </a:rPr>
              <a:t>void </a:t>
            </a:r>
            <a:r>
              <a:rPr lang="en-US" altLang="zh-CN" sz="1200" b="1" dirty="0" err="1">
                <a:solidFill>
                  <a:srgbClr val="0000FF"/>
                </a:solidFill>
                <a:latin typeface="微软雅黑" pitchFamily="34" charset="-122"/>
                <a:ea typeface="微软雅黑" pitchFamily="34" charset="-122"/>
              </a:rPr>
              <a:t>DFS_Tree</a:t>
            </a:r>
            <a:r>
              <a:rPr lang="en-US" altLang="zh-CN" sz="1200" dirty="0">
                <a:latin typeface="微软雅黑" pitchFamily="34" charset="-122"/>
                <a:ea typeface="微软雅黑" pitchFamily="34" charset="-122"/>
              </a:rPr>
              <a:t> ( Graph&lt;Type&gt;&amp; G, Tree&lt;Type&gt;&amp;T,     	      </a:t>
            </a:r>
            <a:r>
              <a:rPr lang="en-US" altLang="zh-CN" sz="1200" dirty="0" err="1">
                <a:latin typeface="微软雅黑" pitchFamily="34" charset="-122"/>
                <a:ea typeface="微软雅黑" pitchFamily="34" charset="-122"/>
              </a:rPr>
              <a:t>TreeNode</a:t>
            </a:r>
            <a:r>
              <a:rPr lang="en-US" altLang="zh-CN" sz="1200" dirty="0">
                <a:latin typeface="微软雅黑" pitchFamily="34" charset="-122"/>
                <a:ea typeface="微软雅黑" pitchFamily="34" charset="-122"/>
              </a:rPr>
              <a:t> &lt;Type&gt;* </a:t>
            </a:r>
            <a:r>
              <a:rPr lang="en-US" altLang="zh-CN" sz="1200" dirty="0" err="1">
                <a:latin typeface="微软雅黑" pitchFamily="34" charset="-122"/>
                <a:ea typeface="微软雅黑" pitchFamily="34" charset="-122"/>
              </a:rPr>
              <a:t>rt</a:t>
            </a:r>
            <a:r>
              <a:rPr lang="en-US" altLang="zh-CN" sz="1200" dirty="0">
                <a:latin typeface="微软雅黑" pitchFamily="34" charset="-122"/>
                <a:ea typeface="微软雅黑" pitchFamily="34" charset="-122"/>
              </a:rPr>
              <a:t>, int v,  int visited [ ] ) {</a:t>
            </a:r>
          </a:p>
          <a:p>
            <a:pPr>
              <a:lnSpc>
                <a:spcPct val="130000"/>
              </a:lnSpc>
            </a:pPr>
            <a:r>
              <a:rPr lang="en-US" altLang="zh-CN" sz="1200" dirty="0">
                <a:latin typeface="微软雅黑" pitchFamily="34" charset="-122"/>
                <a:ea typeface="微软雅黑" pitchFamily="34" charset="-122"/>
              </a:rPr>
              <a:t>  </a:t>
            </a:r>
            <a:r>
              <a:rPr lang="en-US" altLang="zh-CN" sz="1200" dirty="0" err="1">
                <a:latin typeface="微软雅黑" pitchFamily="34" charset="-122"/>
                <a:ea typeface="微软雅黑" pitchFamily="34" charset="-122"/>
              </a:rPr>
              <a:t>TreeNode</a:t>
            </a:r>
            <a:r>
              <a:rPr lang="en-US" altLang="zh-CN" sz="1200" dirty="0">
                <a:latin typeface="微软雅黑" pitchFamily="34" charset="-122"/>
                <a:ea typeface="微软雅黑" pitchFamily="34" charset="-122"/>
              </a:rPr>
              <a:t>&lt;Type&gt; * p;</a:t>
            </a:r>
          </a:p>
          <a:p>
            <a:pPr>
              <a:lnSpc>
                <a:spcPct val="130000"/>
              </a:lnSpc>
            </a:pPr>
            <a:r>
              <a:rPr lang="en-US" altLang="zh-CN" sz="1200" dirty="0">
                <a:latin typeface="微软雅黑" pitchFamily="34" charset="-122"/>
                <a:ea typeface="微软雅黑" pitchFamily="34" charset="-122"/>
              </a:rPr>
              <a:t>  visited[v] = 1;       // </a:t>
            </a:r>
            <a:r>
              <a:rPr lang="zh-CN" altLang="en-US" sz="1200" dirty="0">
                <a:latin typeface="微软雅黑" pitchFamily="34" charset="-122"/>
                <a:ea typeface="微软雅黑" pitchFamily="34" charset="-122"/>
              </a:rPr>
              <a:t>顶点</a:t>
            </a:r>
            <a:r>
              <a:rPr lang="en-US" altLang="zh-CN" sz="1200" dirty="0">
                <a:latin typeface="微软雅黑" pitchFamily="34" charset="-122"/>
                <a:ea typeface="微软雅黑" pitchFamily="34" charset="-122"/>
              </a:rPr>
              <a:t>v</a:t>
            </a:r>
            <a:r>
              <a:rPr lang="zh-CN" altLang="en-US" sz="1200" dirty="0">
                <a:latin typeface="微软雅黑" pitchFamily="34" charset="-122"/>
                <a:ea typeface="微软雅黑" pitchFamily="34" charset="-122"/>
              </a:rPr>
              <a:t>作访问过标志</a:t>
            </a:r>
          </a:p>
          <a:p>
            <a:pPr>
              <a:lnSpc>
                <a:spcPct val="130000"/>
              </a:lnSpc>
            </a:pPr>
            <a:r>
              <a:rPr lang="zh-CN" altLang="en-US" sz="1200" dirty="0">
                <a:latin typeface="微软雅黑" pitchFamily="34" charset="-122"/>
                <a:ea typeface="微软雅黑" pitchFamily="34" charset="-122"/>
              </a:rPr>
              <a:t>  </a:t>
            </a:r>
            <a:r>
              <a:rPr lang="en-US" altLang="zh-CN" sz="1200" dirty="0">
                <a:latin typeface="微软雅黑" pitchFamily="34" charset="-122"/>
                <a:ea typeface="微软雅黑" pitchFamily="34" charset="-122"/>
              </a:rPr>
              <a:t>int w = </a:t>
            </a:r>
            <a:r>
              <a:rPr lang="en-US" altLang="zh-CN" sz="1200" dirty="0" err="1">
                <a:latin typeface="微软雅黑" pitchFamily="34" charset="-122"/>
                <a:ea typeface="微软雅黑" pitchFamily="34" charset="-122"/>
              </a:rPr>
              <a:t>G.GetFirstNeighbor</a:t>
            </a:r>
            <a:r>
              <a:rPr lang="en-US" altLang="zh-CN" sz="1200" dirty="0">
                <a:latin typeface="微软雅黑" pitchFamily="34" charset="-122"/>
                <a:ea typeface="微软雅黑" pitchFamily="34" charset="-122"/>
              </a:rPr>
              <a:t> (v); // </a:t>
            </a:r>
            <a:r>
              <a:rPr lang="zh-CN" altLang="en-US" sz="1200" dirty="0">
                <a:latin typeface="微软雅黑" pitchFamily="34" charset="-122"/>
                <a:ea typeface="微软雅黑" pitchFamily="34" charset="-122"/>
              </a:rPr>
              <a:t>取顶点</a:t>
            </a:r>
            <a:r>
              <a:rPr lang="en-US" altLang="zh-CN" sz="1200" dirty="0">
                <a:latin typeface="微软雅黑" pitchFamily="34" charset="-122"/>
                <a:ea typeface="微软雅黑" pitchFamily="34" charset="-122"/>
              </a:rPr>
              <a:t>v</a:t>
            </a:r>
            <a:r>
              <a:rPr lang="zh-CN" altLang="en-US" sz="1200" dirty="0">
                <a:latin typeface="微软雅黑" pitchFamily="34" charset="-122"/>
                <a:ea typeface="微软雅黑" pitchFamily="34" charset="-122"/>
              </a:rPr>
              <a:t>的第一个邻接点</a:t>
            </a:r>
            <a:r>
              <a:rPr lang="en-US" altLang="zh-CN" sz="1200" dirty="0">
                <a:latin typeface="微软雅黑" pitchFamily="34" charset="-122"/>
                <a:ea typeface="微软雅黑" pitchFamily="34" charset="-122"/>
              </a:rPr>
              <a:t>w</a:t>
            </a:r>
          </a:p>
          <a:p>
            <a:pPr>
              <a:lnSpc>
                <a:spcPct val="130000"/>
              </a:lnSpc>
            </a:pPr>
            <a:r>
              <a:rPr lang="en-US" altLang="zh-CN" sz="1200" dirty="0">
                <a:latin typeface="微软雅黑" pitchFamily="34" charset="-122"/>
                <a:ea typeface="微软雅黑" pitchFamily="34" charset="-122"/>
              </a:rPr>
              <a:t>  </a:t>
            </a:r>
            <a:r>
              <a:rPr lang="en-US" altLang="zh-CN" sz="1200" dirty="0" err="1">
                <a:latin typeface="微软雅黑" pitchFamily="34" charset="-122"/>
                <a:ea typeface="微软雅黑" pitchFamily="34" charset="-122"/>
              </a:rPr>
              <a:t>int</a:t>
            </a:r>
            <a:r>
              <a:rPr lang="en-US" altLang="zh-CN" sz="1200" dirty="0">
                <a:latin typeface="微软雅黑" pitchFamily="34" charset="-122"/>
                <a:ea typeface="微软雅黑" pitchFamily="34" charset="-122"/>
              </a:rPr>
              <a:t> </a:t>
            </a:r>
            <a:r>
              <a:rPr lang="en-US" altLang="zh-CN" sz="1200" dirty="0" err="1">
                <a:latin typeface="微软雅黑" pitchFamily="34" charset="-122"/>
                <a:ea typeface="微软雅黑" pitchFamily="34" charset="-122"/>
              </a:rPr>
              <a:t>FirstChild</a:t>
            </a:r>
            <a:r>
              <a:rPr lang="en-US" altLang="zh-CN" sz="1200" dirty="0">
                <a:latin typeface="微软雅黑" pitchFamily="34" charset="-122"/>
                <a:ea typeface="微软雅黑" pitchFamily="34" charset="-122"/>
              </a:rPr>
              <a:t> = 1; // </a:t>
            </a:r>
            <a:r>
              <a:rPr lang="zh-CN" altLang="en-US" sz="1200" dirty="0">
                <a:latin typeface="微软雅黑" pitchFamily="34" charset="-122"/>
                <a:ea typeface="微软雅黑" pitchFamily="34" charset="-122"/>
              </a:rPr>
              <a:t>第一个未访问子女应是</a:t>
            </a:r>
            <a:r>
              <a:rPr lang="en-US" altLang="zh-CN" sz="1200" dirty="0">
                <a:latin typeface="微软雅黑" pitchFamily="34" charset="-122"/>
                <a:ea typeface="微软雅黑" pitchFamily="34" charset="-122"/>
              </a:rPr>
              <a:t>v</a:t>
            </a:r>
            <a:r>
              <a:rPr lang="zh-CN" altLang="en-US" sz="1200" dirty="0">
                <a:latin typeface="微软雅黑" pitchFamily="34" charset="-122"/>
                <a:ea typeface="微软雅黑" pitchFamily="34" charset="-122"/>
              </a:rPr>
              <a:t>的左子女 </a:t>
            </a:r>
          </a:p>
          <a:p>
            <a:pPr>
              <a:lnSpc>
                <a:spcPct val="130000"/>
              </a:lnSpc>
            </a:pPr>
            <a:r>
              <a:rPr lang="zh-CN" altLang="en-US" sz="1200" dirty="0">
                <a:latin typeface="微软雅黑" pitchFamily="34" charset="-122"/>
                <a:ea typeface="微软雅黑" pitchFamily="34" charset="-122"/>
              </a:rPr>
              <a:t>  </a:t>
            </a:r>
            <a:r>
              <a:rPr lang="en-US" altLang="zh-CN" sz="1200" dirty="0">
                <a:latin typeface="微软雅黑" pitchFamily="34" charset="-122"/>
                <a:ea typeface="微软雅黑" pitchFamily="34" charset="-122"/>
              </a:rPr>
              <a:t>while ( w != -1 ) {       // </a:t>
            </a:r>
            <a:r>
              <a:rPr lang="zh-CN" altLang="en-US" sz="1200" dirty="0">
                <a:latin typeface="微软雅黑" pitchFamily="34" charset="-122"/>
                <a:ea typeface="微软雅黑" pitchFamily="34" charset="-122"/>
              </a:rPr>
              <a:t>邻接顶点</a:t>
            </a:r>
            <a:r>
              <a:rPr lang="en-US" altLang="zh-CN" sz="1200" dirty="0">
                <a:latin typeface="微软雅黑" pitchFamily="34" charset="-122"/>
                <a:ea typeface="微软雅黑" pitchFamily="34" charset="-122"/>
              </a:rPr>
              <a:t>w</a:t>
            </a:r>
            <a:r>
              <a:rPr lang="zh-CN" altLang="en-US" sz="1200" dirty="0">
                <a:latin typeface="微软雅黑" pitchFamily="34" charset="-122"/>
                <a:ea typeface="微软雅黑" pitchFamily="34" charset="-122"/>
              </a:rPr>
              <a:t>存在</a:t>
            </a:r>
          </a:p>
          <a:p>
            <a:pPr>
              <a:lnSpc>
                <a:spcPct val="130000"/>
              </a:lnSpc>
            </a:pPr>
            <a:r>
              <a:rPr lang="zh-CN" altLang="en-US" sz="1200" dirty="0">
                <a:latin typeface="微软雅黑" pitchFamily="34" charset="-122"/>
                <a:ea typeface="微软雅黑" pitchFamily="34" charset="-122"/>
              </a:rPr>
              <a:t>      </a:t>
            </a:r>
            <a:r>
              <a:rPr lang="en-US" altLang="zh-CN" sz="1200" dirty="0">
                <a:latin typeface="微软雅黑" pitchFamily="34" charset="-122"/>
                <a:ea typeface="微软雅黑" pitchFamily="34" charset="-122"/>
              </a:rPr>
              <a:t>if ( ! visited [w] ) {   // w</a:t>
            </a:r>
            <a:r>
              <a:rPr lang="zh-CN" altLang="en-US" sz="1200" dirty="0">
                <a:latin typeface="微软雅黑" pitchFamily="34" charset="-122"/>
                <a:ea typeface="微软雅黑" pitchFamily="34" charset="-122"/>
              </a:rPr>
              <a:t>未访问过</a:t>
            </a:r>
            <a:r>
              <a:rPr lang="en-US" altLang="zh-CN" sz="1200" dirty="0">
                <a:latin typeface="微软雅黑" pitchFamily="34" charset="-122"/>
                <a:ea typeface="微软雅黑" pitchFamily="34" charset="-122"/>
              </a:rPr>
              <a:t>, </a:t>
            </a:r>
            <a:r>
              <a:rPr lang="zh-CN" altLang="en-US" sz="1200" dirty="0">
                <a:latin typeface="微软雅黑" pitchFamily="34" charset="-122"/>
                <a:ea typeface="微软雅黑" pitchFamily="34" charset="-122"/>
              </a:rPr>
              <a:t>将成为</a:t>
            </a:r>
            <a:r>
              <a:rPr lang="en-US" altLang="zh-CN" sz="1200" dirty="0">
                <a:latin typeface="微软雅黑" pitchFamily="34" charset="-122"/>
                <a:ea typeface="微软雅黑" pitchFamily="34" charset="-122"/>
              </a:rPr>
              <a:t>v</a:t>
            </a:r>
            <a:r>
              <a:rPr lang="zh-CN" altLang="en-US" sz="1200" dirty="0">
                <a:latin typeface="微软雅黑" pitchFamily="34" charset="-122"/>
                <a:ea typeface="微软雅黑" pitchFamily="34" charset="-122"/>
              </a:rPr>
              <a:t>的子女</a:t>
            </a:r>
            <a:endParaRPr lang="en-US" altLang="zh-CN" sz="1200" dirty="0">
              <a:latin typeface="微软雅黑" pitchFamily="34" charset="-122"/>
              <a:ea typeface="微软雅黑" pitchFamily="34" charset="-122"/>
            </a:endParaRPr>
          </a:p>
          <a:p>
            <a:pPr>
              <a:lnSpc>
                <a:spcPct val="130000"/>
              </a:lnSpc>
            </a:pPr>
            <a:r>
              <a:rPr lang="en-US" altLang="zh-CN" sz="1200" dirty="0">
                <a:latin typeface="微软雅黑" pitchFamily="34" charset="-122"/>
                <a:ea typeface="微软雅黑" pitchFamily="34" charset="-122"/>
              </a:rPr>
              <a:t>         if ( </a:t>
            </a:r>
            <a:r>
              <a:rPr lang="en-US" altLang="zh-CN" sz="1200" dirty="0" err="1">
                <a:latin typeface="微软雅黑" pitchFamily="34" charset="-122"/>
                <a:ea typeface="微软雅黑" pitchFamily="34" charset="-122"/>
              </a:rPr>
              <a:t>FirstChild</a:t>
            </a:r>
            <a:r>
              <a:rPr lang="en-US" altLang="zh-CN" sz="1200" dirty="0">
                <a:latin typeface="微软雅黑" pitchFamily="34" charset="-122"/>
                <a:ea typeface="微软雅黑" pitchFamily="34" charset="-122"/>
              </a:rPr>
              <a:t> ) {</a:t>
            </a:r>
          </a:p>
          <a:p>
            <a:pPr>
              <a:lnSpc>
                <a:spcPct val="130000"/>
              </a:lnSpc>
            </a:pPr>
            <a:r>
              <a:rPr lang="en-US" altLang="zh-CN" sz="1200" dirty="0">
                <a:latin typeface="微软雅黑" pitchFamily="34" charset="-122"/>
                <a:ea typeface="微软雅黑" pitchFamily="34" charset="-122"/>
              </a:rPr>
              <a:t>            p = </a:t>
            </a:r>
            <a:r>
              <a:rPr lang="en-US" altLang="zh-CN" sz="1200" dirty="0" err="1">
                <a:latin typeface="微软雅黑" pitchFamily="34" charset="-122"/>
                <a:ea typeface="微软雅黑" pitchFamily="34" charset="-122"/>
              </a:rPr>
              <a:t>T.InsertLeftChild</a:t>
            </a:r>
            <a:r>
              <a:rPr lang="en-US" altLang="zh-CN" sz="1200" dirty="0">
                <a:latin typeface="微软雅黑" pitchFamily="34" charset="-122"/>
                <a:ea typeface="微软雅黑" pitchFamily="34" charset="-122"/>
              </a:rPr>
              <a:t> ( </a:t>
            </a:r>
            <a:r>
              <a:rPr lang="en-US" altLang="zh-CN" sz="1200" dirty="0" err="1">
                <a:latin typeface="微软雅黑" pitchFamily="34" charset="-122"/>
                <a:ea typeface="微软雅黑" pitchFamily="34" charset="-122"/>
              </a:rPr>
              <a:t>rt</a:t>
            </a:r>
            <a:r>
              <a:rPr lang="en-US" altLang="zh-CN" sz="1200" dirty="0">
                <a:latin typeface="微软雅黑" pitchFamily="34" charset="-122"/>
                <a:ea typeface="微软雅黑" pitchFamily="34" charset="-122"/>
              </a:rPr>
              <a:t>, </a:t>
            </a:r>
            <a:r>
              <a:rPr lang="en-US" altLang="zh-CN" sz="1200" dirty="0" err="1">
                <a:latin typeface="微软雅黑" pitchFamily="34" charset="-122"/>
                <a:ea typeface="微软雅黑" pitchFamily="34" charset="-122"/>
              </a:rPr>
              <a:t>G.GetValue</a:t>
            </a:r>
            <a:r>
              <a:rPr lang="en-US" altLang="zh-CN" sz="1200" dirty="0">
                <a:latin typeface="微软雅黑" pitchFamily="34" charset="-122"/>
                <a:ea typeface="微软雅黑" pitchFamily="34" charset="-122"/>
              </a:rPr>
              <a:t>(w) );</a:t>
            </a:r>
          </a:p>
          <a:p>
            <a:pPr>
              <a:lnSpc>
                <a:spcPct val="130000"/>
              </a:lnSpc>
            </a:pPr>
            <a:r>
              <a:rPr lang="en-US" altLang="zh-CN" sz="1200" dirty="0">
                <a:latin typeface="微软雅黑" pitchFamily="34" charset="-122"/>
                <a:ea typeface="微软雅黑" pitchFamily="34" charset="-122"/>
              </a:rPr>
              <a:t>           //p</a:t>
            </a:r>
            <a:r>
              <a:rPr lang="zh-CN" altLang="en-US" sz="1200" dirty="0">
                <a:latin typeface="微软雅黑" pitchFamily="34" charset="-122"/>
                <a:ea typeface="微软雅黑" pitchFamily="34" charset="-122"/>
              </a:rPr>
              <a:t>插入为</a:t>
            </a:r>
            <a:r>
              <a:rPr lang="en-US" altLang="zh-CN" sz="1200" dirty="0" err="1">
                <a:latin typeface="微软雅黑" pitchFamily="34" charset="-122"/>
                <a:ea typeface="微软雅黑" pitchFamily="34" charset="-122"/>
              </a:rPr>
              <a:t>rt</a:t>
            </a:r>
            <a:r>
              <a:rPr lang="zh-CN" altLang="en-US" sz="1200" dirty="0">
                <a:latin typeface="微软雅黑" pitchFamily="34" charset="-122"/>
                <a:ea typeface="微软雅黑" pitchFamily="34" charset="-122"/>
              </a:rPr>
              <a:t>的左子女</a:t>
            </a:r>
          </a:p>
          <a:p>
            <a:pPr>
              <a:lnSpc>
                <a:spcPct val="130000"/>
              </a:lnSpc>
            </a:pPr>
            <a:r>
              <a:rPr lang="en-US" altLang="zh-CN" sz="1200" dirty="0">
                <a:latin typeface="微软雅黑" pitchFamily="34" charset="-122"/>
                <a:ea typeface="微软雅黑" pitchFamily="34" charset="-122"/>
              </a:rPr>
              <a:t>            </a:t>
            </a:r>
            <a:r>
              <a:rPr lang="en-US" altLang="zh-CN" sz="1200" dirty="0" err="1">
                <a:latin typeface="微软雅黑" pitchFamily="34" charset="-122"/>
                <a:ea typeface="微软雅黑" pitchFamily="34" charset="-122"/>
              </a:rPr>
              <a:t>FirstChild</a:t>
            </a:r>
            <a:r>
              <a:rPr lang="en-US" altLang="zh-CN" sz="1200" dirty="0">
                <a:latin typeface="微软雅黑" pitchFamily="34" charset="-122"/>
                <a:ea typeface="微软雅黑" pitchFamily="34" charset="-122"/>
              </a:rPr>
              <a:t> = 0;   //</a:t>
            </a:r>
            <a:r>
              <a:rPr lang="zh-CN" altLang="en-US" sz="1200" dirty="0">
                <a:latin typeface="微软雅黑" pitchFamily="34" charset="-122"/>
                <a:ea typeface="微软雅黑" pitchFamily="34" charset="-122"/>
              </a:rPr>
              <a:t>建右兄弟</a:t>
            </a:r>
          </a:p>
          <a:p>
            <a:pPr>
              <a:lnSpc>
                <a:spcPct val="130000"/>
              </a:lnSpc>
            </a:pPr>
            <a:r>
              <a:rPr lang="zh-CN" altLang="en-US" sz="1200" dirty="0">
                <a:latin typeface="微软雅黑" pitchFamily="34" charset="-122"/>
                <a:ea typeface="微软雅黑" pitchFamily="34" charset="-122"/>
              </a:rPr>
              <a:t>       </a:t>
            </a:r>
            <a:r>
              <a:rPr lang="en-US" altLang="zh-CN" sz="1200" dirty="0">
                <a:latin typeface="微软雅黑" pitchFamily="34" charset="-122"/>
                <a:ea typeface="微软雅黑" pitchFamily="34" charset="-122"/>
              </a:rPr>
              <a:t>}</a:t>
            </a:r>
          </a:p>
          <a:p>
            <a:pPr>
              <a:lnSpc>
                <a:spcPct val="130000"/>
              </a:lnSpc>
            </a:pPr>
            <a:r>
              <a:rPr lang="en-US" altLang="zh-CN" sz="1200" dirty="0">
                <a:latin typeface="微软雅黑" pitchFamily="34" charset="-122"/>
                <a:ea typeface="微软雅黑" pitchFamily="34" charset="-122"/>
              </a:rPr>
              <a:t>      else p = </a:t>
            </a:r>
            <a:r>
              <a:rPr lang="en-US" altLang="zh-CN" sz="1200" dirty="0" err="1">
                <a:latin typeface="微软雅黑" pitchFamily="34" charset="-122"/>
                <a:ea typeface="微软雅黑" pitchFamily="34" charset="-122"/>
              </a:rPr>
              <a:t>T.InsertRightSibling</a:t>
            </a:r>
            <a:r>
              <a:rPr lang="en-US" altLang="zh-CN" sz="1200" dirty="0">
                <a:latin typeface="微软雅黑" pitchFamily="34" charset="-122"/>
                <a:ea typeface="微软雅黑" pitchFamily="34" charset="-122"/>
              </a:rPr>
              <a:t>( p, </a:t>
            </a:r>
            <a:r>
              <a:rPr lang="en-US" altLang="zh-CN" sz="1200" dirty="0" err="1">
                <a:latin typeface="微软雅黑" pitchFamily="34" charset="-122"/>
                <a:ea typeface="微软雅黑" pitchFamily="34" charset="-122"/>
              </a:rPr>
              <a:t>G.GetValue</a:t>
            </a:r>
            <a:r>
              <a:rPr lang="en-US" altLang="zh-CN" sz="1200" dirty="0">
                <a:latin typeface="微软雅黑" pitchFamily="34" charset="-122"/>
                <a:ea typeface="微软雅黑" pitchFamily="34" charset="-122"/>
              </a:rPr>
              <a:t>(w) );</a:t>
            </a:r>
          </a:p>
          <a:p>
            <a:pPr>
              <a:lnSpc>
                <a:spcPct val="130000"/>
              </a:lnSpc>
            </a:pPr>
            <a:r>
              <a:rPr lang="en-US" altLang="zh-CN" sz="1200" dirty="0">
                <a:latin typeface="微软雅黑" pitchFamily="34" charset="-122"/>
                <a:ea typeface="微软雅黑" pitchFamily="34" charset="-122"/>
              </a:rPr>
              <a:t>      // p </a:t>
            </a:r>
            <a:r>
              <a:rPr lang="zh-CN" altLang="en-US" sz="1200" dirty="0">
                <a:latin typeface="微软雅黑" pitchFamily="34" charset="-122"/>
                <a:ea typeface="微软雅黑" pitchFamily="34" charset="-122"/>
              </a:rPr>
              <a:t>插入为 </a:t>
            </a:r>
            <a:r>
              <a:rPr lang="en-US" altLang="zh-CN" sz="1200" dirty="0">
                <a:latin typeface="微软雅黑" pitchFamily="34" charset="-122"/>
                <a:ea typeface="微软雅黑" pitchFamily="34" charset="-122"/>
              </a:rPr>
              <a:t>p </a:t>
            </a:r>
            <a:r>
              <a:rPr lang="zh-CN" altLang="en-US" sz="1200" dirty="0">
                <a:latin typeface="微软雅黑" pitchFamily="34" charset="-122"/>
                <a:ea typeface="微软雅黑" pitchFamily="34" charset="-122"/>
              </a:rPr>
              <a:t>的左子女</a:t>
            </a:r>
          </a:p>
          <a:p>
            <a:pPr>
              <a:lnSpc>
                <a:spcPct val="130000"/>
              </a:lnSpc>
            </a:pPr>
            <a:r>
              <a:rPr lang="zh-CN" altLang="en-US" sz="1200" dirty="0">
                <a:latin typeface="微软雅黑" pitchFamily="34" charset="-122"/>
                <a:ea typeface="微软雅黑" pitchFamily="34" charset="-122"/>
              </a:rPr>
              <a:t>        </a:t>
            </a:r>
            <a:r>
              <a:rPr lang="en-US" altLang="zh-CN" sz="1200" b="1" dirty="0" err="1">
                <a:solidFill>
                  <a:srgbClr val="0000FF"/>
                </a:solidFill>
                <a:latin typeface="微软雅黑" pitchFamily="34" charset="-122"/>
                <a:ea typeface="微软雅黑" pitchFamily="34" charset="-122"/>
              </a:rPr>
              <a:t>DFS_Tree</a:t>
            </a:r>
            <a:r>
              <a:rPr lang="en-US" altLang="zh-CN" sz="1200" b="1" dirty="0">
                <a:solidFill>
                  <a:srgbClr val="0000FF"/>
                </a:solidFill>
                <a:latin typeface="微软雅黑" pitchFamily="34" charset="-122"/>
                <a:ea typeface="微软雅黑" pitchFamily="34" charset="-122"/>
              </a:rPr>
              <a:t> ( G, T, p, w, visited );</a:t>
            </a:r>
          </a:p>
          <a:p>
            <a:pPr>
              <a:lnSpc>
                <a:spcPct val="130000"/>
              </a:lnSpc>
            </a:pPr>
            <a:r>
              <a:rPr lang="en-US" altLang="zh-CN" sz="1200" dirty="0">
                <a:solidFill>
                  <a:srgbClr val="0000FF"/>
                </a:solidFill>
                <a:latin typeface="微软雅黑" pitchFamily="34" charset="-122"/>
                <a:ea typeface="微软雅黑" pitchFamily="34" charset="-122"/>
              </a:rPr>
              <a:t>             // </a:t>
            </a:r>
            <a:r>
              <a:rPr lang="zh-CN" altLang="en-US" sz="1200" dirty="0">
                <a:solidFill>
                  <a:srgbClr val="0000FF"/>
                </a:solidFill>
                <a:latin typeface="微软雅黑" pitchFamily="34" charset="-122"/>
                <a:ea typeface="微软雅黑" pitchFamily="34" charset="-122"/>
              </a:rPr>
              <a:t>递归建立 </a:t>
            </a:r>
            <a:r>
              <a:rPr lang="en-US" altLang="zh-CN" sz="1200" dirty="0">
                <a:solidFill>
                  <a:srgbClr val="0000FF"/>
                </a:solidFill>
                <a:latin typeface="微软雅黑" pitchFamily="34" charset="-122"/>
                <a:ea typeface="微软雅黑" pitchFamily="34" charset="-122"/>
              </a:rPr>
              <a:t>w </a:t>
            </a:r>
            <a:r>
              <a:rPr lang="zh-CN" altLang="en-US" sz="1200" dirty="0">
                <a:solidFill>
                  <a:srgbClr val="0000FF"/>
                </a:solidFill>
                <a:latin typeface="微软雅黑" pitchFamily="34" charset="-122"/>
                <a:ea typeface="微软雅黑" pitchFamily="34" charset="-122"/>
              </a:rPr>
              <a:t>的以 </a:t>
            </a:r>
            <a:r>
              <a:rPr lang="en-US" altLang="zh-CN" sz="1200" dirty="0">
                <a:solidFill>
                  <a:srgbClr val="0000FF"/>
                </a:solidFill>
                <a:latin typeface="微软雅黑" pitchFamily="34" charset="-122"/>
                <a:ea typeface="微软雅黑" pitchFamily="34" charset="-122"/>
              </a:rPr>
              <a:t>p </a:t>
            </a:r>
            <a:r>
              <a:rPr lang="zh-CN" altLang="en-US" sz="1200" dirty="0">
                <a:solidFill>
                  <a:srgbClr val="0000FF"/>
                </a:solidFill>
                <a:latin typeface="微软雅黑" pitchFamily="34" charset="-122"/>
                <a:ea typeface="微软雅黑" pitchFamily="34" charset="-122"/>
              </a:rPr>
              <a:t>为根的子树</a:t>
            </a:r>
          </a:p>
          <a:p>
            <a:pPr>
              <a:lnSpc>
                <a:spcPct val="130000"/>
              </a:lnSpc>
            </a:pPr>
            <a:r>
              <a:rPr lang="zh-CN" altLang="en-US" sz="1200" dirty="0">
                <a:latin typeface="微软雅黑" pitchFamily="34" charset="-122"/>
                <a:ea typeface="微软雅黑" pitchFamily="34" charset="-122"/>
              </a:rPr>
              <a:t>        </a:t>
            </a:r>
            <a:r>
              <a:rPr lang="en-US" altLang="zh-CN" sz="1200" dirty="0">
                <a:latin typeface="微软雅黑" pitchFamily="34" charset="-122"/>
                <a:ea typeface="微软雅黑" pitchFamily="34" charset="-122"/>
              </a:rPr>
              <a:t>}   // </a:t>
            </a:r>
            <a:r>
              <a:rPr lang="zh-CN" altLang="en-US" sz="1200" dirty="0">
                <a:latin typeface="微软雅黑" pitchFamily="34" charset="-122"/>
                <a:ea typeface="微软雅黑" pitchFamily="34" charset="-122"/>
              </a:rPr>
              <a:t>邻接顶点 </a:t>
            </a:r>
            <a:r>
              <a:rPr lang="en-US" altLang="zh-CN" sz="1200" dirty="0">
                <a:latin typeface="微软雅黑" pitchFamily="34" charset="-122"/>
                <a:ea typeface="微软雅黑" pitchFamily="34" charset="-122"/>
              </a:rPr>
              <a:t>w </a:t>
            </a:r>
            <a:r>
              <a:rPr lang="zh-CN" altLang="en-US" sz="1200" dirty="0">
                <a:latin typeface="微软雅黑" pitchFamily="34" charset="-122"/>
                <a:ea typeface="微软雅黑" pitchFamily="34" charset="-122"/>
              </a:rPr>
              <a:t>处理完</a:t>
            </a:r>
          </a:p>
          <a:p>
            <a:pPr>
              <a:lnSpc>
                <a:spcPct val="130000"/>
              </a:lnSpc>
            </a:pPr>
            <a:r>
              <a:rPr lang="zh-CN" altLang="en-US" sz="1200" dirty="0">
                <a:latin typeface="微软雅黑" pitchFamily="34" charset="-122"/>
                <a:ea typeface="微软雅黑" pitchFamily="34" charset="-122"/>
              </a:rPr>
              <a:t>        </a:t>
            </a:r>
            <a:r>
              <a:rPr lang="en-US" altLang="zh-CN" sz="1200" dirty="0">
                <a:latin typeface="微软雅黑" pitchFamily="34" charset="-122"/>
                <a:ea typeface="微软雅黑" pitchFamily="34" charset="-122"/>
              </a:rPr>
              <a:t>w = </a:t>
            </a:r>
            <a:r>
              <a:rPr lang="en-US" altLang="zh-CN" sz="1200" dirty="0" err="1">
                <a:latin typeface="微软雅黑" pitchFamily="34" charset="-122"/>
                <a:ea typeface="微软雅黑" pitchFamily="34" charset="-122"/>
              </a:rPr>
              <a:t>G.GetNextNeighbor</a:t>
            </a:r>
            <a:r>
              <a:rPr lang="en-US" altLang="zh-CN" sz="1200" dirty="0">
                <a:latin typeface="微软雅黑" pitchFamily="34" charset="-122"/>
                <a:ea typeface="微软雅黑" pitchFamily="34" charset="-122"/>
              </a:rPr>
              <a:t> ( v, w ); // </a:t>
            </a:r>
            <a:r>
              <a:rPr lang="zh-CN" altLang="en-US" sz="1200" dirty="0">
                <a:latin typeface="微软雅黑" pitchFamily="34" charset="-122"/>
                <a:ea typeface="微软雅黑" pitchFamily="34" charset="-122"/>
              </a:rPr>
              <a:t>取</a:t>
            </a:r>
            <a:r>
              <a:rPr lang="en-US" altLang="zh-CN" sz="1200" dirty="0">
                <a:latin typeface="微软雅黑" pitchFamily="34" charset="-122"/>
                <a:ea typeface="微软雅黑" pitchFamily="34" charset="-122"/>
              </a:rPr>
              <a:t>v</a:t>
            </a:r>
            <a:r>
              <a:rPr lang="zh-CN" altLang="en-US" sz="1200" dirty="0">
                <a:latin typeface="微软雅黑" pitchFamily="34" charset="-122"/>
                <a:ea typeface="微软雅黑" pitchFamily="34" charset="-122"/>
              </a:rPr>
              <a:t>的下一个邻接点 </a:t>
            </a:r>
            <a:r>
              <a:rPr lang="en-US" altLang="zh-CN" sz="1200" dirty="0">
                <a:latin typeface="微软雅黑" pitchFamily="34" charset="-122"/>
                <a:ea typeface="微软雅黑" pitchFamily="34" charset="-122"/>
              </a:rPr>
              <a:t>w</a:t>
            </a:r>
          </a:p>
          <a:p>
            <a:pPr>
              <a:lnSpc>
                <a:spcPct val="130000"/>
              </a:lnSpc>
            </a:pPr>
            <a:r>
              <a:rPr lang="en-US" altLang="zh-CN" sz="1200" dirty="0">
                <a:latin typeface="微软雅黑" pitchFamily="34" charset="-122"/>
                <a:ea typeface="微软雅黑" pitchFamily="34" charset="-122"/>
              </a:rPr>
              <a:t>    }  // </a:t>
            </a:r>
            <a:r>
              <a:rPr lang="zh-CN" altLang="en-US" sz="1200" dirty="0">
                <a:latin typeface="微软雅黑" pitchFamily="34" charset="-122"/>
                <a:ea typeface="微软雅黑" pitchFamily="34" charset="-122"/>
              </a:rPr>
              <a:t>回到 </a:t>
            </a:r>
            <a:r>
              <a:rPr lang="en-US" altLang="zh-CN" sz="1200" dirty="0">
                <a:latin typeface="微软雅黑" pitchFamily="34" charset="-122"/>
                <a:ea typeface="微软雅黑" pitchFamily="34" charset="-122"/>
              </a:rPr>
              <a:t>while </a:t>
            </a:r>
            <a:r>
              <a:rPr lang="zh-CN" altLang="en-US" sz="1200" dirty="0">
                <a:latin typeface="微软雅黑" pitchFamily="34" charset="-122"/>
                <a:ea typeface="微软雅黑" pitchFamily="34" charset="-122"/>
              </a:rPr>
              <a:t>判邻接顶点 </a:t>
            </a:r>
            <a:r>
              <a:rPr lang="en-US" altLang="zh-CN" sz="1200" dirty="0">
                <a:latin typeface="微软雅黑" pitchFamily="34" charset="-122"/>
                <a:ea typeface="微软雅黑" pitchFamily="34" charset="-122"/>
              </a:rPr>
              <a:t>w </a:t>
            </a:r>
            <a:r>
              <a:rPr lang="zh-CN" altLang="en-US" sz="1200" dirty="0">
                <a:latin typeface="微软雅黑" pitchFamily="34" charset="-122"/>
                <a:ea typeface="微软雅黑" pitchFamily="34" charset="-122"/>
              </a:rPr>
              <a:t>存在</a:t>
            </a:r>
          </a:p>
          <a:p>
            <a:pPr>
              <a:lnSpc>
                <a:spcPct val="130000"/>
              </a:lnSpc>
            </a:pPr>
            <a:r>
              <a:rPr lang="en-US" altLang="zh-CN" sz="1200" dirty="0">
                <a:latin typeface="微软雅黑" pitchFamily="34" charset="-122"/>
                <a:ea typeface="微软雅黑" pitchFamily="34" charset="-122"/>
              </a:rPr>
              <a:t>} </a:t>
            </a:r>
          </a:p>
        </p:txBody>
      </p:sp>
    </p:spTree>
    <p:extLst>
      <p:ext uri="{BB962C8B-B14F-4D97-AF65-F5344CB8AC3E}">
        <p14:creationId xmlns:p14="http://schemas.microsoft.com/office/powerpoint/2010/main" val="15299871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有向图的强连通分量</a:t>
            </a:r>
          </a:p>
        </p:txBody>
      </p:sp>
      <p:sp>
        <p:nvSpPr>
          <p:cNvPr id="3" name="内容占位符 2"/>
          <p:cNvSpPr>
            <a:spLocks noGrp="1"/>
          </p:cNvSpPr>
          <p:nvPr>
            <p:ph idx="1"/>
          </p:nvPr>
        </p:nvSpPr>
        <p:spPr>
          <a:xfrm>
            <a:off x="431999" y="976838"/>
            <a:ext cx="8400715" cy="5063602"/>
          </a:xfrm>
        </p:spPr>
        <p:txBody>
          <a:bodyPr>
            <a:normAutofit/>
          </a:bodyPr>
          <a:lstStyle/>
          <a:p>
            <a:pPr fontAlgn="base">
              <a:lnSpc>
                <a:spcPct val="150000"/>
              </a:lnSpc>
              <a:spcBef>
                <a:spcPts val="1800"/>
              </a:spcBef>
              <a:buClr>
                <a:srgbClr val="005825"/>
              </a:buClr>
              <a:buSzPct val="80000"/>
            </a:pPr>
            <a:r>
              <a:rPr lang="zh-CN" altLang="en-US" sz="2000" dirty="0">
                <a:latin typeface="Times New Roman" pitchFamily="18" charset="0"/>
                <a:cs typeface="Times New Roman" pitchFamily="18" charset="0"/>
              </a:rPr>
              <a:t>对于有向图，</a:t>
            </a:r>
            <a:r>
              <a:rPr lang="zh-CN" altLang="en-US" sz="2000" dirty="0">
                <a:solidFill>
                  <a:srgbClr val="FF0000"/>
                </a:solidFill>
                <a:latin typeface="Times New Roman" pitchFamily="18" charset="0"/>
                <a:cs typeface="Times New Roman" pitchFamily="18" charset="0"/>
              </a:rPr>
              <a:t>在其每一个强连通分量中，任何两个顶点都是可达的</a:t>
            </a:r>
            <a:r>
              <a:rPr lang="zh-CN" altLang="en-US" sz="2000" dirty="0">
                <a:latin typeface="Times New Roman" pitchFamily="18" charset="0"/>
                <a:cs typeface="Times New Roman" pitchFamily="18" charset="0"/>
              </a:rPr>
              <a:t>。 </a:t>
            </a:r>
            <a:r>
              <a:rPr lang="zh-CN" altLang="en-US" sz="2000" dirty="0">
                <a:latin typeface="Times New Roman" pitchFamily="18" charset="0"/>
                <a:cs typeface="Times New Roman" pitchFamily="18" charset="0"/>
                <a:sym typeface="Symbol" pitchFamily="18" charset="2"/>
              </a:rPr>
              <a:t></a:t>
            </a:r>
            <a:r>
              <a:rPr lang="en-US" altLang="zh-CN" sz="2000" dirty="0">
                <a:latin typeface="Times New Roman" pitchFamily="18" charset="0"/>
                <a:cs typeface="Times New Roman" pitchFamily="18" charset="0"/>
              </a:rPr>
              <a:t>V</a:t>
            </a:r>
            <a:r>
              <a:rPr lang="en-US" altLang="zh-CN" sz="2000" dirty="0">
                <a:latin typeface="Times New Roman" pitchFamily="18" charset="0"/>
                <a:cs typeface="Times New Roman" pitchFamily="18" charset="0"/>
                <a:sym typeface="Symbol" pitchFamily="18" charset="2"/>
              </a:rPr>
              <a:t></a:t>
            </a:r>
            <a:r>
              <a:rPr lang="en-US" altLang="zh-CN" sz="2000" dirty="0">
                <a:latin typeface="Times New Roman" pitchFamily="18" charset="0"/>
                <a:cs typeface="Times New Roman" pitchFamily="18" charset="0"/>
              </a:rPr>
              <a:t>G</a:t>
            </a:r>
            <a:r>
              <a:rPr lang="zh-CN" altLang="en-US" sz="2000" dirty="0">
                <a:latin typeface="Times New Roman" pitchFamily="18" charset="0"/>
                <a:cs typeface="Times New Roman" pitchFamily="18" charset="0"/>
              </a:rPr>
              <a:t>，与</a:t>
            </a:r>
            <a:r>
              <a:rPr lang="en-US" altLang="zh-CN" sz="2000" dirty="0">
                <a:latin typeface="Times New Roman" pitchFamily="18" charset="0"/>
                <a:cs typeface="Times New Roman" pitchFamily="18" charset="0"/>
              </a:rPr>
              <a:t>V</a:t>
            </a:r>
            <a:r>
              <a:rPr lang="zh-CN" altLang="en-US" sz="2000" dirty="0">
                <a:latin typeface="Times New Roman" pitchFamily="18" charset="0"/>
                <a:cs typeface="Times New Roman" pitchFamily="18" charset="0"/>
              </a:rPr>
              <a:t>可相互到达的所有顶点就是包含</a:t>
            </a:r>
            <a:r>
              <a:rPr lang="en-US" altLang="zh-CN" sz="2000" dirty="0">
                <a:latin typeface="Times New Roman" pitchFamily="18" charset="0"/>
                <a:cs typeface="Times New Roman" pitchFamily="18" charset="0"/>
              </a:rPr>
              <a:t>V</a:t>
            </a:r>
            <a:r>
              <a:rPr lang="zh-CN" altLang="en-US" sz="2000" dirty="0">
                <a:latin typeface="Times New Roman" pitchFamily="18" charset="0"/>
                <a:cs typeface="Times New Roman" pitchFamily="18" charset="0"/>
              </a:rPr>
              <a:t>的强连通分量的所有顶点。</a:t>
            </a:r>
          </a:p>
          <a:p>
            <a:pPr fontAlgn="base">
              <a:lnSpc>
                <a:spcPct val="150000"/>
              </a:lnSpc>
              <a:spcBef>
                <a:spcPts val="1800"/>
              </a:spcBef>
              <a:buClr>
                <a:srgbClr val="005825"/>
              </a:buClr>
              <a:buSzPct val="80000"/>
            </a:pPr>
            <a:r>
              <a:rPr lang="zh-CN" altLang="en-US" sz="2000" dirty="0">
                <a:latin typeface="Times New Roman" pitchFamily="18" charset="0"/>
                <a:cs typeface="Times New Roman" pitchFamily="18" charset="0"/>
              </a:rPr>
              <a:t>设</a:t>
            </a:r>
            <a:r>
              <a:rPr lang="zh-CN" altLang="en-US" sz="2000" dirty="0">
                <a:solidFill>
                  <a:srgbClr val="FF0000"/>
                </a:solidFill>
                <a:latin typeface="Times New Roman" pitchFamily="18" charset="0"/>
                <a:cs typeface="Times New Roman" pitchFamily="18" charset="0"/>
              </a:rPr>
              <a:t>从</a:t>
            </a:r>
            <a:r>
              <a:rPr lang="en-US" altLang="zh-CN" sz="2000" dirty="0">
                <a:solidFill>
                  <a:srgbClr val="FF0000"/>
                </a:solidFill>
                <a:latin typeface="Times New Roman" pitchFamily="18" charset="0"/>
                <a:cs typeface="Times New Roman" pitchFamily="18" charset="0"/>
              </a:rPr>
              <a:t>V</a:t>
            </a:r>
            <a:r>
              <a:rPr lang="zh-CN" altLang="en-US" sz="2000" dirty="0">
                <a:solidFill>
                  <a:srgbClr val="FF0000"/>
                </a:solidFill>
                <a:latin typeface="Times New Roman" pitchFamily="18" charset="0"/>
                <a:cs typeface="Times New Roman" pitchFamily="18" charset="0"/>
              </a:rPr>
              <a:t>可到达 </a:t>
            </a:r>
            <a:r>
              <a:rPr lang="en-US" altLang="zh-CN" sz="2000" dirty="0">
                <a:latin typeface="Times New Roman" pitchFamily="18" charset="0"/>
                <a:cs typeface="Times New Roman" pitchFamily="18" charset="0"/>
              </a:rPr>
              <a:t>(</a:t>
            </a:r>
            <a:r>
              <a:rPr lang="zh-CN" altLang="en-US" sz="2000" dirty="0">
                <a:latin typeface="Times New Roman" pitchFamily="18" charset="0"/>
                <a:cs typeface="Times New Roman" pitchFamily="18" charset="0"/>
              </a:rPr>
              <a:t>以</a:t>
            </a:r>
            <a:r>
              <a:rPr lang="en-US" altLang="zh-CN" sz="2000" dirty="0">
                <a:latin typeface="Times New Roman" pitchFamily="18" charset="0"/>
                <a:cs typeface="Times New Roman" pitchFamily="18" charset="0"/>
              </a:rPr>
              <a:t>V</a:t>
            </a:r>
            <a:r>
              <a:rPr lang="zh-CN" altLang="en-US" sz="2000" dirty="0">
                <a:latin typeface="Times New Roman" pitchFamily="18" charset="0"/>
                <a:cs typeface="Times New Roman" pitchFamily="18" charset="0"/>
              </a:rPr>
              <a:t>为起点的所有有向路径的终点</a:t>
            </a:r>
            <a:r>
              <a:rPr lang="en-US" altLang="zh-CN" sz="2000" dirty="0">
                <a:latin typeface="Times New Roman" pitchFamily="18" charset="0"/>
                <a:cs typeface="Times New Roman" pitchFamily="18" charset="0"/>
              </a:rPr>
              <a:t>)</a:t>
            </a:r>
            <a:r>
              <a:rPr lang="zh-CN" altLang="en-US" sz="2000" dirty="0">
                <a:latin typeface="Times New Roman" pitchFamily="18" charset="0"/>
                <a:cs typeface="Times New Roman" pitchFamily="18" charset="0"/>
              </a:rPr>
              <a:t>的顶点集合为 </a:t>
            </a:r>
            <a:r>
              <a:rPr lang="en-US" altLang="zh-CN" sz="2000" dirty="0">
                <a:latin typeface="Times New Roman" pitchFamily="18" charset="0"/>
                <a:cs typeface="Times New Roman" pitchFamily="18" charset="0"/>
              </a:rPr>
              <a:t>S</a:t>
            </a:r>
            <a:r>
              <a:rPr lang="en-US" altLang="zh-CN" sz="2000" baseline="-18000" dirty="0">
                <a:latin typeface="Times New Roman" pitchFamily="18" charset="0"/>
                <a:cs typeface="Times New Roman" pitchFamily="18" charset="0"/>
              </a:rPr>
              <a:t>1</a:t>
            </a:r>
            <a:r>
              <a:rPr lang="en-US" altLang="zh-CN" sz="2000" dirty="0">
                <a:latin typeface="Times New Roman" pitchFamily="18" charset="0"/>
                <a:cs typeface="Times New Roman" pitchFamily="18" charset="0"/>
              </a:rPr>
              <a:t>(G)</a:t>
            </a:r>
            <a:r>
              <a:rPr lang="zh-CN" altLang="en-US" sz="2000" dirty="0">
                <a:latin typeface="Times New Roman" pitchFamily="18" charset="0"/>
                <a:cs typeface="Times New Roman" pitchFamily="18" charset="0"/>
              </a:rPr>
              <a:t>，而</a:t>
            </a:r>
            <a:r>
              <a:rPr lang="zh-CN" altLang="en-US" sz="2000" dirty="0">
                <a:solidFill>
                  <a:srgbClr val="FF0000"/>
                </a:solidFill>
                <a:latin typeface="Times New Roman" pitchFamily="18" charset="0"/>
                <a:cs typeface="Times New Roman" pitchFamily="18" charset="0"/>
              </a:rPr>
              <a:t>到达</a:t>
            </a:r>
            <a:r>
              <a:rPr lang="en-US" altLang="zh-CN" sz="2000" dirty="0">
                <a:solidFill>
                  <a:srgbClr val="FF0000"/>
                </a:solidFill>
                <a:latin typeface="Times New Roman" pitchFamily="18" charset="0"/>
                <a:cs typeface="Times New Roman" pitchFamily="18" charset="0"/>
              </a:rPr>
              <a:t>V</a:t>
            </a:r>
            <a:r>
              <a:rPr lang="en-US" altLang="zh-CN" sz="2000" dirty="0">
                <a:latin typeface="Times New Roman" pitchFamily="18" charset="0"/>
                <a:cs typeface="Times New Roman" pitchFamily="18" charset="0"/>
              </a:rPr>
              <a:t> (</a:t>
            </a:r>
            <a:r>
              <a:rPr lang="zh-CN" altLang="en-US" sz="2000" dirty="0">
                <a:latin typeface="Times New Roman" pitchFamily="18" charset="0"/>
                <a:cs typeface="Times New Roman" pitchFamily="18" charset="0"/>
              </a:rPr>
              <a:t>以</a:t>
            </a:r>
            <a:r>
              <a:rPr lang="en-US" altLang="zh-CN" sz="2000" dirty="0">
                <a:latin typeface="Times New Roman" pitchFamily="18" charset="0"/>
                <a:cs typeface="Times New Roman" pitchFamily="18" charset="0"/>
              </a:rPr>
              <a:t>V</a:t>
            </a:r>
            <a:r>
              <a:rPr lang="zh-CN" altLang="en-US" sz="2000" dirty="0">
                <a:latin typeface="Times New Roman" pitchFamily="18" charset="0"/>
                <a:cs typeface="Times New Roman" pitchFamily="18" charset="0"/>
              </a:rPr>
              <a:t>为终点的所有有向路径的起点</a:t>
            </a:r>
            <a:r>
              <a:rPr lang="en-US" altLang="zh-CN" sz="2000" dirty="0">
                <a:latin typeface="Times New Roman" pitchFamily="18" charset="0"/>
                <a:cs typeface="Times New Roman" pitchFamily="18" charset="0"/>
              </a:rPr>
              <a:t>) </a:t>
            </a:r>
            <a:r>
              <a:rPr lang="zh-CN" altLang="en-US" sz="2000" dirty="0">
                <a:latin typeface="Times New Roman" pitchFamily="18" charset="0"/>
                <a:cs typeface="Times New Roman" pitchFamily="18" charset="0"/>
              </a:rPr>
              <a:t>的顶点集合为</a:t>
            </a:r>
            <a:r>
              <a:rPr lang="en-US" altLang="zh-CN" sz="2000" dirty="0">
                <a:latin typeface="Times New Roman" pitchFamily="18" charset="0"/>
                <a:cs typeface="Times New Roman" pitchFamily="18" charset="0"/>
              </a:rPr>
              <a:t>S</a:t>
            </a:r>
            <a:r>
              <a:rPr lang="en-US" altLang="zh-CN" sz="2000" baseline="-18000" dirty="0">
                <a:latin typeface="Times New Roman" pitchFamily="18" charset="0"/>
                <a:cs typeface="Times New Roman" pitchFamily="18" charset="0"/>
              </a:rPr>
              <a:t>2</a:t>
            </a:r>
            <a:r>
              <a:rPr lang="en-US" altLang="zh-CN" sz="2000" dirty="0">
                <a:latin typeface="Times New Roman" pitchFamily="18" charset="0"/>
                <a:cs typeface="Times New Roman" pitchFamily="18" charset="0"/>
              </a:rPr>
              <a:t>(G)</a:t>
            </a:r>
            <a:r>
              <a:rPr lang="zh-CN" altLang="en-US" sz="2000" dirty="0">
                <a:latin typeface="Times New Roman" pitchFamily="18" charset="0"/>
                <a:cs typeface="Times New Roman" pitchFamily="18" charset="0"/>
              </a:rPr>
              <a:t>，则包含</a:t>
            </a:r>
            <a:r>
              <a:rPr lang="en-US" altLang="zh-CN" sz="2000" dirty="0">
                <a:latin typeface="Times New Roman" pitchFamily="18" charset="0"/>
                <a:cs typeface="Times New Roman" pitchFamily="18" charset="0"/>
              </a:rPr>
              <a:t>V</a:t>
            </a:r>
            <a:r>
              <a:rPr lang="zh-CN" altLang="en-US" sz="2000" dirty="0">
                <a:latin typeface="Times New Roman" pitchFamily="18" charset="0"/>
                <a:cs typeface="Times New Roman" pitchFamily="18" charset="0"/>
              </a:rPr>
              <a:t>的强连通分量的顶点集合是： </a:t>
            </a:r>
            <a:r>
              <a:rPr lang="en-US" altLang="zh-CN" sz="2000" dirty="0">
                <a:latin typeface="Times New Roman" pitchFamily="18" charset="0"/>
                <a:cs typeface="Times New Roman" pitchFamily="18" charset="0"/>
              </a:rPr>
              <a:t>S</a:t>
            </a:r>
            <a:r>
              <a:rPr lang="en-US" altLang="zh-CN" sz="2000" baseline="-18000" dirty="0">
                <a:latin typeface="Times New Roman" pitchFamily="18" charset="0"/>
                <a:cs typeface="Times New Roman" pitchFamily="18" charset="0"/>
              </a:rPr>
              <a:t>1</a:t>
            </a:r>
            <a:r>
              <a:rPr lang="en-US" altLang="zh-CN" sz="2000" dirty="0">
                <a:latin typeface="Times New Roman" pitchFamily="18" charset="0"/>
                <a:cs typeface="Times New Roman" pitchFamily="18" charset="0"/>
              </a:rPr>
              <a:t>(G)∩S</a:t>
            </a:r>
            <a:r>
              <a:rPr lang="en-US" altLang="zh-CN" sz="2000" baseline="-18000" dirty="0">
                <a:latin typeface="Times New Roman" pitchFamily="18" charset="0"/>
                <a:cs typeface="Times New Roman" pitchFamily="18" charset="0"/>
              </a:rPr>
              <a:t>2</a:t>
            </a:r>
            <a:r>
              <a:rPr lang="en-US" altLang="zh-CN" sz="2000" dirty="0">
                <a:latin typeface="Times New Roman" pitchFamily="18" charset="0"/>
                <a:cs typeface="Times New Roman" pitchFamily="18" charset="0"/>
              </a:rPr>
              <a:t>(G) </a:t>
            </a:r>
            <a:r>
              <a:rPr lang="zh-CN" altLang="en-US" sz="2000" dirty="0">
                <a:latin typeface="Times New Roman" pitchFamily="18" charset="0"/>
                <a:cs typeface="Times New Roman" pitchFamily="18" charset="0"/>
              </a:rPr>
              <a:t>。</a:t>
            </a:r>
          </a:p>
          <a:p>
            <a:endParaRPr lang="zh-CN" altLang="en-US" sz="2800" dirty="0"/>
          </a:p>
        </p:txBody>
      </p:sp>
      <p:sp>
        <p:nvSpPr>
          <p:cNvPr id="4" name="页脚占位符 3"/>
          <p:cNvSpPr>
            <a:spLocks noGrp="1"/>
          </p:cNvSpPr>
          <p:nvPr>
            <p:ph type="ftr" sz="quarter" idx="11"/>
          </p:nvPr>
        </p:nvSpPr>
        <p:spPr>
          <a:xfrm>
            <a:off x="0" y="6356351"/>
            <a:ext cx="3086100" cy="365125"/>
          </a:xfrm>
        </p:spPr>
        <p:txBody>
          <a:bodyPr/>
          <a:lstStyle/>
          <a:p>
            <a:pPr algn="l"/>
            <a:r>
              <a:rPr lang="en-US" altLang="zh-CN"/>
              <a:t>Data Structure &amp; Algorithms</a:t>
            </a:r>
            <a:endParaRPr lang="zh-CN" altLang="en-US" dirty="0"/>
          </a:p>
        </p:txBody>
      </p:sp>
      <p:sp>
        <p:nvSpPr>
          <p:cNvPr id="5" name="灯片编号占位符 4"/>
          <p:cNvSpPr>
            <a:spLocks noGrp="1"/>
          </p:cNvSpPr>
          <p:nvPr>
            <p:ph type="sldNum" sz="quarter" idx="12"/>
          </p:nvPr>
        </p:nvSpPr>
        <p:spPr/>
        <p:txBody>
          <a:bodyPr/>
          <a:lstStyle/>
          <a:p>
            <a:fld id="{36FD9405-CE62-418F-9683-85B6A1C55A4B}" type="slidenum">
              <a:rPr lang="zh-CN" altLang="en-US" smtClean="0"/>
              <a:pPr/>
              <a:t>35</a:t>
            </a:fld>
            <a:endParaRPr lang="zh-CN" altLang="en-US" dirty="0"/>
          </a:p>
        </p:txBody>
      </p:sp>
    </p:spTree>
    <p:extLst>
      <p:ext uri="{BB962C8B-B14F-4D97-AF65-F5344CB8AC3E}">
        <p14:creationId xmlns:p14="http://schemas.microsoft.com/office/powerpoint/2010/main" val="52458876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有向图的强连通分量</a:t>
            </a:r>
            <a:endParaRPr kumimoji="1" lang="zh-CN" altLang="en-US" dirty="0"/>
          </a:p>
        </p:txBody>
      </p:sp>
      <p:sp>
        <p:nvSpPr>
          <p:cNvPr id="3" name="内容占位符 2"/>
          <p:cNvSpPr>
            <a:spLocks noGrp="1"/>
          </p:cNvSpPr>
          <p:nvPr>
            <p:ph idx="1"/>
          </p:nvPr>
        </p:nvSpPr>
        <p:spPr/>
        <p:txBody>
          <a:bodyPr/>
          <a:lstStyle/>
          <a:p>
            <a:pPr fontAlgn="base">
              <a:lnSpc>
                <a:spcPct val="150000"/>
              </a:lnSpc>
              <a:spcBef>
                <a:spcPts val="600"/>
              </a:spcBef>
              <a:buClr>
                <a:srgbClr val="3366FF"/>
              </a:buClr>
              <a:buSzPct val="80000"/>
            </a:pPr>
            <a:r>
              <a:rPr lang="zh-CN" altLang="en-US" sz="2000" dirty="0">
                <a:latin typeface="Times New Roman" pitchFamily="18" charset="0"/>
                <a:cs typeface="Times New Roman" pitchFamily="18" charset="0"/>
              </a:rPr>
              <a:t>求有向图</a:t>
            </a:r>
            <a:r>
              <a:rPr lang="en-US" altLang="zh-CN" sz="2000" dirty="0">
                <a:latin typeface="Times New Roman" pitchFamily="18" charset="0"/>
                <a:cs typeface="Times New Roman" pitchFamily="18" charset="0"/>
              </a:rPr>
              <a:t>G</a:t>
            </a:r>
            <a:r>
              <a:rPr lang="zh-CN" altLang="en-US" sz="2000" dirty="0">
                <a:latin typeface="Times New Roman" pitchFamily="18" charset="0"/>
                <a:cs typeface="Times New Roman" pitchFamily="18" charset="0"/>
              </a:rPr>
              <a:t>的强连通分量的基本步骤是：</a:t>
            </a:r>
          </a:p>
          <a:p>
            <a:pPr marL="533400" lvl="1" fontAlgn="base">
              <a:lnSpc>
                <a:spcPct val="150000"/>
              </a:lnSpc>
              <a:spcBef>
                <a:spcPts val="600"/>
              </a:spcBef>
              <a:buClr>
                <a:srgbClr val="3366FF"/>
              </a:buClr>
              <a:buSzPct val="80000"/>
              <a:buFont typeface="Wingdings" pitchFamily="2" charset="2"/>
              <a:buNone/>
            </a:pPr>
            <a:r>
              <a:rPr lang="zh-CN" altLang="en-US" dirty="0">
                <a:latin typeface="Times New Roman" pitchFamily="18" charset="0"/>
                <a:cs typeface="Times New Roman" pitchFamily="18" charset="0"/>
              </a:rPr>
              <a:t>⑴ 对</a:t>
            </a:r>
            <a:r>
              <a:rPr lang="en-US" altLang="zh-CN" dirty="0">
                <a:latin typeface="Times New Roman" pitchFamily="18" charset="0"/>
                <a:cs typeface="Times New Roman" pitchFamily="18" charset="0"/>
              </a:rPr>
              <a:t>G</a:t>
            </a:r>
            <a:r>
              <a:rPr lang="zh-CN" altLang="en-US" dirty="0">
                <a:latin typeface="Times New Roman" pitchFamily="18" charset="0"/>
                <a:cs typeface="Times New Roman" pitchFamily="18" charset="0"/>
              </a:rPr>
              <a:t>进行深度优先遍历，生成</a:t>
            </a:r>
            <a:r>
              <a:rPr lang="en-US" altLang="zh-CN" dirty="0">
                <a:latin typeface="Times New Roman" pitchFamily="18" charset="0"/>
                <a:cs typeface="Times New Roman" pitchFamily="18" charset="0"/>
              </a:rPr>
              <a:t>G</a:t>
            </a:r>
            <a:r>
              <a:rPr lang="zh-CN" altLang="en-US" dirty="0">
                <a:latin typeface="Times New Roman" pitchFamily="18" charset="0"/>
                <a:cs typeface="Times New Roman" pitchFamily="18" charset="0"/>
              </a:rPr>
              <a:t>的深度优先生成森林</a:t>
            </a:r>
            <a:r>
              <a:rPr lang="en-US" altLang="zh-CN" dirty="0">
                <a:latin typeface="Times New Roman" pitchFamily="18" charset="0"/>
                <a:cs typeface="Times New Roman" pitchFamily="18" charset="0"/>
              </a:rPr>
              <a:t>T</a:t>
            </a:r>
            <a:r>
              <a:rPr lang="zh-CN" altLang="en-US" dirty="0">
                <a:latin typeface="Times New Roman" pitchFamily="18" charset="0"/>
                <a:cs typeface="Times New Roman" pitchFamily="18" charset="0"/>
              </a:rPr>
              <a:t>。</a:t>
            </a:r>
          </a:p>
          <a:p>
            <a:pPr marL="533400" lvl="1" fontAlgn="base">
              <a:lnSpc>
                <a:spcPct val="150000"/>
              </a:lnSpc>
              <a:spcBef>
                <a:spcPts val="600"/>
              </a:spcBef>
              <a:buClr>
                <a:srgbClr val="3366FF"/>
              </a:buClr>
              <a:buSzPct val="80000"/>
              <a:buFont typeface="Wingdings" pitchFamily="2" charset="2"/>
              <a:buNone/>
            </a:pPr>
            <a:r>
              <a:rPr lang="zh-CN" altLang="en-US" dirty="0">
                <a:latin typeface="Times New Roman" pitchFamily="18" charset="0"/>
                <a:cs typeface="Times New Roman" pitchFamily="18" charset="0"/>
              </a:rPr>
              <a:t>⑵  对森林</a:t>
            </a:r>
            <a:r>
              <a:rPr lang="en-US" altLang="zh-CN" dirty="0">
                <a:latin typeface="Times New Roman" pitchFamily="18" charset="0"/>
                <a:cs typeface="Times New Roman" pitchFamily="18" charset="0"/>
              </a:rPr>
              <a:t>T</a:t>
            </a:r>
            <a:r>
              <a:rPr lang="zh-CN" altLang="en-US" dirty="0">
                <a:latin typeface="Times New Roman" pitchFamily="18" charset="0"/>
                <a:cs typeface="Times New Roman" pitchFamily="18" charset="0"/>
              </a:rPr>
              <a:t>的顶点按中序遍历顺序进行编号。</a:t>
            </a:r>
            <a:endParaRPr lang="en-US" altLang="zh-CN" dirty="0">
              <a:latin typeface="Times New Roman" pitchFamily="18" charset="0"/>
              <a:cs typeface="Times New Roman" pitchFamily="18" charset="0"/>
            </a:endParaRPr>
          </a:p>
          <a:p>
            <a:pPr marL="533400" lvl="1" fontAlgn="base">
              <a:lnSpc>
                <a:spcPct val="150000"/>
              </a:lnSpc>
              <a:spcBef>
                <a:spcPts val="600"/>
              </a:spcBef>
              <a:buClr>
                <a:srgbClr val="3366FF"/>
              </a:buClr>
              <a:buSzPct val="80000"/>
              <a:buFont typeface="Wingdings" pitchFamily="2" charset="2"/>
              <a:buNone/>
            </a:pPr>
            <a:r>
              <a:rPr lang="zh-CN" altLang="en-US" dirty="0">
                <a:latin typeface="Times New Roman" pitchFamily="18" charset="0"/>
                <a:cs typeface="Times New Roman" pitchFamily="18" charset="0"/>
              </a:rPr>
              <a:t>⑶  改变</a:t>
            </a:r>
            <a:r>
              <a:rPr lang="en-US" altLang="zh-CN" dirty="0">
                <a:latin typeface="Times New Roman" pitchFamily="18" charset="0"/>
                <a:cs typeface="Times New Roman" pitchFamily="18" charset="0"/>
              </a:rPr>
              <a:t>G</a:t>
            </a:r>
            <a:r>
              <a:rPr lang="zh-CN" altLang="en-US" dirty="0">
                <a:latin typeface="Times New Roman" pitchFamily="18" charset="0"/>
                <a:cs typeface="Times New Roman" pitchFamily="18" charset="0"/>
              </a:rPr>
              <a:t>中每一条弧的方向，构成一个新的有向图</a:t>
            </a:r>
            <a:r>
              <a:rPr lang="en-US" altLang="zh-CN" dirty="0">
                <a:latin typeface="Times New Roman" pitchFamily="18" charset="0"/>
                <a:cs typeface="Times New Roman" pitchFamily="18" charset="0"/>
              </a:rPr>
              <a:t>G’</a:t>
            </a:r>
            <a:r>
              <a:rPr lang="zh-CN" altLang="en-US" dirty="0">
                <a:latin typeface="Times New Roman" pitchFamily="18" charset="0"/>
                <a:cs typeface="Times New Roman" pitchFamily="18" charset="0"/>
              </a:rPr>
              <a:t>。</a:t>
            </a:r>
          </a:p>
          <a:p>
            <a:endParaRPr kumimoji="1" lang="zh-CN" altLang="en-US" dirty="0"/>
          </a:p>
        </p:txBody>
      </p:sp>
      <p:sp>
        <p:nvSpPr>
          <p:cNvPr id="4" name="幻灯片编号占位符 3"/>
          <p:cNvSpPr>
            <a:spLocks noGrp="1"/>
          </p:cNvSpPr>
          <p:nvPr>
            <p:ph type="sldNum" sz="quarter" idx="12"/>
          </p:nvPr>
        </p:nvSpPr>
        <p:spPr/>
        <p:txBody>
          <a:bodyPr/>
          <a:lstStyle/>
          <a:p>
            <a:fld id="{36FD9405-CE62-418F-9683-85B6A1C55A4B}" type="slidenum">
              <a:rPr lang="zh-CN" altLang="en-US" smtClean="0"/>
              <a:pPr/>
              <a:t>36</a:t>
            </a:fld>
            <a:endParaRPr lang="zh-CN" altLang="en-US" dirty="0"/>
          </a:p>
        </p:txBody>
      </p:sp>
      <p:sp>
        <p:nvSpPr>
          <p:cNvPr id="5" name="页脚占位符 4"/>
          <p:cNvSpPr>
            <a:spLocks noGrp="1"/>
          </p:cNvSpPr>
          <p:nvPr>
            <p:ph type="ftr" sz="quarter" idx="11"/>
          </p:nvPr>
        </p:nvSpPr>
        <p:spPr/>
        <p:txBody>
          <a:bodyPr/>
          <a:lstStyle/>
          <a:p>
            <a:pPr algn="l"/>
            <a:r>
              <a:rPr lang="en-US" altLang="zh-CN"/>
              <a:t>Data Structure &amp; Algorithms</a:t>
            </a:r>
            <a:endParaRPr lang="zh-CN" altLang="en-US" dirty="0"/>
          </a:p>
        </p:txBody>
      </p:sp>
      <p:grpSp>
        <p:nvGrpSpPr>
          <p:cNvPr id="6" name="Group 3"/>
          <p:cNvGrpSpPr>
            <a:grpSpLocks/>
          </p:cNvGrpSpPr>
          <p:nvPr/>
        </p:nvGrpSpPr>
        <p:grpSpPr bwMode="auto">
          <a:xfrm>
            <a:off x="1219716" y="3291253"/>
            <a:ext cx="1905000" cy="2504417"/>
            <a:chOff x="0" y="0"/>
            <a:chExt cx="1200" cy="1440"/>
          </a:xfrm>
        </p:grpSpPr>
        <p:grpSp>
          <p:nvGrpSpPr>
            <p:cNvPr id="7" name="Group 4"/>
            <p:cNvGrpSpPr>
              <a:grpSpLocks/>
            </p:cNvGrpSpPr>
            <p:nvPr/>
          </p:nvGrpSpPr>
          <p:grpSpPr bwMode="auto">
            <a:xfrm>
              <a:off x="0" y="0"/>
              <a:ext cx="1200" cy="1104"/>
              <a:chOff x="0" y="0"/>
              <a:chExt cx="1200" cy="1104"/>
            </a:xfrm>
          </p:grpSpPr>
          <p:sp>
            <p:nvSpPr>
              <p:cNvPr id="9" name="Oval 5"/>
              <p:cNvSpPr>
                <a:spLocks noChangeArrowheads="1"/>
              </p:cNvSpPr>
              <p:nvPr/>
            </p:nvSpPr>
            <p:spPr bwMode="auto">
              <a:xfrm>
                <a:off x="432" y="440"/>
                <a:ext cx="272" cy="204"/>
              </a:xfrm>
              <a:prstGeom prst="ellipse">
                <a:avLst/>
              </a:prstGeom>
              <a:noFill/>
              <a:ln w="952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Font typeface="Arial" pitchFamily="34" charset="0"/>
                  <a:buNone/>
                </a:pPr>
                <a:r>
                  <a:rPr lang="en-US" sz="2400" b="1" dirty="0"/>
                  <a:t>d</a:t>
                </a:r>
              </a:p>
            </p:txBody>
          </p:sp>
          <p:sp>
            <p:nvSpPr>
              <p:cNvPr id="10" name="Oval 6"/>
              <p:cNvSpPr>
                <a:spLocks noChangeArrowheads="1"/>
              </p:cNvSpPr>
              <p:nvPr/>
            </p:nvSpPr>
            <p:spPr bwMode="auto">
              <a:xfrm>
                <a:off x="448" y="0"/>
                <a:ext cx="272" cy="204"/>
              </a:xfrm>
              <a:prstGeom prst="ellipse">
                <a:avLst/>
              </a:prstGeom>
              <a:noFill/>
              <a:ln w="952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Font typeface="Arial" pitchFamily="34" charset="0"/>
                  <a:buNone/>
                </a:pPr>
                <a:r>
                  <a:rPr lang="en-US" sz="2400" b="1"/>
                  <a:t>a</a:t>
                </a:r>
              </a:p>
            </p:txBody>
          </p:sp>
          <p:sp>
            <p:nvSpPr>
              <p:cNvPr id="11" name="Oval 7"/>
              <p:cNvSpPr>
                <a:spLocks noChangeArrowheads="1"/>
              </p:cNvSpPr>
              <p:nvPr/>
            </p:nvSpPr>
            <p:spPr bwMode="auto">
              <a:xfrm>
                <a:off x="928" y="336"/>
                <a:ext cx="272" cy="204"/>
              </a:xfrm>
              <a:prstGeom prst="ellipse">
                <a:avLst/>
              </a:prstGeom>
              <a:noFill/>
              <a:ln w="952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Font typeface="Arial" pitchFamily="34" charset="0"/>
                  <a:buNone/>
                </a:pPr>
                <a:r>
                  <a:rPr lang="en-US" sz="2400" b="1"/>
                  <a:t>c</a:t>
                </a:r>
              </a:p>
            </p:txBody>
          </p:sp>
          <p:sp>
            <p:nvSpPr>
              <p:cNvPr id="12" name="Oval 8"/>
              <p:cNvSpPr>
                <a:spLocks noChangeArrowheads="1"/>
              </p:cNvSpPr>
              <p:nvPr/>
            </p:nvSpPr>
            <p:spPr bwMode="auto">
              <a:xfrm>
                <a:off x="688" y="900"/>
                <a:ext cx="272" cy="204"/>
              </a:xfrm>
              <a:prstGeom prst="ellipse">
                <a:avLst/>
              </a:prstGeom>
              <a:noFill/>
              <a:ln w="952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Font typeface="Arial" pitchFamily="34" charset="0"/>
                  <a:buNone/>
                </a:pPr>
                <a:r>
                  <a:rPr lang="en-US" sz="2400" b="1"/>
                  <a:t>f</a:t>
                </a:r>
              </a:p>
            </p:txBody>
          </p:sp>
          <p:sp>
            <p:nvSpPr>
              <p:cNvPr id="13" name="Oval 9"/>
              <p:cNvSpPr>
                <a:spLocks noChangeArrowheads="1"/>
              </p:cNvSpPr>
              <p:nvPr/>
            </p:nvSpPr>
            <p:spPr bwMode="auto">
              <a:xfrm>
                <a:off x="144" y="860"/>
                <a:ext cx="272" cy="204"/>
              </a:xfrm>
              <a:prstGeom prst="ellipse">
                <a:avLst/>
              </a:prstGeom>
              <a:noFill/>
              <a:ln w="952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Font typeface="Arial" pitchFamily="34" charset="0"/>
                  <a:buNone/>
                </a:pPr>
                <a:r>
                  <a:rPr lang="en-US" sz="2400" b="1"/>
                  <a:t>e</a:t>
                </a:r>
              </a:p>
            </p:txBody>
          </p:sp>
          <p:sp>
            <p:nvSpPr>
              <p:cNvPr id="14" name="Oval 10"/>
              <p:cNvSpPr>
                <a:spLocks noChangeArrowheads="1"/>
              </p:cNvSpPr>
              <p:nvPr/>
            </p:nvSpPr>
            <p:spPr bwMode="auto">
              <a:xfrm>
                <a:off x="0" y="384"/>
                <a:ext cx="272" cy="204"/>
              </a:xfrm>
              <a:prstGeom prst="ellipse">
                <a:avLst/>
              </a:prstGeom>
              <a:noFill/>
              <a:ln w="952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Font typeface="Arial" pitchFamily="34" charset="0"/>
                  <a:buNone/>
                </a:pPr>
                <a:r>
                  <a:rPr lang="en-US" sz="2400" b="1"/>
                  <a:t>b</a:t>
                </a:r>
              </a:p>
            </p:txBody>
          </p:sp>
          <p:sp>
            <p:nvSpPr>
              <p:cNvPr id="15" name="Line 11"/>
              <p:cNvSpPr>
                <a:spLocks noChangeShapeType="1"/>
              </p:cNvSpPr>
              <p:nvPr/>
            </p:nvSpPr>
            <p:spPr bwMode="auto">
              <a:xfrm flipH="1">
                <a:off x="144" y="160"/>
                <a:ext cx="320" cy="224"/>
              </a:xfrm>
              <a:prstGeom prst="line">
                <a:avLst/>
              </a:prstGeom>
              <a:noFill/>
              <a:ln w="28575" cmpd="sng">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fontAlgn="base">
                  <a:spcBef>
                    <a:spcPct val="0"/>
                  </a:spcBef>
                  <a:spcAft>
                    <a:spcPct val="0"/>
                  </a:spcAft>
                  <a:buFont typeface="Arial" pitchFamily="34" charset="0"/>
                  <a:buNone/>
                </a:pPr>
                <a:endParaRPr lang="zh-CN" altLang="en-US" sz="2400" b="1"/>
              </a:p>
            </p:txBody>
          </p:sp>
          <p:sp>
            <p:nvSpPr>
              <p:cNvPr id="16" name="Line 12"/>
              <p:cNvSpPr>
                <a:spLocks noChangeShapeType="1"/>
              </p:cNvSpPr>
              <p:nvPr/>
            </p:nvSpPr>
            <p:spPr bwMode="auto">
              <a:xfrm>
                <a:off x="704" y="152"/>
                <a:ext cx="288" cy="192"/>
              </a:xfrm>
              <a:prstGeom prst="line">
                <a:avLst/>
              </a:prstGeom>
              <a:noFill/>
              <a:ln w="28575" cmpd="sng">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fontAlgn="base">
                  <a:spcBef>
                    <a:spcPct val="0"/>
                  </a:spcBef>
                  <a:spcAft>
                    <a:spcPct val="0"/>
                  </a:spcAft>
                  <a:buFont typeface="Arial" pitchFamily="34" charset="0"/>
                  <a:buNone/>
                </a:pPr>
                <a:endParaRPr lang="zh-CN" altLang="en-US" sz="2400" b="1"/>
              </a:p>
            </p:txBody>
          </p:sp>
          <p:sp>
            <p:nvSpPr>
              <p:cNvPr id="17" name="Line 13"/>
              <p:cNvSpPr>
                <a:spLocks noChangeShapeType="1"/>
              </p:cNvSpPr>
              <p:nvPr/>
            </p:nvSpPr>
            <p:spPr bwMode="auto">
              <a:xfrm flipH="1" flipV="1">
                <a:off x="144" y="584"/>
                <a:ext cx="96" cy="288"/>
              </a:xfrm>
              <a:prstGeom prst="line">
                <a:avLst/>
              </a:prstGeom>
              <a:noFill/>
              <a:ln w="28575" cmpd="sng">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fontAlgn="base">
                  <a:spcBef>
                    <a:spcPct val="0"/>
                  </a:spcBef>
                  <a:spcAft>
                    <a:spcPct val="0"/>
                  </a:spcAft>
                  <a:buFont typeface="Arial" pitchFamily="34" charset="0"/>
                  <a:buNone/>
                </a:pPr>
                <a:endParaRPr lang="zh-CN" altLang="en-US" sz="2400" b="1"/>
              </a:p>
            </p:txBody>
          </p:sp>
          <p:sp>
            <p:nvSpPr>
              <p:cNvPr id="18" name="Line 14"/>
              <p:cNvSpPr>
                <a:spLocks noChangeShapeType="1"/>
              </p:cNvSpPr>
              <p:nvPr/>
            </p:nvSpPr>
            <p:spPr bwMode="auto">
              <a:xfrm>
                <a:off x="240" y="552"/>
                <a:ext cx="480" cy="384"/>
              </a:xfrm>
              <a:prstGeom prst="line">
                <a:avLst/>
              </a:prstGeom>
              <a:noFill/>
              <a:ln w="28575" cmpd="sng">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fontAlgn="base">
                  <a:spcBef>
                    <a:spcPct val="0"/>
                  </a:spcBef>
                  <a:spcAft>
                    <a:spcPct val="0"/>
                  </a:spcAft>
                  <a:buFont typeface="Arial" pitchFamily="34" charset="0"/>
                  <a:buNone/>
                </a:pPr>
                <a:endParaRPr lang="zh-CN" altLang="en-US" sz="2400" b="1"/>
              </a:p>
            </p:txBody>
          </p:sp>
          <p:sp>
            <p:nvSpPr>
              <p:cNvPr id="19" name="Line 15"/>
              <p:cNvSpPr>
                <a:spLocks noChangeShapeType="1"/>
              </p:cNvSpPr>
              <p:nvPr/>
            </p:nvSpPr>
            <p:spPr bwMode="auto">
              <a:xfrm flipV="1">
                <a:off x="864" y="528"/>
                <a:ext cx="144" cy="384"/>
              </a:xfrm>
              <a:prstGeom prst="line">
                <a:avLst/>
              </a:prstGeom>
              <a:noFill/>
              <a:ln w="28575" cmpd="sng">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fontAlgn="base">
                  <a:spcBef>
                    <a:spcPct val="0"/>
                  </a:spcBef>
                  <a:spcAft>
                    <a:spcPct val="0"/>
                  </a:spcAft>
                  <a:buFont typeface="Arial" pitchFamily="34" charset="0"/>
                  <a:buNone/>
                </a:pPr>
                <a:endParaRPr lang="zh-CN" altLang="en-US" sz="2400" b="1"/>
              </a:p>
            </p:txBody>
          </p:sp>
          <p:sp>
            <p:nvSpPr>
              <p:cNvPr id="20" name="Line 16"/>
              <p:cNvSpPr>
                <a:spLocks noChangeShapeType="1"/>
              </p:cNvSpPr>
              <p:nvPr/>
            </p:nvSpPr>
            <p:spPr bwMode="auto">
              <a:xfrm>
                <a:off x="408" y="976"/>
                <a:ext cx="288" cy="0"/>
              </a:xfrm>
              <a:prstGeom prst="line">
                <a:avLst/>
              </a:prstGeom>
              <a:noFill/>
              <a:ln w="28575" cmpd="sng">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fontAlgn="base">
                  <a:spcBef>
                    <a:spcPct val="0"/>
                  </a:spcBef>
                  <a:spcAft>
                    <a:spcPct val="0"/>
                  </a:spcAft>
                  <a:buFont typeface="Arial" pitchFamily="34" charset="0"/>
                  <a:buNone/>
                </a:pPr>
                <a:endParaRPr lang="zh-CN" altLang="en-US" sz="2400" b="1"/>
              </a:p>
            </p:txBody>
          </p:sp>
          <p:sp>
            <p:nvSpPr>
              <p:cNvPr id="21" name="Line 17"/>
              <p:cNvSpPr>
                <a:spLocks noChangeShapeType="1"/>
              </p:cNvSpPr>
              <p:nvPr/>
            </p:nvSpPr>
            <p:spPr bwMode="auto">
              <a:xfrm>
                <a:off x="576" y="208"/>
                <a:ext cx="0" cy="240"/>
              </a:xfrm>
              <a:prstGeom prst="line">
                <a:avLst/>
              </a:prstGeom>
              <a:noFill/>
              <a:ln w="28575" cmpd="sng">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fontAlgn="base">
                  <a:spcBef>
                    <a:spcPct val="0"/>
                  </a:spcBef>
                  <a:spcAft>
                    <a:spcPct val="0"/>
                  </a:spcAft>
                  <a:buFont typeface="Arial" pitchFamily="34" charset="0"/>
                  <a:buNone/>
                </a:pPr>
                <a:endParaRPr lang="zh-CN" altLang="en-US" sz="2400" b="1"/>
              </a:p>
            </p:txBody>
          </p:sp>
          <p:sp>
            <p:nvSpPr>
              <p:cNvPr id="22" name="Line 18"/>
              <p:cNvSpPr>
                <a:spLocks noChangeShapeType="1"/>
              </p:cNvSpPr>
              <p:nvPr/>
            </p:nvSpPr>
            <p:spPr bwMode="auto">
              <a:xfrm flipV="1">
                <a:off x="696" y="480"/>
                <a:ext cx="240" cy="48"/>
              </a:xfrm>
              <a:prstGeom prst="line">
                <a:avLst/>
              </a:prstGeom>
              <a:noFill/>
              <a:ln w="28575" cmpd="sng">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fontAlgn="base">
                  <a:spcBef>
                    <a:spcPct val="0"/>
                  </a:spcBef>
                  <a:spcAft>
                    <a:spcPct val="0"/>
                  </a:spcAft>
                  <a:buFont typeface="Arial" pitchFamily="34" charset="0"/>
                  <a:buNone/>
                </a:pPr>
                <a:endParaRPr lang="zh-CN" altLang="en-US" sz="2400" b="1"/>
              </a:p>
            </p:txBody>
          </p:sp>
        </p:grpSp>
        <p:sp>
          <p:nvSpPr>
            <p:cNvPr id="8" name="Rectangle 19"/>
            <p:cNvSpPr>
              <a:spLocks noChangeArrowheads="1"/>
            </p:cNvSpPr>
            <p:nvPr/>
          </p:nvSpPr>
          <p:spPr bwMode="auto">
            <a:xfrm>
              <a:off x="48" y="1236"/>
              <a:ext cx="997" cy="2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buFont typeface="Arial" pitchFamily="34" charset="0"/>
                <a:buNone/>
              </a:pPr>
              <a:r>
                <a:rPr lang="en-US" sz="1600" b="1" dirty="0"/>
                <a:t>(a)  </a:t>
              </a:r>
              <a:r>
                <a:rPr lang="zh-CN" altLang="en-US" sz="1600" b="1" dirty="0"/>
                <a:t>有向图</a:t>
              </a:r>
              <a:r>
                <a:rPr lang="en-US" sz="1600" b="1" dirty="0"/>
                <a:t>G</a:t>
              </a:r>
            </a:p>
          </p:txBody>
        </p:sp>
      </p:grpSp>
      <p:grpSp>
        <p:nvGrpSpPr>
          <p:cNvPr id="23" name="Group 20"/>
          <p:cNvGrpSpPr>
            <a:grpSpLocks/>
          </p:cNvGrpSpPr>
          <p:nvPr/>
        </p:nvGrpSpPr>
        <p:grpSpPr bwMode="auto">
          <a:xfrm>
            <a:off x="3361531" y="3291253"/>
            <a:ext cx="2420938" cy="2504417"/>
            <a:chOff x="-54" y="0"/>
            <a:chExt cx="1525" cy="1440"/>
          </a:xfrm>
        </p:grpSpPr>
        <p:grpSp>
          <p:nvGrpSpPr>
            <p:cNvPr id="24" name="Group 21"/>
            <p:cNvGrpSpPr>
              <a:grpSpLocks/>
            </p:cNvGrpSpPr>
            <p:nvPr/>
          </p:nvGrpSpPr>
          <p:grpSpPr bwMode="auto">
            <a:xfrm>
              <a:off x="48" y="0"/>
              <a:ext cx="1392" cy="1200"/>
              <a:chOff x="0" y="0"/>
              <a:chExt cx="1392" cy="1200"/>
            </a:xfrm>
          </p:grpSpPr>
          <p:sp>
            <p:nvSpPr>
              <p:cNvPr id="26" name="Rectangle 22"/>
              <p:cNvSpPr>
                <a:spLocks noChangeArrowheads="1"/>
              </p:cNvSpPr>
              <p:nvPr/>
            </p:nvSpPr>
            <p:spPr bwMode="auto">
              <a:xfrm>
                <a:off x="736" y="8"/>
                <a:ext cx="192" cy="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Font typeface="Arial" pitchFamily="34" charset="0"/>
                  <a:buNone/>
                </a:pPr>
                <a:r>
                  <a:rPr lang="en-US" sz="2000" b="1"/>
                  <a:t>6</a:t>
                </a:r>
              </a:p>
            </p:txBody>
          </p:sp>
          <p:sp>
            <p:nvSpPr>
              <p:cNvPr id="27" name="Rectangle 23"/>
              <p:cNvSpPr>
                <a:spLocks noChangeArrowheads="1"/>
              </p:cNvSpPr>
              <p:nvPr/>
            </p:nvSpPr>
            <p:spPr bwMode="auto">
              <a:xfrm>
                <a:off x="1200" y="352"/>
                <a:ext cx="192" cy="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Font typeface="Arial" pitchFamily="34" charset="0"/>
                  <a:buNone/>
                </a:pPr>
                <a:r>
                  <a:rPr lang="en-US" sz="2000" b="1"/>
                  <a:t>5</a:t>
                </a:r>
              </a:p>
            </p:txBody>
          </p:sp>
          <p:sp>
            <p:nvSpPr>
              <p:cNvPr id="28" name="Rectangle 24"/>
              <p:cNvSpPr>
                <a:spLocks noChangeArrowheads="1"/>
              </p:cNvSpPr>
              <p:nvPr/>
            </p:nvSpPr>
            <p:spPr bwMode="auto">
              <a:xfrm>
                <a:off x="1080" y="832"/>
                <a:ext cx="192" cy="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Font typeface="Arial" pitchFamily="34" charset="0"/>
                  <a:buNone/>
                </a:pPr>
                <a:r>
                  <a:rPr lang="en-US" sz="2000" b="1"/>
                  <a:t>4</a:t>
                </a:r>
              </a:p>
            </p:txBody>
          </p:sp>
          <p:sp>
            <p:nvSpPr>
              <p:cNvPr id="29" name="Rectangle 25"/>
              <p:cNvSpPr>
                <a:spLocks noChangeArrowheads="1"/>
              </p:cNvSpPr>
              <p:nvPr/>
            </p:nvSpPr>
            <p:spPr bwMode="auto">
              <a:xfrm>
                <a:off x="368" y="352"/>
                <a:ext cx="192" cy="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Font typeface="Arial" pitchFamily="34" charset="0"/>
                  <a:buNone/>
                </a:pPr>
                <a:r>
                  <a:rPr lang="en-US" sz="2000" b="1"/>
                  <a:t>3</a:t>
                </a:r>
              </a:p>
            </p:txBody>
          </p:sp>
          <p:sp>
            <p:nvSpPr>
              <p:cNvPr id="30" name="Rectangle 26"/>
              <p:cNvSpPr>
                <a:spLocks noChangeArrowheads="1"/>
              </p:cNvSpPr>
              <p:nvPr/>
            </p:nvSpPr>
            <p:spPr bwMode="auto">
              <a:xfrm>
                <a:off x="264" y="720"/>
                <a:ext cx="192" cy="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Font typeface="Arial" pitchFamily="34" charset="0"/>
                  <a:buNone/>
                </a:pPr>
                <a:r>
                  <a:rPr lang="en-US" sz="2000" b="1"/>
                  <a:t>2</a:t>
                </a:r>
              </a:p>
            </p:txBody>
          </p:sp>
          <p:sp>
            <p:nvSpPr>
              <p:cNvPr id="31" name="Rectangle 27"/>
              <p:cNvSpPr>
                <a:spLocks noChangeArrowheads="1"/>
              </p:cNvSpPr>
              <p:nvPr/>
            </p:nvSpPr>
            <p:spPr bwMode="auto">
              <a:xfrm>
                <a:off x="256" y="1056"/>
                <a:ext cx="192" cy="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Font typeface="Arial" pitchFamily="34" charset="0"/>
                  <a:buNone/>
                </a:pPr>
                <a:r>
                  <a:rPr lang="en-US" sz="2000" b="1"/>
                  <a:t>1</a:t>
                </a:r>
              </a:p>
            </p:txBody>
          </p:sp>
          <p:sp>
            <p:nvSpPr>
              <p:cNvPr id="32" name="Oval 28"/>
              <p:cNvSpPr>
                <a:spLocks noChangeArrowheads="1"/>
              </p:cNvSpPr>
              <p:nvPr/>
            </p:nvSpPr>
            <p:spPr bwMode="auto">
              <a:xfrm>
                <a:off x="816" y="820"/>
                <a:ext cx="272" cy="204"/>
              </a:xfrm>
              <a:prstGeom prst="ellipse">
                <a:avLst/>
              </a:prstGeom>
              <a:noFill/>
              <a:ln w="952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Font typeface="Arial" pitchFamily="34" charset="0"/>
                  <a:buNone/>
                </a:pPr>
                <a:r>
                  <a:rPr lang="en-US" sz="2400" b="1"/>
                  <a:t>d</a:t>
                </a:r>
              </a:p>
            </p:txBody>
          </p:sp>
          <p:sp>
            <p:nvSpPr>
              <p:cNvPr id="33" name="Oval 29"/>
              <p:cNvSpPr>
                <a:spLocks noChangeArrowheads="1"/>
              </p:cNvSpPr>
              <p:nvPr/>
            </p:nvSpPr>
            <p:spPr bwMode="auto">
              <a:xfrm>
                <a:off x="464" y="0"/>
                <a:ext cx="272" cy="204"/>
              </a:xfrm>
              <a:prstGeom prst="ellipse">
                <a:avLst/>
              </a:prstGeom>
              <a:noFill/>
              <a:ln w="952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Font typeface="Arial" pitchFamily="34" charset="0"/>
                  <a:buNone/>
                </a:pPr>
                <a:r>
                  <a:rPr lang="en-US" sz="2400" b="1"/>
                  <a:t>a</a:t>
                </a:r>
              </a:p>
            </p:txBody>
          </p:sp>
          <p:sp>
            <p:nvSpPr>
              <p:cNvPr id="34" name="Oval 30"/>
              <p:cNvSpPr>
                <a:spLocks noChangeArrowheads="1"/>
              </p:cNvSpPr>
              <p:nvPr/>
            </p:nvSpPr>
            <p:spPr bwMode="auto">
              <a:xfrm>
                <a:off x="944" y="336"/>
                <a:ext cx="272" cy="204"/>
              </a:xfrm>
              <a:prstGeom prst="ellipse">
                <a:avLst/>
              </a:prstGeom>
              <a:noFill/>
              <a:ln w="952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Font typeface="Arial" pitchFamily="34" charset="0"/>
                  <a:buNone/>
                </a:pPr>
                <a:r>
                  <a:rPr lang="en-US" sz="2400" b="1"/>
                  <a:t>c</a:t>
                </a:r>
              </a:p>
            </p:txBody>
          </p:sp>
          <p:sp>
            <p:nvSpPr>
              <p:cNvPr id="35" name="Oval 31"/>
              <p:cNvSpPr>
                <a:spLocks noChangeArrowheads="1"/>
              </p:cNvSpPr>
              <p:nvPr/>
            </p:nvSpPr>
            <p:spPr bwMode="auto">
              <a:xfrm>
                <a:off x="448" y="704"/>
                <a:ext cx="272" cy="204"/>
              </a:xfrm>
              <a:prstGeom prst="ellipse">
                <a:avLst/>
              </a:prstGeom>
              <a:noFill/>
              <a:ln w="952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Font typeface="Arial" pitchFamily="34" charset="0"/>
                  <a:buNone/>
                </a:pPr>
                <a:r>
                  <a:rPr lang="en-US" sz="2400" b="1"/>
                  <a:t>f</a:t>
                </a:r>
              </a:p>
            </p:txBody>
          </p:sp>
          <p:sp>
            <p:nvSpPr>
              <p:cNvPr id="36" name="Oval 32"/>
              <p:cNvSpPr>
                <a:spLocks noChangeArrowheads="1"/>
              </p:cNvSpPr>
              <p:nvPr/>
            </p:nvSpPr>
            <p:spPr bwMode="auto">
              <a:xfrm>
                <a:off x="0" y="996"/>
                <a:ext cx="272" cy="204"/>
              </a:xfrm>
              <a:prstGeom prst="ellipse">
                <a:avLst/>
              </a:prstGeom>
              <a:noFill/>
              <a:ln w="952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Font typeface="Arial" pitchFamily="34" charset="0"/>
                  <a:buNone/>
                </a:pPr>
                <a:r>
                  <a:rPr lang="en-US" sz="2400" b="1"/>
                  <a:t>e</a:t>
                </a:r>
              </a:p>
            </p:txBody>
          </p:sp>
          <p:sp>
            <p:nvSpPr>
              <p:cNvPr id="37" name="Oval 33"/>
              <p:cNvSpPr>
                <a:spLocks noChangeArrowheads="1"/>
              </p:cNvSpPr>
              <p:nvPr/>
            </p:nvSpPr>
            <p:spPr bwMode="auto">
              <a:xfrm>
                <a:off x="112" y="344"/>
                <a:ext cx="272" cy="204"/>
              </a:xfrm>
              <a:prstGeom prst="ellipse">
                <a:avLst/>
              </a:prstGeom>
              <a:noFill/>
              <a:ln w="952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Font typeface="Arial" pitchFamily="34" charset="0"/>
                  <a:buNone/>
                </a:pPr>
                <a:r>
                  <a:rPr lang="en-US" sz="2400" b="1"/>
                  <a:t>b</a:t>
                </a:r>
              </a:p>
            </p:txBody>
          </p:sp>
          <p:sp>
            <p:nvSpPr>
              <p:cNvPr id="38" name="Line 34"/>
              <p:cNvSpPr>
                <a:spLocks noChangeShapeType="1"/>
              </p:cNvSpPr>
              <p:nvPr/>
            </p:nvSpPr>
            <p:spPr bwMode="auto">
              <a:xfrm flipH="1">
                <a:off x="247" y="160"/>
                <a:ext cx="249" cy="181"/>
              </a:xfrm>
              <a:prstGeom prst="line">
                <a:avLst/>
              </a:prstGeom>
              <a:noFill/>
              <a:ln w="28575" cmpd="sng">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fontAlgn="base">
                  <a:spcBef>
                    <a:spcPct val="0"/>
                  </a:spcBef>
                  <a:spcAft>
                    <a:spcPct val="0"/>
                  </a:spcAft>
                  <a:buFont typeface="Arial" pitchFamily="34" charset="0"/>
                  <a:buNone/>
                </a:pPr>
                <a:endParaRPr lang="zh-CN" altLang="en-US" sz="2400" b="1"/>
              </a:p>
            </p:txBody>
          </p:sp>
          <p:sp>
            <p:nvSpPr>
              <p:cNvPr id="39" name="Line 35"/>
              <p:cNvSpPr>
                <a:spLocks noChangeShapeType="1"/>
              </p:cNvSpPr>
              <p:nvPr/>
            </p:nvSpPr>
            <p:spPr bwMode="auto">
              <a:xfrm>
                <a:off x="720" y="152"/>
                <a:ext cx="288" cy="192"/>
              </a:xfrm>
              <a:prstGeom prst="line">
                <a:avLst/>
              </a:prstGeom>
              <a:noFill/>
              <a:ln w="28575" cmpd="sng">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fontAlgn="base">
                  <a:spcBef>
                    <a:spcPct val="0"/>
                  </a:spcBef>
                  <a:spcAft>
                    <a:spcPct val="0"/>
                  </a:spcAft>
                  <a:buFont typeface="Arial" pitchFamily="34" charset="0"/>
                  <a:buNone/>
                </a:pPr>
                <a:endParaRPr lang="zh-CN" altLang="en-US" sz="2400" b="1"/>
              </a:p>
            </p:txBody>
          </p:sp>
          <p:sp>
            <p:nvSpPr>
              <p:cNvPr id="40" name="Line 36"/>
              <p:cNvSpPr>
                <a:spLocks noChangeShapeType="1"/>
              </p:cNvSpPr>
              <p:nvPr/>
            </p:nvSpPr>
            <p:spPr bwMode="auto">
              <a:xfrm>
                <a:off x="352" y="520"/>
                <a:ext cx="240" cy="184"/>
              </a:xfrm>
              <a:prstGeom prst="line">
                <a:avLst/>
              </a:prstGeom>
              <a:noFill/>
              <a:ln w="28575" cmpd="sng">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fontAlgn="base">
                  <a:spcBef>
                    <a:spcPct val="0"/>
                  </a:spcBef>
                  <a:spcAft>
                    <a:spcPct val="0"/>
                  </a:spcAft>
                  <a:buFont typeface="Arial" pitchFamily="34" charset="0"/>
                  <a:buNone/>
                </a:pPr>
                <a:endParaRPr lang="zh-CN" altLang="en-US" sz="2400" b="1"/>
              </a:p>
            </p:txBody>
          </p:sp>
          <p:sp>
            <p:nvSpPr>
              <p:cNvPr id="41" name="Line 37"/>
              <p:cNvSpPr>
                <a:spLocks noChangeShapeType="1"/>
              </p:cNvSpPr>
              <p:nvPr/>
            </p:nvSpPr>
            <p:spPr bwMode="auto">
              <a:xfrm flipV="1">
                <a:off x="232" y="912"/>
                <a:ext cx="312" cy="128"/>
              </a:xfrm>
              <a:prstGeom prst="line">
                <a:avLst/>
              </a:prstGeom>
              <a:noFill/>
              <a:ln w="28575" cmpd="sng">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fontAlgn="base">
                  <a:spcBef>
                    <a:spcPct val="0"/>
                  </a:spcBef>
                  <a:spcAft>
                    <a:spcPct val="0"/>
                  </a:spcAft>
                  <a:buFont typeface="Arial" pitchFamily="34" charset="0"/>
                  <a:buNone/>
                </a:pPr>
                <a:endParaRPr lang="zh-CN" altLang="en-US" sz="2400" b="1"/>
              </a:p>
            </p:txBody>
          </p:sp>
          <p:sp>
            <p:nvSpPr>
              <p:cNvPr id="42" name="Line 38"/>
              <p:cNvSpPr>
                <a:spLocks noChangeShapeType="1"/>
              </p:cNvSpPr>
              <p:nvPr/>
            </p:nvSpPr>
            <p:spPr bwMode="auto">
              <a:xfrm flipV="1">
                <a:off x="944" y="536"/>
                <a:ext cx="96" cy="288"/>
              </a:xfrm>
              <a:prstGeom prst="line">
                <a:avLst/>
              </a:prstGeom>
              <a:noFill/>
              <a:ln w="28575" cmpd="sng">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fontAlgn="base">
                  <a:spcBef>
                    <a:spcPct val="0"/>
                  </a:spcBef>
                  <a:spcAft>
                    <a:spcPct val="0"/>
                  </a:spcAft>
                  <a:buFont typeface="Arial" pitchFamily="34" charset="0"/>
                  <a:buNone/>
                </a:pPr>
                <a:endParaRPr lang="zh-CN" altLang="en-US" sz="2400" b="1"/>
              </a:p>
            </p:txBody>
          </p:sp>
        </p:grpSp>
        <p:sp>
          <p:nvSpPr>
            <p:cNvPr id="25" name="Rectangle 39"/>
            <p:cNvSpPr>
              <a:spLocks noChangeArrowheads="1"/>
            </p:cNvSpPr>
            <p:nvPr/>
          </p:nvSpPr>
          <p:spPr bwMode="auto">
            <a:xfrm>
              <a:off x="-54" y="1236"/>
              <a:ext cx="1525" cy="2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buFont typeface="Arial" pitchFamily="34" charset="0"/>
                <a:buNone/>
              </a:pPr>
              <a:r>
                <a:rPr lang="en-US" sz="1600" b="1" dirty="0"/>
                <a:t>(b)  </a:t>
              </a:r>
              <a:r>
                <a:rPr lang="zh-CN" altLang="en-US" sz="1600" b="1" dirty="0"/>
                <a:t>执行步骤</a:t>
              </a:r>
              <a:r>
                <a:rPr lang="en-US" sz="1600" b="1" dirty="0"/>
                <a:t>(1)</a:t>
              </a:r>
              <a:r>
                <a:rPr lang="zh-CN" altLang="en-US" sz="1600" b="1" dirty="0"/>
                <a:t>和</a:t>
              </a:r>
              <a:r>
                <a:rPr lang="en-US" sz="1600" b="1" dirty="0"/>
                <a:t>(2)</a:t>
              </a:r>
            </a:p>
          </p:txBody>
        </p:sp>
      </p:grpSp>
      <p:sp>
        <p:nvSpPr>
          <p:cNvPr id="43" name="矩形 42"/>
          <p:cNvSpPr/>
          <p:nvPr/>
        </p:nvSpPr>
        <p:spPr>
          <a:xfrm>
            <a:off x="2776812" y="5832305"/>
            <a:ext cx="3877985" cy="338554"/>
          </a:xfrm>
          <a:prstGeom prst="rect">
            <a:avLst/>
          </a:prstGeom>
        </p:spPr>
        <p:txBody>
          <a:bodyPr wrap="none">
            <a:spAutoFit/>
          </a:bodyPr>
          <a:lstStyle/>
          <a:p>
            <a:pPr algn="ctr" fontAlgn="base">
              <a:spcBef>
                <a:spcPct val="0"/>
              </a:spcBef>
              <a:spcAft>
                <a:spcPct val="0"/>
              </a:spcAft>
              <a:buFont typeface="Arial" pitchFamily="34" charset="0"/>
              <a:buNone/>
            </a:pPr>
            <a:r>
              <a:rPr lang="zh-CN" altLang="en-US" sz="1600">
                <a:latin typeface="Microsoft YaHei" charset="0"/>
                <a:ea typeface="Microsoft YaHei" charset="0"/>
                <a:cs typeface="Microsoft YaHei" charset="0"/>
              </a:rPr>
              <a:t>利用深度优先搜索求有向图的强连通分量</a:t>
            </a:r>
            <a:endParaRPr lang="zh-CN" altLang="en-US" sz="1600" dirty="0">
              <a:latin typeface="Microsoft YaHei" charset="0"/>
              <a:ea typeface="Microsoft YaHei" charset="0"/>
              <a:cs typeface="Microsoft YaHei" charset="0"/>
            </a:endParaRPr>
          </a:p>
        </p:txBody>
      </p:sp>
      <p:grpSp>
        <p:nvGrpSpPr>
          <p:cNvPr id="44" name="Group 40"/>
          <p:cNvGrpSpPr>
            <a:grpSpLocks/>
          </p:cNvGrpSpPr>
          <p:nvPr/>
        </p:nvGrpSpPr>
        <p:grpSpPr bwMode="auto">
          <a:xfrm>
            <a:off x="6108185" y="3329353"/>
            <a:ext cx="1911350" cy="2469634"/>
            <a:chOff x="-4" y="0"/>
            <a:chExt cx="1204" cy="1420"/>
          </a:xfrm>
        </p:grpSpPr>
        <p:grpSp>
          <p:nvGrpSpPr>
            <p:cNvPr id="45" name="Group 41"/>
            <p:cNvGrpSpPr>
              <a:grpSpLocks/>
            </p:cNvGrpSpPr>
            <p:nvPr/>
          </p:nvGrpSpPr>
          <p:grpSpPr bwMode="auto">
            <a:xfrm>
              <a:off x="0" y="0"/>
              <a:ext cx="1200" cy="1104"/>
              <a:chOff x="0" y="0"/>
              <a:chExt cx="1200" cy="1104"/>
            </a:xfrm>
          </p:grpSpPr>
          <p:sp>
            <p:nvSpPr>
              <p:cNvPr id="47" name="Oval 42"/>
              <p:cNvSpPr>
                <a:spLocks noChangeArrowheads="1"/>
              </p:cNvSpPr>
              <p:nvPr/>
            </p:nvSpPr>
            <p:spPr bwMode="auto">
              <a:xfrm>
                <a:off x="448" y="0"/>
                <a:ext cx="272" cy="204"/>
              </a:xfrm>
              <a:prstGeom prst="ellipse">
                <a:avLst/>
              </a:prstGeom>
              <a:noFill/>
              <a:ln w="952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Font typeface="Arial" pitchFamily="34" charset="0"/>
                  <a:buNone/>
                </a:pPr>
                <a:r>
                  <a:rPr lang="en-US" sz="2400" b="1"/>
                  <a:t>a</a:t>
                </a:r>
              </a:p>
            </p:txBody>
          </p:sp>
          <p:sp>
            <p:nvSpPr>
              <p:cNvPr id="48" name="Oval 43"/>
              <p:cNvSpPr>
                <a:spLocks noChangeArrowheads="1"/>
              </p:cNvSpPr>
              <p:nvPr/>
            </p:nvSpPr>
            <p:spPr bwMode="auto">
              <a:xfrm>
                <a:off x="928" y="328"/>
                <a:ext cx="272" cy="204"/>
              </a:xfrm>
              <a:prstGeom prst="ellipse">
                <a:avLst/>
              </a:prstGeom>
              <a:noFill/>
              <a:ln w="952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Font typeface="Arial" pitchFamily="34" charset="0"/>
                  <a:buNone/>
                </a:pPr>
                <a:r>
                  <a:rPr lang="en-US" sz="2400" b="1"/>
                  <a:t>c</a:t>
                </a:r>
              </a:p>
            </p:txBody>
          </p:sp>
          <p:sp>
            <p:nvSpPr>
              <p:cNvPr id="49" name="Oval 44"/>
              <p:cNvSpPr>
                <a:spLocks noChangeArrowheads="1"/>
              </p:cNvSpPr>
              <p:nvPr/>
            </p:nvSpPr>
            <p:spPr bwMode="auto">
              <a:xfrm>
                <a:off x="432" y="440"/>
                <a:ext cx="272" cy="204"/>
              </a:xfrm>
              <a:prstGeom prst="ellipse">
                <a:avLst/>
              </a:prstGeom>
              <a:noFill/>
              <a:ln w="952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Font typeface="Arial" pitchFamily="34" charset="0"/>
                  <a:buNone/>
                </a:pPr>
                <a:r>
                  <a:rPr lang="en-US" sz="2400" b="1"/>
                  <a:t>d</a:t>
                </a:r>
              </a:p>
            </p:txBody>
          </p:sp>
          <p:sp>
            <p:nvSpPr>
              <p:cNvPr id="50" name="Oval 45"/>
              <p:cNvSpPr>
                <a:spLocks noChangeArrowheads="1"/>
              </p:cNvSpPr>
              <p:nvPr/>
            </p:nvSpPr>
            <p:spPr bwMode="auto">
              <a:xfrm>
                <a:off x="688" y="900"/>
                <a:ext cx="272" cy="204"/>
              </a:xfrm>
              <a:prstGeom prst="ellipse">
                <a:avLst/>
              </a:prstGeom>
              <a:noFill/>
              <a:ln w="952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Font typeface="Arial" pitchFamily="34" charset="0"/>
                  <a:buNone/>
                </a:pPr>
                <a:r>
                  <a:rPr lang="en-US" sz="2400" b="1"/>
                  <a:t>f</a:t>
                </a:r>
              </a:p>
            </p:txBody>
          </p:sp>
          <p:sp>
            <p:nvSpPr>
              <p:cNvPr id="51" name="Oval 46"/>
              <p:cNvSpPr>
                <a:spLocks noChangeArrowheads="1"/>
              </p:cNvSpPr>
              <p:nvPr/>
            </p:nvSpPr>
            <p:spPr bwMode="auto">
              <a:xfrm>
                <a:off x="144" y="860"/>
                <a:ext cx="272" cy="204"/>
              </a:xfrm>
              <a:prstGeom prst="ellipse">
                <a:avLst/>
              </a:prstGeom>
              <a:noFill/>
              <a:ln w="952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Font typeface="Arial" pitchFamily="34" charset="0"/>
                  <a:buNone/>
                </a:pPr>
                <a:r>
                  <a:rPr lang="en-US" sz="2400" b="1"/>
                  <a:t>e</a:t>
                </a:r>
              </a:p>
            </p:txBody>
          </p:sp>
          <p:sp>
            <p:nvSpPr>
              <p:cNvPr id="52" name="Oval 47"/>
              <p:cNvSpPr>
                <a:spLocks noChangeArrowheads="1"/>
              </p:cNvSpPr>
              <p:nvPr/>
            </p:nvSpPr>
            <p:spPr bwMode="auto">
              <a:xfrm>
                <a:off x="0" y="384"/>
                <a:ext cx="272" cy="204"/>
              </a:xfrm>
              <a:prstGeom prst="ellipse">
                <a:avLst/>
              </a:prstGeom>
              <a:noFill/>
              <a:ln w="952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Font typeface="Arial" pitchFamily="34" charset="0"/>
                  <a:buNone/>
                </a:pPr>
                <a:r>
                  <a:rPr lang="en-US" sz="2400" b="1"/>
                  <a:t>b</a:t>
                </a:r>
              </a:p>
            </p:txBody>
          </p:sp>
          <p:grpSp>
            <p:nvGrpSpPr>
              <p:cNvPr id="53" name="Group 48"/>
              <p:cNvGrpSpPr>
                <a:grpSpLocks/>
              </p:cNvGrpSpPr>
              <p:nvPr/>
            </p:nvGrpSpPr>
            <p:grpSpPr bwMode="auto">
              <a:xfrm>
                <a:off x="144" y="152"/>
                <a:ext cx="864" cy="824"/>
                <a:chOff x="0" y="0"/>
                <a:chExt cx="864" cy="824"/>
              </a:xfrm>
            </p:grpSpPr>
            <p:sp>
              <p:nvSpPr>
                <p:cNvPr id="54" name="Line 49"/>
                <p:cNvSpPr>
                  <a:spLocks noChangeShapeType="1"/>
                </p:cNvSpPr>
                <p:nvPr/>
              </p:nvSpPr>
              <p:spPr bwMode="auto">
                <a:xfrm flipH="1">
                  <a:off x="0" y="8"/>
                  <a:ext cx="320" cy="224"/>
                </a:xfrm>
                <a:prstGeom prst="line">
                  <a:avLst/>
                </a:prstGeom>
                <a:noFill/>
                <a:ln w="28575" cmpd="sng">
                  <a:solidFill>
                    <a:srgbClr val="0000FF"/>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fontAlgn="base">
                    <a:spcBef>
                      <a:spcPct val="0"/>
                    </a:spcBef>
                    <a:spcAft>
                      <a:spcPct val="0"/>
                    </a:spcAft>
                    <a:buFont typeface="Arial" pitchFamily="34" charset="0"/>
                    <a:buNone/>
                  </a:pPr>
                  <a:endParaRPr lang="zh-CN" altLang="en-US" sz="2400" b="1"/>
                </a:p>
              </p:txBody>
            </p:sp>
            <p:sp>
              <p:nvSpPr>
                <p:cNvPr id="55" name="Line 50"/>
                <p:cNvSpPr>
                  <a:spLocks noChangeShapeType="1"/>
                </p:cNvSpPr>
                <p:nvPr/>
              </p:nvSpPr>
              <p:spPr bwMode="auto">
                <a:xfrm>
                  <a:off x="552" y="0"/>
                  <a:ext cx="288" cy="192"/>
                </a:xfrm>
                <a:prstGeom prst="line">
                  <a:avLst/>
                </a:prstGeom>
                <a:noFill/>
                <a:ln w="28575" cmpd="sng">
                  <a:solidFill>
                    <a:srgbClr val="0000FF"/>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fontAlgn="base">
                    <a:spcBef>
                      <a:spcPct val="0"/>
                    </a:spcBef>
                    <a:spcAft>
                      <a:spcPct val="0"/>
                    </a:spcAft>
                    <a:buFont typeface="Arial" pitchFamily="34" charset="0"/>
                    <a:buNone/>
                  </a:pPr>
                  <a:endParaRPr lang="zh-CN" altLang="en-US" sz="2400" b="1"/>
                </a:p>
              </p:txBody>
            </p:sp>
            <p:sp>
              <p:nvSpPr>
                <p:cNvPr id="56" name="Line 51"/>
                <p:cNvSpPr>
                  <a:spLocks noChangeShapeType="1"/>
                </p:cNvSpPr>
                <p:nvPr/>
              </p:nvSpPr>
              <p:spPr bwMode="auto">
                <a:xfrm flipH="1" flipV="1">
                  <a:off x="0" y="432"/>
                  <a:ext cx="96" cy="288"/>
                </a:xfrm>
                <a:prstGeom prst="line">
                  <a:avLst/>
                </a:prstGeom>
                <a:noFill/>
                <a:ln w="28575" cmpd="sng">
                  <a:solidFill>
                    <a:srgbClr val="0000FF"/>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fontAlgn="base">
                    <a:spcBef>
                      <a:spcPct val="0"/>
                    </a:spcBef>
                    <a:spcAft>
                      <a:spcPct val="0"/>
                    </a:spcAft>
                    <a:buFont typeface="Arial" pitchFamily="34" charset="0"/>
                    <a:buNone/>
                  </a:pPr>
                  <a:endParaRPr lang="zh-CN" altLang="en-US" sz="2400" b="1"/>
                </a:p>
              </p:txBody>
            </p:sp>
            <p:sp>
              <p:nvSpPr>
                <p:cNvPr id="57" name="Line 52"/>
                <p:cNvSpPr>
                  <a:spLocks noChangeShapeType="1"/>
                </p:cNvSpPr>
                <p:nvPr/>
              </p:nvSpPr>
              <p:spPr bwMode="auto">
                <a:xfrm>
                  <a:off x="96" y="400"/>
                  <a:ext cx="480" cy="384"/>
                </a:xfrm>
                <a:prstGeom prst="line">
                  <a:avLst/>
                </a:prstGeom>
                <a:noFill/>
                <a:ln w="28575" cmpd="sng">
                  <a:solidFill>
                    <a:srgbClr val="0000FF"/>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fontAlgn="base">
                    <a:spcBef>
                      <a:spcPct val="0"/>
                    </a:spcBef>
                    <a:spcAft>
                      <a:spcPct val="0"/>
                    </a:spcAft>
                    <a:buFont typeface="Arial" pitchFamily="34" charset="0"/>
                    <a:buNone/>
                  </a:pPr>
                  <a:endParaRPr lang="zh-CN" altLang="en-US" sz="2400" b="1"/>
                </a:p>
              </p:txBody>
            </p:sp>
            <p:sp>
              <p:nvSpPr>
                <p:cNvPr id="58" name="Line 53"/>
                <p:cNvSpPr>
                  <a:spLocks noChangeShapeType="1"/>
                </p:cNvSpPr>
                <p:nvPr/>
              </p:nvSpPr>
              <p:spPr bwMode="auto">
                <a:xfrm flipV="1">
                  <a:off x="720" y="376"/>
                  <a:ext cx="144" cy="384"/>
                </a:xfrm>
                <a:prstGeom prst="line">
                  <a:avLst/>
                </a:prstGeom>
                <a:noFill/>
                <a:ln w="28575" cmpd="sng">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fontAlgn="base">
                    <a:spcBef>
                      <a:spcPct val="0"/>
                    </a:spcBef>
                    <a:spcAft>
                      <a:spcPct val="0"/>
                    </a:spcAft>
                    <a:buFont typeface="Arial" pitchFamily="34" charset="0"/>
                    <a:buNone/>
                  </a:pPr>
                  <a:endParaRPr lang="zh-CN" altLang="en-US" sz="2400" b="1"/>
                </a:p>
              </p:txBody>
            </p:sp>
            <p:sp>
              <p:nvSpPr>
                <p:cNvPr id="59" name="Line 54"/>
                <p:cNvSpPr>
                  <a:spLocks noChangeShapeType="1"/>
                </p:cNvSpPr>
                <p:nvPr/>
              </p:nvSpPr>
              <p:spPr bwMode="auto">
                <a:xfrm>
                  <a:off x="288" y="824"/>
                  <a:ext cx="264" cy="0"/>
                </a:xfrm>
                <a:prstGeom prst="line">
                  <a:avLst/>
                </a:prstGeom>
                <a:noFill/>
                <a:ln w="28575" cmpd="sng">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fontAlgn="base">
                    <a:spcBef>
                      <a:spcPct val="0"/>
                    </a:spcBef>
                    <a:spcAft>
                      <a:spcPct val="0"/>
                    </a:spcAft>
                    <a:buFont typeface="Arial" pitchFamily="34" charset="0"/>
                    <a:buNone/>
                  </a:pPr>
                  <a:endParaRPr lang="zh-CN" altLang="en-US" sz="2400" b="1"/>
                </a:p>
              </p:txBody>
            </p:sp>
            <p:sp>
              <p:nvSpPr>
                <p:cNvPr id="60" name="Line 55"/>
                <p:cNvSpPr>
                  <a:spLocks noChangeShapeType="1"/>
                </p:cNvSpPr>
                <p:nvPr/>
              </p:nvSpPr>
              <p:spPr bwMode="auto">
                <a:xfrm>
                  <a:off x="432" y="56"/>
                  <a:ext cx="0" cy="240"/>
                </a:xfrm>
                <a:prstGeom prst="line">
                  <a:avLst/>
                </a:prstGeom>
                <a:noFill/>
                <a:ln w="28575" cmpd="sng">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fontAlgn="base">
                    <a:spcBef>
                      <a:spcPct val="0"/>
                    </a:spcBef>
                    <a:spcAft>
                      <a:spcPct val="0"/>
                    </a:spcAft>
                    <a:buFont typeface="Arial" pitchFamily="34" charset="0"/>
                    <a:buNone/>
                  </a:pPr>
                  <a:endParaRPr lang="zh-CN" altLang="en-US" sz="2400" b="1"/>
                </a:p>
              </p:txBody>
            </p:sp>
            <p:sp>
              <p:nvSpPr>
                <p:cNvPr id="61" name="Line 56"/>
                <p:cNvSpPr>
                  <a:spLocks noChangeShapeType="1"/>
                </p:cNvSpPr>
                <p:nvPr/>
              </p:nvSpPr>
              <p:spPr bwMode="auto">
                <a:xfrm flipV="1">
                  <a:off x="552" y="328"/>
                  <a:ext cx="240" cy="48"/>
                </a:xfrm>
                <a:prstGeom prst="line">
                  <a:avLst/>
                </a:prstGeom>
                <a:noFill/>
                <a:ln w="28575" cmpd="sng">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fontAlgn="base">
                    <a:spcBef>
                      <a:spcPct val="0"/>
                    </a:spcBef>
                    <a:spcAft>
                      <a:spcPct val="0"/>
                    </a:spcAft>
                    <a:buFont typeface="Arial" pitchFamily="34" charset="0"/>
                    <a:buNone/>
                  </a:pPr>
                  <a:endParaRPr lang="zh-CN" altLang="en-US" sz="2400" b="1"/>
                </a:p>
              </p:txBody>
            </p:sp>
          </p:grpSp>
        </p:grpSp>
        <p:sp>
          <p:nvSpPr>
            <p:cNvPr id="46" name="Rectangle 57"/>
            <p:cNvSpPr>
              <a:spLocks noChangeArrowheads="1"/>
            </p:cNvSpPr>
            <p:nvPr/>
          </p:nvSpPr>
          <p:spPr bwMode="auto">
            <a:xfrm>
              <a:off x="-4" y="1216"/>
              <a:ext cx="1189" cy="2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buFont typeface="Arial" pitchFamily="34" charset="0"/>
                <a:buNone/>
              </a:pPr>
              <a:r>
                <a:rPr lang="en-US" sz="1600" b="1" dirty="0"/>
                <a:t>(c)  </a:t>
              </a:r>
              <a:r>
                <a:rPr lang="zh-CN" altLang="en-US" sz="1600" b="1" dirty="0"/>
                <a:t>执行步骤</a:t>
              </a:r>
              <a:r>
                <a:rPr lang="en-US" sz="1600" b="1" dirty="0"/>
                <a:t>(3)</a:t>
              </a:r>
            </a:p>
          </p:txBody>
        </p:sp>
      </p:grpSp>
    </p:spTree>
    <p:extLst>
      <p:ext uri="{BB962C8B-B14F-4D97-AF65-F5344CB8AC3E}">
        <p14:creationId xmlns:p14="http://schemas.microsoft.com/office/powerpoint/2010/main" val="116354127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有向图的强连通分量</a:t>
            </a:r>
          </a:p>
        </p:txBody>
      </p:sp>
      <p:sp>
        <p:nvSpPr>
          <p:cNvPr id="3" name="内容占位符 2"/>
          <p:cNvSpPr>
            <a:spLocks noGrp="1"/>
          </p:cNvSpPr>
          <p:nvPr>
            <p:ph idx="1"/>
          </p:nvPr>
        </p:nvSpPr>
        <p:spPr>
          <a:xfrm>
            <a:off x="432000" y="894945"/>
            <a:ext cx="8280000" cy="5145495"/>
          </a:xfrm>
        </p:spPr>
        <p:txBody>
          <a:bodyPr/>
          <a:lstStyle/>
          <a:p>
            <a:pPr marL="0" indent="0">
              <a:lnSpc>
                <a:spcPct val="150000"/>
              </a:lnSpc>
              <a:spcBef>
                <a:spcPts val="1200"/>
              </a:spcBef>
              <a:buNone/>
            </a:pPr>
            <a:r>
              <a:rPr lang="zh-CN" altLang="en-US" sz="1600" dirty="0">
                <a:latin typeface="Times New Roman" pitchFamily="18" charset="0"/>
                <a:cs typeface="Times New Roman" pitchFamily="18" charset="0"/>
              </a:rPr>
              <a:t>⑷  按⑵中标出的顶点编号，从编号最大的顶点开始对</a:t>
            </a:r>
            <a:r>
              <a:rPr lang="en-US" altLang="zh-CN" sz="1600" dirty="0">
                <a:latin typeface="Times New Roman" pitchFamily="18" charset="0"/>
                <a:cs typeface="Times New Roman" pitchFamily="18" charset="0"/>
              </a:rPr>
              <a:t>G’</a:t>
            </a:r>
            <a:r>
              <a:rPr lang="zh-CN" altLang="en-US" sz="1600" dirty="0">
                <a:latin typeface="Times New Roman" pitchFamily="18" charset="0"/>
                <a:cs typeface="Times New Roman" pitchFamily="18" charset="0"/>
              </a:rPr>
              <a:t>进行深度优先搜索，得到一棵深度优先生成树。若一次完整的搜索过程没有遍历</a:t>
            </a:r>
            <a:r>
              <a:rPr lang="en-US" altLang="zh-CN" sz="1600" dirty="0">
                <a:latin typeface="Times New Roman" pitchFamily="18" charset="0"/>
                <a:cs typeface="Times New Roman" pitchFamily="18" charset="0"/>
              </a:rPr>
              <a:t>G’</a:t>
            </a:r>
            <a:r>
              <a:rPr lang="zh-CN" altLang="en-US" sz="1600" dirty="0">
                <a:latin typeface="Times New Roman" pitchFamily="18" charset="0"/>
                <a:cs typeface="Times New Roman" pitchFamily="18" charset="0"/>
              </a:rPr>
              <a:t>的所有顶点，则从未访问的顶点中选择一个编号最大的顶点，由它开始再进行深度优先搜索，并得到另一棵深度优先生成树。在该步骤中，每一次深度优先搜索所得到的生成树中的顶点就是</a:t>
            </a:r>
            <a:r>
              <a:rPr lang="en-US" altLang="zh-CN" sz="1600" dirty="0">
                <a:latin typeface="Times New Roman" pitchFamily="18" charset="0"/>
                <a:cs typeface="Times New Roman" pitchFamily="18" charset="0"/>
              </a:rPr>
              <a:t>G</a:t>
            </a:r>
            <a:r>
              <a:rPr lang="zh-CN" altLang="en-US" sz="1600" dirty="0">
                <a:latin typeface="Times New Roman" pitchFamily="18" charset="0"/>
                <a:cs typeface="Times New Roman" pitchFamily="18" charset="0"/>
              </a:rPr>
              <a:t>的一个强连通分量的所有顶点。 </a:t>
            </a:r>
          </a:p>
          <a:p>
            <a:pPr marL="0" indent="0">
              <a:lnSpc>
                <a:spcPct val="150000"/>
              </a:lnSpc>
              <a:spcBef>
                <a:spcPts val="1200"/>
              </a:spcBef>
              <a:buNone/>
            </a:pPr>
            <a:r>
              <a:rPr lang="zh-CN" altLang="en-US" sz="1600" dirty="0">
                <a:latin typeface="Times New Roman" pitchFamily="18" charset="0"/>
                <a:cs typeface="Times New Roman" pitchFamily="18" charset="0"/>
              </a:rPr>
              <a:t>⑸  重复步骤⑷ ，直到</a:t>
            </a:r>
            <a:r>
              <a:rPr lang="en-US" altLang="zh-CN" sz="1600" dirty="0">
                <a:latin typeface="Times New Roman" pitchFamily="18" charset="0"/>
                <a:cs typeface="Times New Roman" pitchFamily="18" charset="0"/>
              </a:rPr>
              <a:t>G’</a:t>
            </a:r>
            <a:r>
              <a:rPr lang="zh-CN" altLang="en-US" sz="1600" dirty="0">
                <a:latin typeface="Times New Roman" pitchFamily="18" charset="0"/>
                <a:cs typeface="Times New Roman" pitchFamily="18" charset="0"/>
              </a:rPr>
              <a:t>中的所有顶点都被访问。如下图是求一棵有向树的强连通分量过程。</a:t>
            </a:r>
          </a:p>
          <a:p>
            <a:endParaRPr lang="zh-CN" altLang="en-US" dirty="0"/>
          </a:p>
        </p:txBody>
      </p:sp>
      <p:sp>
        <p:nvSpPr>
          <p:cNvPr id="4" name="页脚占位符 3"/>
          <p:cNvSpPr>
            <a:spLocks noGrp="1"/>
          </p:cNvSpPr>
          <p:nvPr>
            <p:ph type="ftr" sz="quarter" idx="11"/>
          </p:nvPr>
        </p:nvSpPr>
        <p:spPr>
          <a:xfrm>
            <a:off x="0" y="6356351"/>
            <a:ext cx="3086100" cy="365125"/>
          </a:xfrm>
        </p:spPr>
        <p:txBody>
          <a:bodyPr/>
          <a:lstStyle/>
          <a:p>
            <a:pPr algn="l"/>
            <a:r>
              <a:rPr lang="en-US" altLang="zh-CN"/>
              <a:t>Data Structure &amp; Algorithms</a:t>
            </a:r>
            <a:endParaRPr lang="zh-CN" altLang="en-US" dirty="0"/>
          </a:p>
        </p:txBody>
      </p:sp>
      <p:sp>
        <p:nvSpPr>
          <p:cNvPr id="5" name="灯片编号占位符 4"/>
          <p:cNvSpPr>
            <a:spLocks noGrp="1"/>
          </p:cNvSpPr>
          <p:nvPr>
            <p:ph type="sldNum" sz="quarter" idx="12"/>
          </p:nvPr>
        </p:nvSpPr>
        <p:spPr/>
        <p:txBody>
          <a:bodyPr/>
          <a:lstStyle/>
          <a:p>
            <a:fld id="{36FD9405-CE62-418F-9683-85B6A1C55A4B}" type="slidenum">
              <a:rPr lang="zh-CN" altLang="en-US" smtClean="0"/>
              <a:pPr/>
              <a:t>37</a:t>
            </a:fld>
            <a:endParaRPr lang="zh-CN" altLang="en-US" dirty="0"/>
          </a:p>
        </p:txBody>
      </p:sp>
      <p:grpSp>
        <p:nvGrpSpPr>
          <p:cNvPr id="7" name="Group 3"/>
          <p:cNvGrpSpPr>
            <a:grpSpLocks/>
          </p:cNvGrpSpPr>
          <p:nvPr/>
        </p:nvGrpSpPr>
        <p:grpSpPr bwMode="auto">
          <a:xfrm>
            <a:off x="163143" y="3244168"/>
            <a:ext cx="1905000" cy="2286000"/>
            <a:chOff x="0" y="0"/>
            <a:chExt cx="1200" cy="1440"/>
          </a:xfrm>
        </p:grpSpPr>
        <p:grpSp>
          <p:nvGrpSpPr>
            <p:cNvPr id="62" name="Group 4"/>
            <p:cNvGrpSpPr>
              <a:grpSpLocks/>
            </p:cNvGrpSpPr>
            <p:nvPr/>
          </p:nvGrpSpPr>
          <p:grpSpPr bwMode="auto">
            <a:xfrm>
              <a:off x="0" y="0"/>
              <a:ext cx="1200" cy="1104"/>
              <a:chOff x="0" y="0"/>
              <a:chExt cx="1200" cy="1104"/>
            </a:xfrm>
          </p:grpSpPr>
          <p:sp>
            <p:nvSpPr>
              <p:cNvPr id="64" name="Oval 5"/>
              <p:cNvSpPr>
                <a:spLocks noChangeArrowheads="1"/>
              </p:cNvSpPr>
              <p:nvPr/>
            </p:nvSpPr>
            <p:spPr bwMode="auto">
              <a:xfrm>
                <a:off x="432" y="440"/>
                <a:ext cx="272" cy="204"/>
              </a:xfrm>
              <a:prstGeom prst="ellipse">
                <a:avLst/>
              </a:prstGeom>
              <a:noFill/>
              <a:ln w="952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Font typeface="Arial" pitchFamily="34" charset="0"/>
                  <a:buNone/>
                </a:pPr>
                <a:r>
                  <a:rPr lang="en-US" sz="2400" b="1" dirty="0"/>
                  <a:t>d</a:t>
                </a:r>
              </a:p>
            </p:txBody>
          </p:sp>
          <p:sp>
            <p:nvSpPr>
              <p:cNvPr id="65" name="Oval 6"/>
              <p:cNvSpPr>
                <a:spLocks noChangeArrowheads="1"/>
              </p:cNvSpPr>
              <p:nvPr/>
            </p:nvSpPr>
            <p:spPr bwMode="auto">
              <a:xfrm>
                <a:off x="448" y="0"/>
                <a:ext cx="272" cy="204"/>
              </a:xfrm>
              <a:prstGeom prst="ellipse">
                <a:avLst/>
              </a:prstGeom>
              <a:noFill/>
              <a:ln w="952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Font typeface="Arial" pitchFamily="34" charset="0"/>
                  <a:buNone/>
                </a:pPr>
                <a:r>
                  <a:rPr lang="en-US" sz="2400" b="1"/>
                  <a:t>a</a:t>
                </a:r>
              </a:p>
            </p:txBody>
          </p:sp>
          <p:sp>
            <p:nvSpPr>
              <p:cNvPr id="66" name="Oval 7"/>
              <p:cNvSpPr>
                <a:spLocks noChangeArrowheads="1"/>
              </p:cNvSpPr>
              <p:nvPr/>
            </p:nvSpPr>
            <p:spPr bwMode="auto">
              <a:xfrm>
                <a:off x="928" y="336"/>
                <a:ext cx="272" cy="204"/>
              </a:xfrm>
              <a:prstGeom prst="ellipse">
                <a:avLst/>
              </a:prstGeom>
              <a:noFill/>
              <a:ln w="952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Font typeface="Arial" pitchFamily="34" charset="0"/>
                  <a:buNone/>
                </a:pPr>
                <a:r>
                  <a:rPr lang="en-US" sz="2400" b="1"/>
                  <a:t>c</a:t>
                </a:r>
              </a:p>
            </p:txBody>
          </p:sp>
          <p:sp>
            <p:nvSpPr>
              <p:cNvPr id="67" name="Oval 8"/>
              <p:cNvSpPr>
                <a:spLocks noChangeArrowheads="1"/>
              </p:cNvSpPr>
              <p:nvPr/>
            </p:nvSpPr>
            <p:spPr bwMode="auto">
              <a:xfrm>
                <a:off x="688" y="900"/>
                <a:ext cx="272" cy="204"/>
              </a:xfrm>
              <a:prstGeom prst="ellipse">
                <a:avLst/>
              </a:prstGeom>
              <a:noFill/>
              <a:ln w="952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Font typeface="Arial" pitchFamily="34" charset="0"/>
                  <a:buNone/>
                </a:pPr>
                <a:r>
                  <a:rPr lang="en-US" sz="2400" b="1"/>
                  <a:t>f</a:t>
                </a:r>
              </a:p>
            </p:txBody>
          </p:sp>
          <p:sp>
            <p:nvSpPr>
              <p:cNvPr id="68" name="Oval 9"/>
              <p:cNvSpPr>
                <a:spLocks noChangeArrowheads="1"/>
              </p:cNvSpPr>
              <p:nvPr/>
            </p:nvSpPr>
            <p:spPr bwMode="auto">
              <a:xfrm>
                <a:off x="144" y="860"/>
                <a:ext cx="272" cy="204"/>
              </a:xfrm>
              <a:prstGeom prst="ellipse">
                <a:avLst/>
              </a:prstGeom>
              <a:noFill/>
              <a:ln w="952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Font typeface="Arial" pitchFamily="34" charset="0"/>
                  <a:buNone/>
                </a:pPr>
                <a:r>
                  <a:rPr lang="en-US" sz="2400" b="1"/>
                  <a:t>e</a:t>
                </a:r>
              </a:p>
            </p:txBody>
          </p:sp>
          <p:sp>
            <p:nvSpPr>
              <p:cNvPr id="69" name="Oval 10"/>
              <p:cNvSpPr>
                <a:spLocks noChangeArrowheads="1"/>
              </p:cNvSpPr>
              <p:nvPr/>
            </p:nvSpPr>
            <p:spPr bwMode="auto">
              <a:xfrm>
                <a:off x="0" y="384"/>
                <a:ext cx="272" cy="204"/>
              </a:xfrm>
              <a:prstGeom prst="ellipse">
                <a:avLst/>
              </a:prstGeom>
              <a:noFill/>
              <a:ln w="952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Font typeface="Arial" pitchFamily="34" charset="0"/>
                  <a:buNone/>
                </a:pPr>
                <a:r>
                  <a:rPr lang="en-US" sz="2400" b="1"/>
                  <a:t>b</a:t>
                </a:r>
              </a:p>
            </p:txBody>
          </p:sp>
          <p:sp>
            <p:nvSpPr>
              <p:cNvPr id="70" name="Line 11"/>
              <p:cNvSpPr>
                <a:spLocks noChangeShapeType="1"/>
              </p:cNvSpPr>
              <p:nvPr/>
            </p:nvSpPr>
            <p:spPr bwMode="auto">
              <a:xfrm flipH="1">
                <a:off x="144" y="160"/>
                <a:ext cx="320" cy="224"/>
              </a:xfrm>
              <a:prstGeom prst="line">
                <a:avLst/>
              </a:prstGeom>
              <a:noFill/>
              <a:ln w="28575" cmpd="sng">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fontAlgn="base">
                  <a:spcBef>
                    <a:spcPct val="0"/>
                  </a:spcBef>
                  <a:spcAft>
                    <a:spcPct val="0"/>
                  </a:spcAft>
                  <a:buFont typeface="Arial" pitchFamily="34" charset="0"/>
                  <a:buNone/>
                </a:pPr>
                <a:endParaRPr lang="zh-CN" altLang="en-US" sz="2400" b="1"/>
              </a:p>
            </p:txBody>
          </p:sp>
          <p:sp>
            <p:nvSpPr>
              <p:cNvPr id="71" name="Line 12"/>
              <p:cNvSpPr>
                <a:spLocks noChangeShapeType="1"/>
              </p:cNvSpPr>
              <p:nvPr/>
            </p:nvSpPr>
            <p:spPr bwMode="auto">
              <a:xfrm>
                <a:off x="704" y="152"/>
                <a:ext cx="288" cy="192"/>
              </a:xfrm>
              <a:prstGeom prst="line">
                <a:avLst/>
              </a:prstGeom>
              <a:noFill/>
              <a:ln w="28575" cmpd="sng">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fontAlgn="base">
                  <a:spcBef>
                    <a:spcPct val="0"/>
                  </a:spcBef>
                  <a:spcAft>
                    <a:spcPct val="0"/>
                  </a:spcAft>
                  <a:buFont typeface="Arial" pitchFamily="34" charset="0"/>
                  <a:buNone/>
                </a:pPr>
                <a:endParaRPr lang="zh-CN" altLang="en-US" sz="2400" b="1"/>
              </a:p>
            </p:txBody>
          </p:sp>
          <p:sp>
            <p:nvSpPr>
              <p:cNvPr id="72" name="Line 13"/>
              <p:cNvSpPr>
                <a:spLocks noChangeShapeType="1"/>
              </p:cNvSpPr>
              <p:nvPr/>
            </p:nvSpPr>
            <p:spPr bwMode="auto">
              <a:xfrm flipH="1" flipV="1">
                <a:off x="144" y="584"/>
                <a:ext cx="96" cy="288"/>
              </a:xfrm>
              <a:prstGeom prst="line">
                <a:avLst/>
              </a:prstGeom>
              <a:noFill/>
              <a:ln w="28575" cmpd="sng">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fontAlgn="base">
                  <a:spcBef>
                    <a:spcPct val="0"/>
                  </a:spcBef>
                  <a:spcAft>
                    <a:spcPct val="0"/>
                  </a:spcAft>
                  <a:buFont typeface="Arial" pitchFamily="34" charset="0"/>
                  <a:buNone/>
                </a:pPr>
                <a:endParaRPr lang="zh-CN" altLang="en-US" sz="2400" b="1"/>
              </a:p>
            </p:txBody>
          </p:sp>
          <p:sp>
            <p:nvSpPr>
              <p:cNvPr id="73" name="Line 14"/>
              <p:cNvSpPr>
                <a:spLocks noChangeShapeType="1"/>
              </p:cNvSpPr>
              <p:nvPr/>
            </p:nvSpPr>
            <p:spPr bwMode="auto">
              <a:xfrm>
                <a:off x="240" y="552"/>
                <a:ext cx="480" cy="384"/>
              </a:xfrm>
              <a:prstGeom prst="line">
                <a:avLst/>
              </a:prstGeom>
              <a:noFill/>
              <a:ln w="28575" cmpd="sng">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fontAlgn="base">
                  <a:spcBef>
                    <a:spcPct val="0"/>
                  </a:spcBef>
                  <a:spcAft>
                    <a:spcPct val="0"/>
                  </a:spcAft>
                  <a:buFont typeface="Arial" pitchFamily="34" charset="0"/>
                  <a:buNone/>
                </a:pPr>
                <a:endParaRPr lang="zh-CN" altLang="en-US" sz="2400" b="1"/>
              </a:p>
            </p:txBody>
          </p:sp>
          <p:sp>
            <p:nvSpPr>
              <p:cNvPr id="74" name="Line 15"/>
              <p:cNvSpPr>
                <a:spLocks noChangeShapeType="1"/>
              </p:cNvSpPr>
              <p:nvPr/>
            </p:nvSpPr>
            <p:spPr bwMode="auto">
              <a:xfrm flipV="1">
                <a:off x="864" y="528"/>
                <a:ext cx="144" cy="384"/>
              </a:xfrm>
              <a:prstGeom prst="line">
                <a:avLst/>
              </a:prstGeom>
              <a:noFill/>
              <a:ln w="28575" cmpd="sng">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fontAlgn="base">
                  <a:spcBef>
                    <a:spcPct val="0"/>
                  </a:spcBef>
                  <a:spcAft>
                    <a:spcPct val="0"/>
                  </a:spcAft>
                  <a:buFont typeface="Arial" pitchFamily="34" charset="0"/>
                  <a:buNone/>
                </a:pPr>
                <a:endParaRPr lang="zh-CN" altLang="en-US" sz="2400" b="1"/>
              </a:p>
            </p:txBody>
          </p:sp>
          <p:sp>
            <p:nvSpPr>
              <p:cNvPr id="75" name="Line 16"/>
              <p:cNvSpPr>
                <a:spLocks noChangeShapeType="1"/>
              </p:cNvSpPr>
              <p:nvPr/>
            </p:nvSpPr>
            <p:spPr bwMode="auto">
              <a:xfrm>
                <a:off x="408" y="976"/>
                <a:ext cx="288" cy="0"/>
              </a:xfrm>
              <a:prstGeom prst="line">
                <a:avLst/>
              </a:prstGeom>
              <a:noFill/>
              <a:ln w="28575" cmpd="sng">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fontAlgn="base">
                  <a:spcBef>
                    <a:spcPct val="0"/>
                  </a:spcBef>
                  <a:spcAft>
                    <a:spcPct val="0"/>
                  </a:spcAft>
                  <a:buFont typeface="Arial" pitchFamily="34" charset="0"/>
                  <a:buNone/>
                </a:pPr>
                <a:endParaRPr lang="zh-CN" altLang="en-US" sz="2400" b="1"/>
              </a:p>
            </p:txBody>
          </p:sp>
          <p:sp>
            <p:nvSpPr>
              <p:cNvPr id="76" name="Line 17"/>
              <p:cNvSpPr>
                <a:spLocks noChangeShapeType="1"/>
              </p:cNvSpPr>
              <p:nvPr/>
            </p:nvSpPr>
            <p:spPr bwMode="auto">
              <a:xfrm>
                <a:off x="576" y="208"/>
                <a:ext cx="0" cy="240"/>
              </a:xfrm>
              <a:prstGeom prst="line">
                <a:avLst/>
              </a:prstGeom>
              <a:noFill/>
              <a:ln w="28575" cmpd="sng">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fontAlgn="base">
                  <a:spcBef>
                    <a:spcPct val="0"/>
                  </a:spcBef>
                  <a:spcAft>
                    <a:spcPct val="0"/>
                  </a:spcAft>
                  <a:buFont typeface="Arial" pitchFamily="34" charset="0"/>
                  <a:buNone/>
                </a:pPr>
                <a:endParaRPr lang="zh-CN" altLang="en-US" sz="2400" b="1"/>
              </a:p>
            </p:txBody>
          </p:sp>
          <p:sp>
            <p:nvSpPr>
              <p:cNvPr id="77" name="Line 18"/>
              <p:cNvSpPr>
                <a:spLocks noChangeShapeType="1"/>
              </p:cNvSpPr>
              <p:nvPr/>
            </p:nvSpPr>
            <p:spPr bwMode="auto">
              <a:xfrm flipV="1">
                <a:off x="696" y="480"/>
                <a:ext cx="240" cy="48"/>
              </a:xfrm>
              <a:prstGeom prst="line">
                <a:avLst/>
              </a:prstGeom>
              <a:noFill/>
              <a:ln w="28575" cmpd="sng">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fontAlgn="base">
                  <a:spcBef>
                    <a:spcPct val="0"/>
                  </a:spcBef>
                  <a:spcAft>
                    <a:spcPct val="0"/>
                  </a:spcAft>
                  <a:buFont typeface="Arial" pitchFamily="34" charset="0"/>
                  <a:buNone/>
                </a:pPr>
                <a:endParaRPr lang="zh-CN" altLang="en-US" sz="2400" b="1"/>
              </a:p>
            </p:txBody>
          </p:sp>
        </p:grpSp>
        <p:sp>
          <p:nvSpPr>
            <p:cNvPr id="63" name="Rectangle 19"/>
            <p:cNvSpPr>
              <a:spLocks noChangeArrowheads="1"/>
            </p:cNvSpPr>
            <p:nvPr/>
          </p:nvSpPr>
          <p:spPr bwMode="auto">
            <a:xfrm>
              <a:off x="48" y="1236"/>
              <a:ext cx="997" cy="2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buFont typeface="Arial" pitchFamily="34" charset="0"/>
                <a:buNone/>
              </a:pPr>
              <a:r>
                <a:rPr lang="en-US" sz="1600" b="1" dirty="0"/>
                <a:t>(a)  </a:t>
              </a:r>
              <a:r>
                <a:rPr lang="zh-CN" altLang="en-US" sz="1600" b="1" dirty="0"/>
                <a:t>有向图</a:t>
              </a:r>
              <a:r>
                <a:rPr lang="en-US" sz="1600" b="1" dirty="0"/>
                <a:t>G</a:t>
              </a:r>
            </a:p>
          </p:txBody>
        </p:sp>
      </p:grpSp>
      <p:grpSp>
        <p:nvGrpSpPr>
          <p:cNvPr id="8" name="Group 20"/>
          <p:cNvGrpSpPr>
            <a:grpSpLocks/>
          </p:cNvGrpSpPr>
          <p:nvPr/>
        </p:nvGrpSpPr>
        <p:grpSpPr bwMode="auto">
          <a:xfrm>
            <a:off x="2058618" y="3244168"/>
            <a:ext cx="2420938" cy="2286000"/>
            <a:chOff x="-54" y="0"/>
            <a:chExt cx="1525" cy="1440"/>
          </a:xfrm>
        </p:grpSpPr>
        <p:grpSp>
          <p:nvGrpSpPr>
            <p:cNvPr id="43" name="Group 21"/>
            <p:cNvGrpSpPr>
              <a:grpSpLocks/>
            </p:cNvGrpSpPr>
            <p:nvPr/>
          </p:nvGrpSpPr>
          <p:grpSpPr bwMode="auto">
            <a:xfrm>
              <a:off x="48" y="0"/>
              <a:ext cx="1392" cy="1200"/>
              <a:chOff x="0" y="0"/>
              <a:chExt cx="1392" cy="1200"/>
            </a:xfrm>
          </p:grpSpPr>
          <p:sp>
            <p:nvSpPr>
              <p:cNvPr id="45" name="Rectangle 22"/>
              <p:cNvSpPr>
                <a:spLocks noChangeArrowheads="1"/>
              </p:cNvSpPr>
              <p:nvPr/>
            </p:nvSpPr>
            <p:spPr bwMode="auto">
              <a:xfrm>
                <a:off x="736" y="8"/>
                <a:ext cx="192" cy="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Font typeface="Arial" pitchFamily="34" charset="0"/>
                  <a:buNone/>
                </a:pPr>
                <a:r>
                  <a:rPr lang="en-US" sz="2000" b="1"/>
                  <a:t>6</a:t>
                </a:r>
              </a:p>
            </p:txBody>
          </p:sp>
          <p:sp>
            <p:nvSpPr>
              <p:cNvPr id="46" name="Rectangle 23"/>
              <p:cNvSpPr>
                <a:spLocks noChangeArrowheads="1"/>
              </p:cNvSpPr>
              <p:nvPr/>
            </p:nvSpPr>
            <p:spPr bwMode="auto">
              <a:xfrm>
                <a:off x="1200" y="352"/>
                <a:ext cx="192" cy="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Font typeface="Arial" pitchFamily="34" charset="0"/>
                  <a:buNone/>
                </a:pPr>
                <a:r>
                  <a:rPr lang="en-US" sz="2000" b="1"/>
                  <a:t>5</a:t>
                </a:r>
              </a:p>
            </p:txBody>
          </p:sp>
          <p:sp>
            <p:nvSpPr>
              <p:cNvPr id="47" name="Rectangle 24"/>
              <p:cNvSpPr>
                <a:spLocks noChangeArrowheads="1"/>
              </p:cNvSpPr>
              <p:nvPr/>
            </p:nvSpPr>
            <p:spPr bwMode="auto">
              <a:xfrm>
                <a:off x="1080" y="832"/>
                <a:ext cx="192" cy="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Font typeface="Arial" pitchFamily="34" charset="0"/>
                  <a:buNone/>
                </a:pPr>
                <a:r>
                  <a:rPr lang="en-US" sz="2000" b="1"/>
                  <a:t>4</a:t>
                </a:r>
              </a:p>
            </p:txBody>
          </p:sp>
          <p:sp>
            <p:nvSpPr>
              <p:cNvPr id="48" name="Rectangle 25"/>
              <p:cNvSpPr>
                <a:spLocks noChangeArrowheads="1"/>
              </p:cNvSpPr>
              <p:nvPr/>
            </p:nvSpPr>
            <p:spPr bwMode="auto">
              <a:xfrm>
                <a:off x="368" y="352"/>
                <a:ext cx="192" cy="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Font typeface="Arial" pitchFamily="34" charset="0"/>
                  <a:buNone/>
                </a:pPr>
                <a:r>
                  <a:rPr lang="en-US" sz="2000" b="1"/>
                  <a:t>3</a:t>
                </a:r>
              </a:p>
            </p:txBody>
          </p:sp>
          <p:sp>
            <p:nvSpPr>
              <p:cNvPr id="49" name="Rectangle 26"/>
              <p:cNvSpPr>
                <a:spLocks noChangeArrowheads="1"/>
              </p:cNvSpPr>
              <p:nvPr/>
            </p:nvSpPr>
            <p:spPr bwMode="auto">
              <a:xfrm>
                <a:off x="264" y="720"/>
                <a:ext cx="192" cy="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Font typeface="Arial" pitchFamily="34" charset="0"/>
                  <a:buNone/>
                </a:pPr>
                <a:r>
                  <a:rPr lang="en-US" sz="2000" b="1"/>
                  <a:t>2</a:t>
                </a:r>
              </a:p>
            </p:txBody>
          </p:sp>
          <p:sp>
            <p:nvSpPr>
              <p:cNvPr id="50" name="Rectangle 27"/>
              <p:cNvSpPr>
                <a:spLocks noChangeArrowheads="1"/>
              </p:cNvSpPr>
              <p:nvPr/>
            </p:nvSpPr>
            <p:spPr bwMode="auto">
              <a:xfrm>
                <a:off x="256" y="1056"/>
                <a:ext cx="192" cy="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Font typeface="Arial" pitchFamily="34" charset="0"/>
                  <a:buNone/>
                </a:pPr>
                <a:r>
                  <a:rPr lang="en-US" sz="2000" b="1"/>
                  <a:t>1</a:t>
                </a:r>
              </a:p>
            </p:txBody>
          </p:sp>
          <p:sp>
            <p:nvSpPr>
              <p:cNvPr id="51" name="Oval 28"/>
              <p:cNvSpPr>
                <a:spLocks noChangeArrowheads="1"/>
              </p:cNvSpPr>
              <p:nvPr/>
            </p:nvSpPr>
            <p:spPr bwMode="auto">
              <a:xfrm>
                <a:off x="816" y="820"/>
                <a:ext cx="272" cy="204"/>
              </a:xfrm>
              <a:prstGeom prst="ellipse">
                <a:avLst/>
              </a:prstGeom>
              <a:noFill/>
              <a:ln w="952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Font typeface="Arial" pitchFamily="34" charset="0"/>
                  <a:buNone/>
                </a:pPr>
                <a:r>
                  <a:rPr lang="en-US" sz="2400" b="1"/>
                  <a:t>d</a:t>
                </a:r>
              </a:p>
            </p:txBody>
          </p:sp>
          <p:sp>
            <p:nvSpPr>
              <p:cNvPr id="52" name="Oval 29"/>
              <p:cNvSpPr>
                <a:spLocks noChangeArrowheads="1"/>
              </p:cNvSpPr>
              <p:nvPr/>
            </p:nvSpPr>
            <p:spPr bwMode="auto">
              <a:xfrm>
                <a:off x="464" y="0"/>
                <a:ext cx="272" cy="204"/>
              </a:xfrm>
              <a:prstGeom prst="ellipse">
                <a:avLst/>
              </a:prstGeom>
              <a:solidFill>
                <a:schemeClr val="accent1">
                  <a:lumMod val="40000"/>
                  <a:lumOff val="60000"/>
                </a:schemeClr>
              </a:solidFill>
              <a:ln w="9525" cmpd="sng">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Font typeface="Arial" pitchFamily="34" charset="0"/>
                  <a:buNone/>
                </a:pPr>
                <a:r>
                  <a:rPr lang="en-US" sz="2400" b="1" dirty="0"/>
                  <a:t>a</a:t>
                </a:r>
              </a:p>
            </p:txBody>
          </p:sp>
          <p:sp>
            <p:nvSpPr>
              <p:cNvPr id="53" name="Oval 30"/>
              <p:cNvSpPr>
                <a:spLocks noChangeArrowheads="1"/>
              </p:cNvSpPr>
              <p:nvPr/>
            </p:nvSpPr>
            <p:spPr bwMode="auto">
              <a:xfrm>
                <a:off x="944" y="336"/>
                <a:ext cx="272" cy="204"/>
              </a:xfrm>
              <a:prstGeom prst="ellipse">
                <a:avLst/>
              </a:prstGeom>
              <a:noFill/>
              <a:ln w="952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Font typeface="Arial" pitchFamily="34" charset="0"/>
                  <a:buNone/>
                </a:pPr>
                <a:r>
                  <a:rPr lang="en-US" sz="2400" b="1"/>
                  <a:t>c</a:t>
                </a:r>
              </a:p>
            </p:txBody>
          </p:sp>
          <p:sp>
            <p:nvSpPr>
              <p:cNvPr id="54" name="Oval 31"/>
              <p:cNvSpPr>
                <a:spLocks noChangeArrowheads="1"/>
              </p:cNvSpPr>
              <p:nvPr/>
            </p:nvSpPr>
            <p:spPr bwMode="auto">
              <a:xfrm>
                <a:off x="448" y="704"/>
                <a:ext cx="272" cy="204"/>
              </a:xfrm>
              <a:prstGeom prst="ellipse">
                <a:avLst/>
              </a:prstGeom>
              <a:noFill/>
              <a:ln w="952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Font typeface="Arial" pitchFamily="34" charset="0"/>
                  <a:buNone/>
                </a:pPr>
                <a:r>
                  <a:rPr lang="en-US" sz="2400" b="1"/>
                  <a:t>f</a:t>
                </a:r>
              </a:p>
            </p:txBody>
          </p:sp>
          <p:sp>
            <p:nvSpPr>
              <p:cNvPr id="55" name="Oval 32"/>
              <p:cNvSpPr>
                <a:spLocks noChangeArrowheads="1"/>
              </p:cNvSpPr>
              <p:nvPr/>
            </p:nvSpPr>
            <p:spPr bwMode="auto">
              <a:xfrm>
                <a:off x="0" y="996"/>
                <a:ext cx="272" cy="204"/>
              </a:xfrm>
              <a:prstGeom prst="ellipse">
                <a:avLst/>
              </a:prstGeom>
              <a:noFill/>
              <a:ln w="952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Font typeface="Arial" pitchFamily="34" charset="0"/>
                  <a:buNone/>
                </a:pPr>
                <a:r>
                  <a:rPr lang="en-US" sz="2400" b="1"/>
                  <a:t>e</a:t>
                </a:r>
              </a:p>
            </p:txBody>
          </p:sp>
          <p:sp>
            <p:nvSpPr>
              <p:cNvPr id="56" name="Oval 33"/>
              <p:cNvSpPr>
                <a:spLocks noChangeArrowheads="1"/>
              </p:cNvSpPr>
              <p:nvPr/>
            </p:nvSpPr>
            <p:spPr bwMode="auto">
              <a:xfrm>
                <a:off x="112" y="344"/>
                <a:ext cx="272" cy="204"/>
              </a:xfrm>
              <a:prstGeom prst="ellipse">
                <a:avLst/>
              </a:prstGeom>
              <a:noFill/>
              <a:ln w="952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Font typeface="Arial" pitchFamily="34" charset="0"/>
                  <a:buNone/>
                </a:pPr>
                <a:r>
                  <a:rPr lang="en-US" sz="2400" b="1"/>
                  <a:t>b</a:t>
                </a:r>
              </a:p>
            </p:txBody>
          </p:sp>
          <p:sp>
            <p:nvSpPr>
              <p:cNvPr id="57" name="Line 34"/>
              <p:cNvSpPr>
                <a:spLocks noChangeShapeType="1"/>
              </p:cNvSpPr>
              <p:nvPr/>
            </p:nvSpPr>
            <p:spPr bwMode="auto">
              <a:xfrm flipH="1">
                <a:off x="247" y="160"/>
                <a:ext cx="249" cy="181"/>
              </a:xfrm>
              <a:prstGeom prst="line">
                <a:avLst/>
              </a:prstGeom>
              <a:noFill/>
              <a:ln w="28575" cmpd="sng">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fontAlgn="base">
                  <a:spcBef>
                    <a:spcPct val="0"/>
                  </a:spcBef>
                  <a:spcAft>
                    <a:spcPct val="0"/>
                  </a:spcAft>
                  <a:buFont typeface="Arial" pitchFamily="34" charset="0"/>
                  <a:buNone/>
                </a:pPr>
                <a:endParaRPr lang="zh-CN" altLang="en-US" sz="2400" b="1"/>
              </a:p>
            </p:txBody>
          </p:sp>
          <p:sp>
            <p:nvSpPr>
              <p:cNvPr id="58" name="Line 35"/>
              <p:cNvSpPr>
                <a:spLocks noChangeShapeType="1"/>
              </p:cNvSpPr>
              <p:nvPr/>
            </p:nvSpPr>
            <p:spPr bwMode="auto">
              <a:xfrm>
                <a:off x="720" y="152"/>
                <a:ext cx="288" cy="192"/>
              </a:xfrm>
              <a:prstGeom prst="line">
                <a:avLst/>
              </a:prstGeom>
              <a:noFill/>
              <a:ln w="28575" cmpd="sng">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fontAlgn="base">
                  <a:spcBef>
                    <a:spcPct val="0"/>
                  </a:spcBef>
                  <a:spcAft>
                    <a:spcPct val="0"/>
                  </a:spcAft>
                  <a:buFont typeface="Arial" pitchFamily="34" charset="0"/>
                  <a:buNone/>
                </a:pPr>
                <a:endParaRPr lang="zh-CN" altLang="en-US" sz="2400" b="1"/>
              </a:p>
            </p:txBody>
          </p:sp>
          <p:sp>
            <p:nvSpPr>
              <p:cNvPr id="59" name="Line 36"/>
              <p:cNvSpPr>
                <a:spLocks noChangeShapeType="1"/>
              </p:cNvSpPr>
              <p:nvPr/>
            </p:nvSpPr>
            <p:spPr bwMode="auto">
              <a:xfrm>
                <a:off x="352" y="520"/>
                <a:ext cx="240" cy="184"/>
              </a:xfrm>
              <a:prstGeom prst="line">
                <a:avLst/>
              </a:prstGeom>
              <a:noFill/>
              <a:ln w="28575" cmpd="sng">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fontAlgn="base">
                  <a:spcBef>
                    <a:spcPct val="0"/>
                  </a:spcBef>
                  <a:spcAft>
                    <a:spcPct val="0"/>
                  </a:spcAft>
                  <a:buFont typeface="Arial" pitchFamily="34" charset="0"/>
                  <a:buNone/>
                </a:pPr>
                <a:endParaRPr lang="zh-CN" altLang="en-US" sz="2400" b="1"/>
              </a:p>
            </p:txBody>
          </p:sp>
          <p:sp>
            <p:nvSpPr>
              <p:cNvPr id="60" name="Line 37"/>
              <p:cNvSpPr>
                <a:spLocks noChangeShapeType="1"/>
              </p:cNvSpPr>
              <p:nvPr/>
            </p:nvSpPr>
            <p:spPr bwMode="auto">
              <a:xfrm flipV="1">
                <a:off x="232" y="912"/>
                <a:ext cx="312" cy="128"/>
              </a:xfrm>
              <a:prstGeom prst="line">
                <a:avLst/>
              </a:prstGeom>
              <a:noFill/>
              <a:ln w="28575" cmpd="sng">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fontAlgn="base">
                  <a:spcBef>
                    <a:spcPct val="0"/>
                  </a:spcBef>
                  <a:spcAft>
                    <a:spcPct val="0"/>
                  </a:spcAft>
                  <a:buFont typeface="Arial" pitchFamily="34" charset="0"/>
                  <a:buNone/>
                </a:pPr>
                <a:endParaRPr lang="zh-CN" altLang="en-US" sz="2400" b="1"/>
              </a:p>
            </p:txBody>
          </p:sp>
          <p:sp>
            <p:nvSpPr>
              <p:cNvPr id="61" name="Line 38"/>
              <p:cNvSpPr>
                <a:spLocks noChangeShapeType="1"/>
              </p:cNvSpPr>
              <p:nvPr/>
            </p:nvSpPr>
            <p:spPr bwMode="auto">
              <a:xfrm flipV="1">
                <a:off x="944" y="536"/>
                <a:ext cx="96" cy="288"/>
              </a:xfrm>
              <a:prstGeom prst="line">
                <a:avLst/>
              </a:prstGeom>
              <a:noFill/>
              <a:ln w="28575" cmpd="sng">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fontAlgn="base">
                  <a:spcBef>
                    <a:spcPct val="0"/>
                  </a:spcBef>
                  <a:spcAft>
                    <a:spcPct val="0"/>
                  </a:spcAft>
                  <a:buFont typeface="Arial" pitchFamily="34" charset="0"/>
                  <a:buNone/>
                </a:pPr>
                <a:endParaRPr lang="zh-CN" altLang="en-US" sz="2400" b="1"/>
              </a:p>
            </p:txBody>
          </p:sp>
        </p:grpSp>
        <p:sp>
          <p:nvSpPr>
            <p:cNvPr id="44" name="Rectangle 39"/>
            <p:cNvSpPr>
              <a:spLocks noChangeArrowheads="1"/>
            </p:cNvSpPr>
            <p:nvPr/>
          </p:nvSpPr>
          <p:spPr bwMode="auto">
            <a:xfrm>
              <a:off x="-54" y="1236"/>
              <a:ext cx="1525" cy="2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buFont typeface="Arial" pitchFamily="34" charset="0"/>
                <a:buNone/>
              </a:pPr>
              <a:r>
                <a:rPr lang="en-US" sz="1600" b="1" dirty="0"/>
                <a:t>(b)  </a:t>
              </a:r>
              <a:r>
                <a:rPr lang="zh-CN" altLang="en-US" sz="1600" b="1" dirty="0"/>
                <a:t>执行步骤</a:t>
              </a:r>
              <a:r>
                <a:rPr lang="en-US" sz="1600" b="1" dirty="0"/>
                <a:t>(1)</a:t>
              </a:r>
              <a:r>
                <a:rPr lang="zh-CN" altLang="en-US" sz="1600" b="1" dirty="0"/>
                <a:t>和</a:t>
              </a:r>
              <a:r>
                <a:rPr lang="en-US" sz="1600" b="1" dirty="0"/>
                <a:t>(2)</a:t>
              </a:r>
            </a:p>
          </p:txBody>
        </p:sp>
      </p:grpSp>
      <p:grpSp>
        <p:nvGrpSpPr>
          <p:cNvPr id="9" name="Group 40"/>
          <p:cNvGrpSpPr>
            <a:grpSpLocks/>
          </p:cNvGrpSpPr>
          <p:nvPr/>
        </p:nvGrpSpPr>
        <p:grpSpPr bwMode="auto">
          <a:xfrm>
            <a:off x="4563693" y="3244168"/>
            <a:ext cx="2000250" cy="2286000"/>
            <a:chOff x="-60" y="0"/>
            <a:chExt cx="1260" cy="1440"/>
          </a:xfrm>
        </p:grpSpPr>
        <p:grpSp>
          <p:nvGrpSpPr>
            <p:cNvPr id="26" name="Group 41"/>
            <p:cNvGrpSpPr>
              <a:grpSpLocks/>
            </p:cNvGrpSpPr>
            <p:nvPr/>
          </p:nvGrpSpPr>
          <p:grpSpPr bwMode="auto">
            <a:xfrm>
              <a:off x="0" y="0"/>
              <a:ext cx="1200" cy="1104"/>
              <a:chOff x="0" y="0"/>
              <a:chExt cx="1200" cy="1104"/>
            </a:xfrm>
          </p:grpSpPr>
          <p:sp>
            <p:nvSpPr>
              <p:cNvPr id="28" name="Oval 42"/>
              <p:cNvSpPr>
                <a:spLocks noChangeArrowheads="1"/>
              </p:cNvSpPr>
              <p:nvPr/>
            </p:nvSpPr>
            <p:spPr bwMode="auto">
              <a:xfrm>
                <a:off x="448" y="0"/>
                <a:ext cx="272" cy="204"/>
              </a:xfrm>
              <a:prstGeom prst="ellipse">
                <a:avLst/>
              </a:prstGeom>
              <a:solidFill>
                <a:schemeClr val="accent1">
                  <a:lumMod val="40000"/>
                  <a:lumOff val="60000"/>
                </a:schemeClr>
              </a:solidFill>
              <a:ln w="9525" cmpd="sng">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Font typeface="Arial" pitchFamily="34" charset="0"/>
                  <a:buNone/>
                </a:pPr>
                <a:r>
                  <a:rPr lang="en-US" sz="2400" b="1"/>
                  <a:t>a</a:t>
                </a:r>
              </a:p>
            </p:txBody>
          </p:sp>
          <p:sp>
            <p:nvSpPr>
              <p:cNvPr id="29" name="Oval 43"/>
              <p:cNvSpPr>
                <a:spLocks noChangeArrowheads="1"/>
              </p:cNvSpPr>
              <p:nvPr/>
            </p:nvSpPr>
            <p:spPr bwMode="auto">
              <a:xfrm>
                <a:off x="928" y="328"/>
                <a:ext cx="272" cy="204"/>
              </a:xfrm>
              <a:prstGeom prst="ellipse">
                <a:avLst/>
              </a:prstGeom>
              <a:noFill/>
              <a:ln w="952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Font typeface="Arial" pitchFamily="34" charset="0"/>
                  <a:buNone/>
                </a:pPr>
                <a:r>
                  <a:rPr lang="en-US" sz="2400" b="1"/>
                  <a:t>c</a:t>
                </a:r>
              </a:p>
            </p:txBody>
          </p:sp>
          <p:sp>
            <p:nvSpPr>
              <p:cNvPr id="30" name="Oval 44"/>
              <p:cNvSpPr>
                <a:spLocks noChangeArrowheads="1"/>
              </p:cNvSpPr>
              <p:nvPr/>
            </p:nvSpPr>
            <p:spPr bwMode="auto">
              <a:xfrm>
                <a:off x="432" y="440"/>
                <a:ext cx="272" cy="204"/>
              </a:xfrm>
              <a:prstGeom prst="ellipse">
                <a:avLst/>
              </a:prstGeom>
              <a:noFill/>
              <a:ln w="952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Font typeface="Arial" pitchFamily="34" charset="0"/>
                  <a:buNone/>
                </a:pPr>
                <a:r>
                  <a:rPr lang="en-US" sz="2400" b="1"/>
                  <a:t>d</a:t>
                </a:r>
              </a:p>
            </p:txBody>
          </p:sp>
          <p:sp>
            <p:nvSpPr>
              <p:cNvPr id="31" name="Oval 45"/>
              <p:cNvSpPr>
                <a:spLocks noChangeArrowheads="1"/>
              </p:cNvSpPr>
              <p:nvPr/>
            </p:nvSpPr>
            <p:spPr bwMode="auto">
              <a:xfrm>
                <a:off x="688" y="900"/>
                <a:ext cx="272" cy="204"/>
              </a:xfrm>
              <a:prstGeom prst="ellipse">
                <a:avLst/>
              </a:prstGeom>
              <a:noFill/>
              <a:ln w="952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Font typeface="Arial" pitchFamily="34" charset="0"/>
                  <a:buNone/>
                </a:pPr>
                <a:r>
                  <a:rPr lang="en-US" sz="2400" b="1"/>
                  <a:t>f</a:t>
                </a:r>
              </a:p>
            </p:txBody>
          </p:sp>
          <p:sp>
            <p:nvSpPr>
              <p:cNvPr id="32" name="Oval 46"/>
              <p:cNvSpPr>
                <a:spLocks noChangeArrowheads="1"/>
              </p:cNvSpPr>
              <p:nvPr/>
            </p:nvSpPr>
            <p:spPr bwMode="auto">
              <a:xfrm>
                <a:off x="144" y="860"/>
                <a:ext cx="272" cy="204"/>
              </a:xfrm>
              <a:prstGeom prst="ellipse">
                <a:avLst/>
              </a:prstGeom>
              <a:noFill/>
              <a:ln w="952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Font typeface="Arial" pitchFamily="34" charset="0"/>
                  <a:buNone/>
                </a:pPr>
                <a:r>
                  <a:rPr lang="en-US" sz="2400" b="1"/>
                  <a:t>e</a:t>
                </a:r>
              </a:p>
            </p:txBody>
          </p:sp>
          <p:sp>
            <p:nvSpPr>
              <p:cNvPr id="33" name="Oval 47"/>
              <p:cNvSpPr>
                <a:spLocks noChangeArrowheads="1"/>
              </p:cNvSpPr>
              <p:nvPr/>
            </p:nvSpPr>
            <p:spPr bwMode="auto">
              <a:xfrm>
                <a:off x="0" y="384"/>
                <a:ext cx="272" cy="204"/>
              </a:xfrm>
              <a:prstGeom prst="ellipse">
                <a:avLst/>
              </a:prstGeom>
              <a:solidFill>
                <a:schemeClr val="accent2">
                  <a:lumMod val="40000"/>
                  <a:lumOff val="60000"/>
                </a:schemeClr>
              </a:solidFill>
              <a:ln w="9525" cmpd="sng">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Font typeface="Arial" pitchFamily="34" charset="0"/>
                  <a:buNone/>
                </a:pPr>
                <a:r>
                  <a:rPr lang="en-US" sz="2400" b="1"/>
                  <a:t>b</a:t>
                </a:r>
              </a:p>
            </p:txBody>
          </p:sp>
          <p:grpSp>
            <p:nvGrpSpPr>
              <p:cNvPr id="34" name="Group 48"/>
              <p:cNvGrpSpPr>
                <a:grpSpLocks/>
              </p:cNvGrpSpPr>
              <p:nvPr/>
            </p:nvGrpSpPr>
            <p:grpSpPr bwMode="auto">
              <a:xfrm>
                <a:off x="144" y="152"/>
                <a:ext cx="864" cy="824"/>
                <a:chOff x="0" y="0"/>
                <a:chExt cx="864" cy="824"/>
              </a:xfrm>
            </p:grpSpPr>
            <p:sp>
              <p:nvSpPr>
                <p:cNvPr id="35" name="Line 49"/>
                <p:cNvSpPr>
                  <a:spLocks noChangeShapeType="1"/>
                </p:cNvSpPr>
                <p:nvPr/>
              </p:nvSpPr>
              <p:spPr bwMode="auto">
                <a:xfrm flipH="1">
                  <a:off x="0" y="8"/>
                  <a:ext cx="320" cy="224"/>
                </a:xfrm>
                <a:prstGeom prst="line">
                  <a:avLst/>
                </a:prstGeom>
                <a:noFill/>
                <a:ln w="28575" cmpd="sng">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fontAlgn="base">
                    <a:spcBef>
                      <a:spcPct val="0"/>
                    </a:spcBef>
                    <a:spcAft>
                      <a:spcPct val="0"/>
                    </a:spcAft>
                    <a:buFont typeface="Arial" pitchFamily="34" charset="0"/>
                    <a:buNone/>
                  </a:pPr>
                  <a:endParaRPr lang="zh-CN" altLang="en-US" sz="2400" b="1"/>
                </a:p>
              </p:txBody>
            </p:sp>
            <p:sp>
              <p:nvSpPr>
                <p:cNvPr id="36" name="Line 50"/>
                <p:cNvSpPr>
                  <a:spLocks noChangeShapeType="1"/>
                </p:cNvSpPr>
                <p:nvPr/>
              </p:nvSpPr>
              <p:spPr bwMode="auto">
                <a:xfrm>
                  <a:off x="552" y="0"/>
                  <a:ext cx="288" cy="192"/>
                </a:xfrm>
                <a:prstGeom prst="line">
                  <a:avLst/>
                </a:prstGeom>
                <a:noFill/>
                <a:ln w="28575" cmpd="sng">
                  <a:solidFill>
                    <a:srgbClr val="0000FF"/>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fontAlgn="base">
                    <a:spcBef>
                      <a:spcPct val="0"/>
                    </a:spcBef>
                    <a:spcAft>
                      <a:spcPct val="0"/>
                    </a:spcAft>
                    <a:buFont typeface="Arial" pitchFamily="34" charset="0"/>
                    <a:buNone/>
                  </a:pPr>
                  <a:endParaRPr lang="zh-CN" altLang="en-US" sz="2400" b="1"/>
                </a:p>
              </p:txBody>
            </p:sp>
            <p:sp>
              <p:nvSpPr>
                <p:cNvPr id="37" name="Line 51"/>
                <p:cNvSpPr>
                  <a:spLocks noChangeShapeType="1"/>
                </p:cNvSpPr>
                <p:nvPr/>
              </p:nvSpPr>
              <p:spPr bwMode="auto">
                <a:xfrm flipH="1" flipV="1">
                  <a:off x="0" y="432"/>
                  <a:ext cx="96" cy="288"/>
                </a:xfrm>
                <a:prstGeom prst="line">
                  <a:avLst/>
                </a:prstGeom>
                <a:noFill/>
                <a:ln w="28575" cmpd="sng">
                  <a:solidFill>
                    <a:schemeClr val="accent2"/>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fontAlgn="base">
                    <a:spcBef>
                      <a:spcPct val="0"/>
                    </a:spcBef>
                    <a:spcAft>
                      <a:spcPct val="0"/>
                    </a:spcAft>
                    <a:buFont typeface="Arial" pitchFamily="34" charset="0"/>
                    <a:buNone/>
                  </a:pPr>
                  <a:endParaRPr lang="zh-CN" altLang="en-US" sz="2400" b="1"/>
                </a:p>
              </p:txBody>
            </p:sp>
            <p:sp>
              <p:nvSpPr>
                <p:cNvPr id="38" name="Line 52"/>
                <p:cNvSpPr>
                  <a:spLocks noChangeShapeType="1"/>
                </p:cNvSpPr>
                <p:nvPr/>
              </p:nvSpPr>
              <p:spPr bwMode="auto">
                <a:xfrm>
                  <a:off x="96" y="400"/>
                  <a:ext cx="480" cy="384"/>
                </a:xfrm>
                <a:prstGeom prst="line">
                  <a:avLst/>
                </a:prstGeom>
                <a:noFill/>
                <a:ln w="28575" cmpd="sng">
                  <a:solidFill>
                    <a:schemeClr val="accent2"/>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fontAlgn="base">
                    <a:spcBef>
                      <a:spcPct val="0"/>
                    </a:spcBef>
                    <a:spcAft>
                      <a:spcPct val="0"/>
                    </a:spcAft>
                    <a:buFont typeface="Arial" pitchFamily="34" charset="0"/>
                    <a:buNone/>
                  </a:pPr>
                  <a:endParaRPr lang="zh-CN" altLang="en-US" sz="2400" b="1"/>
                </a:p>
              </p:txBody>
            </p:sp>
            <p:sp>
              <p:nvSpPr>
                <p:cNvPr id="39" name="Line 53"/>
                <p:cNvSpPr>
                  <a:spLocks noChangeShapeType="1"/>
                </p:cNvSpPr>
                <p:nvPr/>
              </p:nvSpPr>
              <p:spPr bwMode="auto">
                <a:xfrm flipV="1">
                  <a:off x="720" y="376"/>
                  <a:ext cx="144" cy="384"/>
                </a:xfrm>
                <a:prstGeom prst="line">
                  <a:avLst/>
                </a:prstGeom>
                <a:noFill/>
                <a:ln w="28575" cmpd="sng">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fontAlgn="base">
                    <a:spcBef>
                      <a:spcPct val="0"/>
                    </a:spcBef>
                    <a:spcAft>
                      <a:spcPct val="0"/>
                    </a:spcAft>
                    <a:buFont typeface="Arial" pitchFamily="34" charset="0"/>
                    <a:buNone/>
                  </a:pPr>
                  <a:endParaRPr lang="zh-CN" altLang="en-US" sz="2400" b="1"/>
                </a:p>
              </p:txBody>
            </p:sp>
            <p:sp>
              <p:nvSpPr>
                <p:cNvPr id="40" name="Line 54"/>
                <p:cNvSpPr>
                  <a:spLocks noChangeShapeType="1"/>
                </p:cNvSpPr>
                <p:nvPr/>
              </p:nvSpPr>
              <p:spPr bwMode="auto">
                <a:xfrm>
                  <a:off x="288" y="824"/>
                  <a:ext cx="264" cy="0"/>
                </a:xfrm>
                <a:prstGeom prst="line">
                  <a:avLst/>
                </a:prstGeom>
                <a:noFill/>
                <a:ln w="28575" cmpd="sng">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fontAlgn="base">
                    <a:spcBef>
                      <a:spcPct val="0"/>
                    </a:spcBef>
                    <a:spcAft>
                      <a:spcPct val="0"/>
                    </a:spcAft>
                    <a:buFont typeface="Arial" pitchFamily="34" charset="0"/>
                    <a:buNone/>
                  </a:pPr>
                  <a:endParaRPr lang="zh-CN" altLang="en-US" sz="2400" b="1"/>
                </a:p>
              </p:txBody>
            </p:sp>
            <p:sp>
              <p:nvSpPr>
                <p:cNvPr id="41" name="Line 55"/>
                <p:cNvSpPr>
                  <a:spLocks noChangeShapeType="1"/>
                </p:cNvSpPr>
                <p:nvPr/>
              </p:nvSpPr>
              <p:spPr bwMode="auto">
                <a:xfrm>
                  <a:off x="432" y="56"/>
                  <a:ext cx="0" cy="240"/>
                </a:xfrm>
                <a:prstGeom prst="line">
                  <a:avLst/>
                </a:prstGeom>
                <a:noFill/>
                <a:ln w="28575" cmpd="sng">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fontAlgn="base">
                    <a:spcBef>
                      <a:spcPct val="0"/>
                    </a:spcBef>
                    <a:spcAft>
                      <a:spcPct val="0"/>
                    </a:spcAft>
                    <a:buFont typeface="Arial" pitchFamily="34" charset="0"/>
                    <a:buNone/>
                  </a:pPr>
                  <a:endParaRPr lang="zh-CN" altLang="en-US" sz="2400" b="1"/>
                </a:p>
              </p:txBody>
            </p:sp>
            <p:sp>
              <p:nvSpPr>
                <p:cNvPr id="42" name="Line 56"/>
                <p:cNvSpPr>
                  <a:spLocks noChangeShapeType="1"/>
                </p:cNvSpPr>
                <p:nvPr/>
              </p:nvSpPr>
              <p:spPr bwMode="auto">
                <a:xfrm flipV="1">
                  <a:off x="552" y="328"/>
                  <a:ext cx="240" cy="48"/>
                </a:xfrm>
                <a:prstGeom prst="line">
                  <a:avLst/>
                </a:prstGeom>
                <a:noFill/>
                <a:ln w="28575" cmpd="sng">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fontAlgn="base">
                    <a:spcBef>
                      <a:spcPct val="0"/>
                    </a:spcBef>
                    <a:spcAft>
                      <a:spcPct val="0"/>
                    </a:spcAft>
                    <a:buFont typeface="Arial" pitchFamily="34" charset="0"/>
                    <a:buNone/>
                  </a:pPr>
                  <a:endParaRPr lang="zh-CN" altLang="en-US" sz="2400" b="1"/>
                </a:p>
              </p:txBody>
            </p:sp>
          </p:grpSp>
        </p:grpSp>
        <p:sp>
          <p:nvSpPr>
            <p:cNvPr id="27" name="Rectangle 57"/>
            <p:cNvSpPr>
              <a:spLocks noChangeArrowheads="1"/>
            </p:cNvSpPr>
            <p:nvPr/>
          </p:nvSpPr>
          <p:spPr bwMode="auto">
            <a:xfrm>
              <a:off x="-60" y="1236"/>
              <a:ext cx="1189" cy="2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buFont typeface="Arial" pitchFamily="34" charset="0"/>
                <a:buNone/>
              </a:pPr>
              <a:r>
                <a:rPr lang="en-US" sz="1600" b="1" dirty="0"/>
                <a:t>(c)  </a:t>
              </a:r>
              <a:r>
                <a:rPr lang="zh-CN" altLang="en-US" sz="1600" b="1" dirty="0"/>
                <a:t>执行步骤</a:t>
              </a:r>
              <a:r>
                <a:rPr lang="en-US" sz="1600" b="1" dirty="0"/>
                <a:t>(3)</a:t>
              </a:r>
            </a:p>
          </p:txBody>
        </p:sp>
      </p:grpSp>
      <p:grpSp>
        <p:nvGrpSpPr>
          <p:cNvPr id="10" name="Group 58"/>
          <p:cNvGrpSpPr>
            <a:grpSpLocks/>
          </p:cNvGrpSpPr>
          <p:nvPr/>
        </p:nvGrpSpPr>
        <p:grpSpPr bwMode="auto">
          <a:xfrm>
            <a:off x="6622681" y="3356032"/>
            <a:ext cx="2420938" cy="2181225"/>
            <a:chOff x="74" y="0"/>
            <a:chExt cx="1525" cy="1374"/>
          </a:xfrm>
        </p:grpSpPr>
        <p:grpSp>
          <p:nvGrpSpPr>
            <p:cNvPr id="12" name="Group 59"/>
            <p:cNvGrpSpPr>
              <a:grpSpLocks/>
            </p:cNvGrpSpPr>
            <p:nvPr/>
          </p:nvGrpSpPr>
          <p:grpSpPr bwMode="auto">
            <a:xfrm>
              <a:off x="480" y="0"/>
              <a:ext cx="672" cy="1008"/>
              <a:chOff x="0" y="0"/>
              <a:chExt cx="672" cy="1008"/>
            </a:xfrm>
          </p:grpSpPr>
          <p:grpSp>
            <p:nvGrpSpPr>
              <p:cNvPr id="14" name="Group 60"/>
              <p:cNvGrpSpPr>
                <a:grpSpLocks/>
              </p:cNvGrpSpPr>
              <p:nvPr/>
            </p:nvGrpSpPr>
            <p:grpSpPr bwMode="auto">
              <a:xfrm>
                <a:off x="0" y="0"/>
                <a:ext cx="249" cy="1008"/>
                <a:chOff x="0" y="0"/>
                <a:chExt cx="249" cy="1008"/>
              </a:xfrm>
            </p:grpSpPr>
            <p:sp>
              <p:nvSpPr>
                <p:cNvPr id="21" name="Oval 61"/>
                <p:cNvSpPr>
                  <a:spLocks noChangeArrowheads="1"/>
                </p:cNvSpPr>
                <p:nvPr/>
              </p:nvSpPr>
              <p:spPr bwMode="auto">
                <a:xfrm>
                  <a:off x="0" y="0"/>
                  <a:ext cx="249" cy="204"/>
                </a:xfrm>
                <a:prstGeom prst="ellipse">
                  <a:avLst/>
                </a:prstGeom>
                <a:solidFill>
                  <a:schemeClr val="accent1">
                    <a:lumMod val="40000"/>
                    <a:lumOff val="60000"/>
                  </a:schemeClr>
                </a:solidFill>
                <a:ln w="9525" cmpd="sng">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Font typeface="Arial" pitchFamily="34" charset="0"/>
                    <a:buNone/>
                  </a:pPr>
                  <a:r>
                    <a:rPr lang="en-US" sz="2400" b="1"/>
                    <a:t>a</a:t>
                  </a:r>
                </a:p>
              </p:txBody>
            </p:sp>
            <p:sp>
              <p:nvSpPr>
                <p:cNvPr id="22" name="Line 62"/>
                <p:cNvSpPr>
                  <a:spLocks noChangeShapeType="1"/>
                </p:cNvSpPr>
                <p:nvPr/>
              </p:nvSpPr>
              <p:spPr bwMode="auto">
                <a:xfrm>
                  <a:off x="128" y="208"/>
                  <a:ext cx="0" cy="204"/>
                </a:xfrm>
                <a:prstGeom prst="line">
                  <a:avLst/>
                </a:prstGeom>
                <a:noFill/>
                <a:ln w="28575" cmpd="sng">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fontAlgn="base">
                    <a:spcBef>
                      <a:spcPct val="0"/>
                    </a:spcBef>
                    <a:spcAft>
                      <a:spcPct val="0"/>
                    </a:spcAft>
                    <a:buFont typeface="Arial" pitchFamily="34" charset="0"/>
                    <a:buNone/>
                  </a:pPr>
                  <a:endParaRPr lang="zh-CN" altLang="en-US" sz="2400" b="1"/>
                </a:p>
              </p:txBody>
            </p:sp>
            <p:sp>
              <p:nvSpPr>
                <p:cNvPr id="23" name="Oval 63"/>
                <p:cNvSpPr>
                  <a:spLocks noChangeArrowheads="1"/>
                </p:cNvSpPr>
                <p:nvPr/>
              </p:nvSpPr>
              <p:spPr bwMode="auto">
                <a:xfrm>
                  <a:off x="0" y="404"/>
                  <a:ext cx="249" cy="204"/>
                </a:xfrm>
                <a:prstGeom prst="ellipse">
                  <a:avLst/>
                </a:prstGeom>
                <a:noFill/>
                <a:ln w="952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Font typeface="Arial" pitchFamily="34" charset="0"/>
                    <a:buNone/>
                  </a:pPr>
                  <a:r>
                    <a:rPr lang="en-US" sz="2400" b="1"/>
                    <a:t>d</a:t>
                  </a:r>
                </a:p>
              </p:txBody>
            </p:sp>
            <p:sp>
              <p:nvSpPr>
                <p:cNvPr id="24" name="Line 64"/>
                <p:cNvSpPr>
                  <a:spLocks noChangeShapeType="1"/>
                </p:cNvSpPr>
                <p:nvPr/>
              </p:nvSpPr>
              <p:spPr bwMode="auto">
                <a:xfrm>
                  <a:off x="128" y="604"/>
                  <a:ext cx="0" cy="204"/>
                </a:xfrm>
                <a:prstGeom prst="line">
                  <a:avLst/>
                </a:prstGeom>
                <a:noFill/>
                <a:ln w="28575" cmpd="sng">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fontAlgn="base">
                    <a:spcBef>
                      <a:spcPct val="0"/>
                    </a:spcBef>
                    <a:spcAft>
                      <a:spcPct val="0"/>
                    </a:spcAft>
                    <a:buFont typeface="Arial" pitchFamily="34" charset="0"/>
                    <a:buNone/>
                  </a:pPr>
                  <a:endParaRPr lang="zh-CN" altLang="en-US" sz="2400" b="1"/>
                </a:p>
              </p:txBody>
            </p:sp>
            <p:sp>
              <p:nvSpPr>
                <p:cNvPr id="25" name="Oval 65"/>
                <p:cNvSpPr>
                  <a:spLocks noChangeArrowheads="1"/>
                </p:cNvSpPr>
                <p:nvPr/>
              </p:nvSpPr>
              <p:spPr bwMode="auto">
                <a:xfrm>
                  <a:off x="0" y="804"/>
                  <a:ext cx="249" cy="204"/>
                </a:xfrm>
                <a:prstGeom prst="ellipse">
                  <a:avLst/>
                </a:prstGeom>
                <a:noFill/>
                <a:ln w="952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Font typeface="Arial" pitchFamily="34" charset="0"/>
                    <a:buNone/>
                  </a:pPr>
                  <a:r>
                    <a:rPr lang="en-US" sz="2400" b="1"/>
                    <a:t>c</a:t>
                  </a:r>
                </a:p>
              </p:txBody>
            </p:sp>
          </p:grpSp>
          <p:grpSp>
            <p:nvGrpSpPr>
              <p:cNvPr id="15" name="Group 66"/>
              <p:cNvGrpSpPr>
                <a:grpSpLocks/>
              </p:cNvGrpSpPr>
              <p:nvPr/>
            </p:nvGrpSpPr>
            <p:grpSpPr bwMode="auto">
              <a:xfrm>
                <a:off x="423" y="0"/>
                <a:ext cx="249" cy="1008"/>
                <a:chOff x="0" y="0"/>
                <a:chExt cx="249" cy="1008"/>
              </a:xfrm>
            </p:grpSpPr>
            <p:sp>
              <p:nvSpPr>
                <p:cNvPr id="16" name="Oval 67"/>
                <p:cNvSpPr>
                  <a:spLocks noChangeArrowheads="1"/>
                </p:cNvSpPr>
                <p:nvPr/>
              </p:nvSpPr>
              <p:spPr bwMode="auto">
                <a:xfrm>
                  <a:off x="0" y="0"/>
                  <a:ext cx="249" cy="204"/>
                </a:xfrm>
                <a:prstGeom prst="ellipse">
                  <a:avLst/>
                </a:prstGeom>
                <a:solidFill>
                  <a:schemeClr val="accent2">
                    <a:lumMod val="40000"/>
                    <a:lumOff val="60000"/>
                  </a:schemeClr>
                </a:solidFill>
                <a:ln w="9525" cmpd="sng">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Font typeface="Arial" pitchFamily="34" charset="0"/>
                    <a:buNone/>
                  </a:pPr>
                  <a:r>
                    <a:rPr lang="en-US" sz="2400" b="1"/>
                    <a:t>b</a:t>
                  </a:r>
                </a:p>
              </p:txBody>
            </p:sp>
            <p:sp>
              <p:nvSpPr>
                <p:cNvPr id="17" name="Line 68"/>
                <p:cNvSpPr>
                  <a:spLocks noChangeShapeType="1"/>
                </p:cNvSpPr>
                <p:nvPr/>
              </p:nvSpPr>
              <p:spPr bwMode="auto">
                <a:xfrm>
                  <a:off x="128" y="208"/>
                  <a:ext cx="0" cy="204"/>
                </a:xfrm>
                <a:prstGeom prst="line">
                  <a:avLst/>
                </a:prstGeom>
                <a:noFill/>
                <a:ln w="28575" cmpd="sng">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fontAlgn="base">
                    <a:spcBef>
                      <a:spcPct val="0"/>
                    </a:spcBef>
                    <a:spcAft>
                      <a:spcPct val="0"/>
                    </a:spcAft>
                    <a:buFont typeface="Arial" pitchFamily="34" charset="0"/>
                    <a:buNone/>
                  </a:pPr>
                  <a:endParaRPr lang="zh-CN" altLang="en-US" sz="2400" b="1"/>
                </a:p>
              </p:txBody>
            </p:sp>
            <p:sp>
              <p:nvSpPr>
                <p:cNvPr id="18" name="Oval 69"/>
                <p:cNvSpPr>
                  <a:spLocks noChangeArrowheads="1"/>
                </p:cNvSpPr>
                <p:nvPr/>
              </p:nvSpPr>
              <p:spPr bwMode="auto">
                <a:xfrm>
                  <a:off x="0" y="404"/>
                  <a:ext cx="249" cy="204"/>
                </a:xfrm>
                <a:prstGeom prst="ellipse">
                  <a:avLst/>
                </a:prstGeom>
                <a:noFill/>
                <a:ln w="952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Font typeface="Arial" pitchFamily="34" charset="0"/>
                    <a:buNone/>
                  </a:pPr>
                  <a:r>
                    <a:rPr lang="en-US" sz="2400" b="1"/>
                    <a:t>e</a:t>
                  </a:r>
                </a:p>
              </p:txBody>
            </p:sp>
            <p:sp>
              <p:nvSpPr>
                <p:cNvPr id="19" name="Line 70"/>
                <p:cNvSpPr>
                  <a:spLocks noChangeShapeType="1"/>
                </p:cNvSpPr>
                <p:nvPr/>
              </p:nvSpPr>
              <p:spPr bwMode="auto">
                <a:xfrm>
                  <a:off x="128" y="604"/>
                  <a:ext cx="0" cy="204"/>
                </a:xfrm>
                <a:prstGeom prst="line">
                  <a:avLst/>
                </a:prstGeom>
                <a:noFill/>
                <a:ln w="28575" cmpd="sng">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fontAlgn="base">
                    <a:spcBef>
                      <a:spcPct val="0"/>
                    </a:spcBef>
                    <a:spcAft>
                      <a:spcPct val="0"/>
                    </a:spcAft>
                    <a:buFont typeface="Arial" pitchFamily="34" charset="0"/>
                    <a:buNone/>
                  </a:pPr>
                  <a:endParaRPr lang="zh-CN" altLang="en-US" sz="2400" b="1"/>
                </a:p>
              </p:txBody>
            </p:sp>
            <p:sp>
              <p:nvSpPr>
                <p:cNvPr id="20" name="Oval 71"/>
                <p:cNvSpPr>
                  <a:spLocks noChangeArrowheads="1"/>
                </p:cNvSpPr>
                <p:nvPr/>
              </p:nvSpPr>
              <p:spPr bwMode="auto">
                <a:xfrm>
                  <a:off x="0" y="804"/>
                  <a:ext cx="249" cy="204"/>
                </a:xfrm>
                <a:prstGeom prst="ellipse">
                  <a:avLst/>
                </a:prstGeom>
                <a:noFill/>
                <a:ln w="952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Font typeface="Arial" pitchFamily="34" charset="0"/>
                    <a:buNone/>
                  </a:pPr>
                  <a:r>
                    <a:rPr lang="en-US" sz="2400" b="1"/>
                    <a:t>f</a:t>
                  </a:r>
                </a:p>
              </p:txBody>
            </p:sp>
          </p:grpSp>
        </p:grpSp>
        <p:sp>
          <p:nvSpPr>
            <p:cNvPr id="13" name="Rectangle 72"/>
            <p:cNvSpPr>
              <a:spLocks noChangeArrowheads="1"/>
            </p:cNvSpPr>
            <p:nvPr/>
          </p:nvSpPr>
          <p:spPr bwMode="auto">
            <a:xfrm>
              <a:off x="74" y="1170"/>
              <a:ext cx="1525" cy="2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buFont typeface="Arial" pitchFamily="34" charset="0"/>
                <a:buNone/>
              </a:pPr>
              <a:r>
                <a:rPr lang="en-US" sz="1600" b="1" dirty="0"/>
                <a:t>(d)  </a:t>
              </a:r>
              <a:r>
                <a:rPr lang="zh-CN" altLang="en-US" sz="1600" b="1" dirty="0"/>
                <a:t>执行步骤</a:t>
              </a:r>
              <a:r>
                <a:rPr lang="en-US" sz="1600" b="1" dirty="0"/>
                <a:t>(4)</a:t>
              </a:r>
              <a:r>
                <a:rPr lang="zh-CN" altLang="en-US" sz="1600" b="1" dirty="0"/>
                <a:t>和</a:t>
              </a:r>
              <a:r>
                <a:rPr lang="en-US" sz="1600" b="1" dirty="0"/>
                <a:t>(5)</a:t>
              </a:r>
            </a:p>
          </p:txBody>
        </p:sp>
      </p:grpSp>
      <p:sp>
        <p:nvSpPr>
          <p:cNvPr id="11" name="Rectangle 73"/>
          <p:cNvSpPr>
            <a:spLocks noChangeArrowheads="1"/>
          </p:cNvSpPr>
          <p:nvPr/>
        </p:nvSpPr>
        <p:spPr bwMode="auto">
          <a:xfrm>
            <a:off x="1763343" y="5606368"/>
            <a:ext cx="55626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buFont typeface="Arial" pitchFamily="34" charset="0"/>
              <a:buNone/>
            </a:pPr>
            <a:r>
              <a:rPr lang="zh-CN" altLang="en-US" sz="1600" b="1" dirty="0"/>
              <a:t>利用深度优先搜索求有向图的强连通分量</a:t>
            </a:r>
          </a:p>
        </p:txBody>
      </p:sp>
    </p:spTree>
    <p:extLst>
      <p:ext uri="{BB962C8B-B14F-4D97-AF65-F5344CB8AC3E}">
        <p14:creationId xmlns:p14="http://schemas.microsoft.com/office/powerpoint/2010/main" val="134303603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有向图的强连通分量</a:t>
            </a:r>
          </a:p>
        </p:txBody>
      </p:sp>
      <p:sp>
        <p:nvSpPr>
          <p:cNvPr id="3" name="内容占位符 2"/>
          <p:cNvSpPr>
            <a:spLocks noGrp="1"/>
          </p:cNvSpPr>
          <p:nvPr>
            <p:ph idx="1"/>
          </p:nvPr>
        </p:nvSpPr>
        <p:spPr>
          <a:xfrm>
            <a:off x="432000" y="894945"/>
            <a:ext cx="8280000" cy="1108953"/>
          </a:xfrm>
        </p:spPr>
        <p:txBody>
          <a:bodyPr/>
          <a:lstStyle/>
          <a:p>
            <a:pPr>
              <a:lnSpc>
                <a:spcPct val="120000"/>
              </a:lnSpc>
            </a:pPr>
            <a:r>
              <a:rPr lang="zh-CN" altLang="en-US" sz="1400" dirty="0">
                <a:latin typeface="Times New Roman" pitchFamily="18" charset="0"/>
                <a:cs typeface="Times New Roman" pitchFamily="18" charset="0"/>
              </a:rPr>
              <a:t>在算法实现时，建立一个数组</a:t>
            </a:r>
            <a:r>
              <a:rPr lang="en-US" altLang="zh-CN" sz="1400" dirty="0" err="1">
                <a:latin typeface="Times New Roman" pitchFamily="18" charset="0"/>
                <a:cs typeface="Times New Roman" pitchFamily="18" charset="0"/>
              </a:rPr>
              <a:t>in_order</a:t>
            </a:r>
            <a:r>
              <a:rPr lang="en-US" altLang="zh-CN" sz="1400" dirty="0">
                <a:latin typeface="Times New Roman" pitchFamily="18" charset="0"/>
                <a:cs typeface="Times New Roman" pitchFamily="18" charset="0"/>
              </a:rPr>
              <a:t>[n]</a:t>
            </a:r>
            <a:r>
              <a:rPr lang="zh-CN" altLang="en-US" sz="1400" dirty="0">
                <a:latin typeface="Times New Roman" pitchFamily="18" charset="0"/>
                <a:cs typeface="Times New Roman" pitchFamily="18" charset="0"/>
              </a:rPr>
              <a:t>存放深度优先生成森林的中序遍历序列。对每个顶点</a:t>
            </a:r>
            <a:r>
              <a:rPr lang="en-US" altLang="zh-CN" sz="1400" dirty="0">
                <a:latin typeface="Times New Roman" pitchFamily="18" charset="0"/>
                <a:cs typeface="Times New Roman" pitchFamily="18" charset="0"/>
              </a:rPr>
              <a:t>v</a:t>
            </a:r>
            <a:r>
              <a:rPr lang="zh-CN" altLang="en-US" sz="1400" dirty="0">
                <a:latin typeface="Times New Roman" pitchFamily="18" charset="0"/>
                <a:cs typeface="Times New Roman" pitchFamily="18" charset="0"/>
              </a:rPr>
              <a:t>，在调用</a:t>
            </a:r>
            <a:r>
              <a:rPr lang="en-US" altLang="zh-CN" sz="1400" dirty="0">
                <a:latin typeface="Times New Roman" pitchFamily="18" charset="0"/>
                <a:cs typeface="Times New Roman" pitchFamily="18" charset="0"/>
              </a:rPr>
              <a:t>DFS</a:t>
            </a:r>
            <a:r>
              <a:rPr lang="zh-CN" altLang="en-US" sz="1400" dirty="0">
                <a:latin typeface="Times New Roman" pitchFamily="18" charset="0"/>
                <a:cs typeface="Times New Roman" pitchFamily="18" charset="0"/>
              </a:rPr>
              <a:t>函数结束时，将顶点依次存放在数组</a:t>
            </a:r>
            <a:r>
              <a:rPr lang="en-US" altLang="zh-CN" sz="1400" dirty="0" err="1">
                <a:latin typeface="Times New Roman" pitchFamily="18" charset="0"/>
                <a:cs typeface="Times New Roman" pitchFamily="18" charset="0"/>
              </a:rPr>
              <a:t>in_order</a:t>
            </a:r>
            <a:r>
              <a:rPr lang="en-US" altLang="zh-CN" sz="1400" dirty="0">
                <a:latin typeface="Times New Roman" pitchFamily="18" charset="0"/>
                <a:cs typeface="Times New Roman" pitchFamily="18" charset="0"/>
              </a:rPr>
              <a:t>[n]</a:t>
            </a:r>
            <a:r>
              <a:rPr lang="zh-CN" altLang="en-US" sz="1400" dirty="0">
                <a:latin typeface="Times New Roman" pitchFamily="18" charset="0"/>
                <a:cs typeface="Times New Roman" pitchFamily="18" charset="0"/>
              </a:rPr>
              <a:t>中。图采用十字链表作为存储结构最合适。</a:t>
            </a:r>
          </a:p>
          <a:p>
            <a:pPr>
              <a:lnSpc>
                <a:spcPct val="120000"/>
              </a:lnSpc>
            </a:pPr>
            <a:r>
              <a:rPr lang="zh-CN" altLang="en-US" sz="1400" dirty="0">
                <a:latin typeface="Times New Roman" pitchFamily="18" charset="0"/>
                <a:cs typeface="Times New Roman" pitchFamily="18" charset="0"/>
              </a:rPr>
              <a:t>算法实现： </a:t>
            </a:r>
            <a:r>
              <a:rPr lang="en-US" altLang="zh-CN" sz="1400" b="1" dirty="0">
                <a:solidFill>
                  <a:srgbClr val="FF0000"/>
                </a:solidFill>
                <a:latin typeface="Times New Roman" pitchFamily="18" charset="0"/>
                <a:cs typeface="Times New Roman" pitchFamily="18" charset="0"/>
              </a:rPr>
              <a:t>int </a:t>
            </a:r>
            <a:r>
              <a:rPr lang="en-US" altLang="zh-CN" sz="1400" b="1" dirty="0" err="1">
                <a:solidFill>
                  <a:srgbClr val="FF0000"/>
                </a:solidFill>
                <a:latin typeface="Times New Roman" pitchFamily="18" charset="0"/>
                <a:cs typeface="Times New Roman" pitchFamily="18" charset="0"/>
              </a:rPr>
              <a:t>in_order</a:t>
            </a:r>
            <a:r>
              <a:rPr lang="en-US" altLang="zh-CN" sz="1400" b="1" dirty="0">
                <a:solidFill>
                  <a:srgbClr val="FF0000"/>
                </a:solidFill>
                <a:latin typeface="Times New Roman" pitchFamily="18" charset="0"/>
                <a:cs typeface="Times New Roman" pitchFamily="18" charset="0"/>
              </a:rPr>
              <a:t>[MAX_VEX] ;</a:t>
            </a:r>
          </a:p>
          <a:p>
            <a:endParaRPr lang="zh-CN" altLang="en-US" dirty="0"/>
          </a:p>
        </p:txBody>
      </p:sp>
      <p:sp>
        <p:nvSpPr>
          <p:cNvPr id="4" name="页脚占位符 3"/>
          <p:cNvSpPr>
            <a:spLocks noGrp="1"/>
          </p:cNvSpPr>
          <p:nvPr>
            <p:ph type="ftr" sz="quarter" idx="11"/>
          </p:nvPr>
        </p:nvSpPr>
        <p:spPr>
          <a:xfrm>
            <a:off x="0" y="6356351"/>
            <a:ext cx="3086100" cy="365125"/>
          </a:xfrm>
        </p:spPr>
        <p:txBody>
          <a:bodyPr/>
          <a:lstStyle/>
          <a:p>
            <a:pPr algn="l"/>
            <a:r>
              <a:rPr lang="en-US" altLang="zh-CN"/>
              <a:t>Data Structure &amp; Algorithms</a:t>
            </a:r>
            <a:endParaRPr lang="zh-CN" altLang="en-US" dirty="0"/>
          </a:p>
        </p:txBody>
      </p:sp>
      <p:sp>
        <p:nvSpPr>
          <p:cNvPr id="5" name="灯片编号占位符 4"/>
          <p:cNvSpPr>
            <a:spLocks noGrp="1"/>
          </p:cNvSpPr>
          <p:nvPr>
            <p:ph type="sldNum" sz="quarter" idx="12"/>
          </p:nvPr>
        </p:nvSpPr>
        <p:spPr/>
        <p:txBody>
          <a:bodyPr/>
          <a:lstStyle/>
          <a:p>
            <a:fld id="{36FD9405-CE62-418F-9683-85B6A1C55A4B}" type="slidenum">
              <a:rPr lang="zh-CN" altLang="en-US" smtClean="0"/>
              <a:pPr/>
              <a:t>38</a:t>
            </a:fld>
            <a:endParaRPr lang="zh-CN" altLang="en-US" dirty="0"/>
          </a:p>
        </p:txBody>
      </p:sp>
      <p:sp>
        <p:nvSpPr>
          <p:cNvPr id="6" name="矩形 5"/>
          <p:cNvSpPr/>
          <p:nvPr/>
        </p:nvSpPr>
        <p:spPr>
          <a:xfrm>
            <a:off x="408562" y="2044172"/>
            <a:ext cx="3881336" cy="2031325"/>
          </a:xfrm>
          <a:prstGeom prst="rect">
            <a:avLst/>
          </a:prstGeom>
          <a:ln w="28575">
            <a:solidFill>
              <a:srgbClr val="FF0000"/>
            </a:solidFill>
          </a:ln>
        </p:spPr>
        <p:txBody>
          <a:bodyPr wrap="square">
            <a:spAutoFit/>
          </a:bodyPr>
          <a:lstStyle/>
          <a:p>
            <a:r>
              <a:rPr lang="en-US" altLang="zh-CN" sz="1400" dirty="0"/>
              <a:t>void  DFS(</a:t>
            </a:r>
            <a:r>
              <a:rPr lang="en-US" altLang="zh-CN" sz="1400" dirty="0" err="1"/>
              <a:t>OLGraph</a:t>
            </a:r>
            <a:r>
              <a:rPr lang="en-US" altLang="zh-CN" sz="1400" dirty="0"/>
              <a:t> *G , int v)  //  </a:t>
            </a:r>
            <a:r>
              <a:rPr lang="zh-CN" altLang="en-US" sz="1400" dirty="0"/>
              <a:t>按弧的正向搜索</a:t>
            </a:r>
          </a:p>
          <a:p>
            <a:r>
              <a:rPr lang="en-US" altLang="zh-CN" sz="1400" dirty="0"/>
              <a:t>{  </a:t>
            </a:r>
            <a:r>
              <a:rPr lang="en-US" altLang="zh-CN" sz="1400" dirty="0" err="1"/>
              <a:t>ArcNode</a:t>
            </a:r>
            <a:r>
              <a:rPr lang="en-US" altLang="zh-CN" sz="1400" dirty="0"/>
              <a:t>  *p ;</a:t>
            </a:r>
          </a:p>
          <a:p>
            <a:r>
              <a:rPr lang="en-US" altLang="zh-CN" sz="1400" dirty="0"/>
              <a:t>   Count=0 ;</a:t>
            </a:r>
          </a:p>
          <a:p>
            <a:r>
              <a:rPr lang="en-US" altLang="zh-CN" sz="1400" dirty="0"/>
              <a:t>   Visited[v]=TRUE ;</a:t>
            </a:r>
          </a:p>
          <a:p>
            <a:r>
              <a:rPr lang="en-US" altLang="zh-CN" sz="1400" dirty="0"/>
              <a:t>   for  (p=G-&gt;</a:t>
            </a:r>
            <a:r>
              <a:rPr lang="en-US" altLang="zh-CN" sz="1400" dirty="0" err="1"/>
              <a:t>xlist</a:t>
            </a:r>
            <a:r>
              <a:rPr lang="en-US" altLang="zh-CN" sz="1400" dirty="0"/>
              <a:t>[v].</a:t>
            </a:r>
            <a:r>
              <a:rPr lang="en-US" altLang="zh-CN" sz="1400" dirty="0" err="1"/>
              <a:t>firstout</a:t>
            </a:r>
            <a:r>
              <a:rPr lang="en-US" altLang="zh-CN" sz="1400" dirty="0"/>
              <a:t> ; p!=NULL ; p=p-&gt;</a:t>
            </a:r>
            <a:r>
              <a:rPr lang="en-US" altLang="zh-CN" sz="1400" dirty="0" err="1"/>
              <a:t>tlink</a:t>
            </a:r>
            <a:r>
              <a:rPr lang="en-US" altLang="zh-CN" sz="1400" dirty="0"/>
              <a:t>)</a:t>
            </a:r>
          </a:p>
          <a:p>
            <a:r>
              <a:rPr lang="en-US" altLang="zh-CN" sz="1400" dirty="0"/>
              <a:t>   if  (!Visited[p-&gt;</a:t>
            </a:r>
            <a:r>
              <a:rPr lang="en-US" altLang="zh-CN" sz="1400" dirty="0" err="1"/>
              <a:t>headvex</a:t>
            </a:r>
            <a:r>
              <a:rPr lang="en-US" altLang="zh-CN" sz="1400" dirty="0"/>
              <a:t>])  </a:t>
            </a:r>
          </a:p>
          <a:p>
            <a:r>
              <a:rPr lang="en-US" altLang="zh-CN" sz="1400" dirty="0"/>
              <a:t>   DFS(G , p-&gt;</a:t>
            </a:r>
            <a:r>
              <a:rPr lang="en-US" altLang="zh-CN" sz="1400" dirty="0" err="1"/>
              <a:t>headvex</a:t>
            </a:r>
            <a:r>
              <a:rPr lang="en-US" altLang="zh-CN" sz="1400" dirty="0"/>
              <a:t>) ;</a:t>
            </a:r>
          </a:p>
          <a:p>
            <a:r>
              <a:rPr lang="en-US" altLang="zh-CN" sz="1400" dirty="0"/>
              <a:t>   </a:t>
            </a:r>
            <a:r>
              <a:rPr lang="en-US" altLang="zh-CN" sz="1400" b="1" dirty="0" err="1">
                <a:solidFill>
                  <a:srgbClr val="FF0000"/>
                </a:solidFill>
              </a:rPr>
              <a:t>in_order</a:t>
            </a:r>
            <a:r>
              <a:rPr lang="en-US" altLang="zh-CN" sz="1400" b="1" dirty="0">
                <a:solidFill>
                  <a:srgbClr val="FF0000"/>
                </a:solidFill>
              </a:rPr>
              <a:t>[count++]=v ;</a:t>
            </a:r>
          </a:p>
          <a:p>
            <a:r>
              <a:rPr lang="en-US" altLang="zh-CN" sz="1400" dirty="0"/>
              <a:t>} </a:t>
            </a:r>
          </a:p>
        </p:txBody>
      </p:sp>
      <p:sp>
        <p:nvSpPr>
          <p:cNvPr id="7" name="矩形 6"/>
          <p:cNvSpPr/>
          <p:nvPr/>
        </p:nvSpPr>
        <p:spPr>
          <a:xfrm>
            <a:off x="408562" y="4250588"/>
            <a:ext cx="3881336" cy="1815882"/>
          </a:xfrm>
          <a:prstGeom prst="rect">
            <a:avLst/>
          </a:prstGeom>
          <a:ln w="28575">
            <a:solidFill>
              <a:srgbClr val="FF0000"/>
            </a:solidFill>
          </a:ln>
        </p:spPr>
        <p:txBody>
          <a:bodyPr wrap="square">
            <a:spAutoFit/>
          </a:bodyPr>
          <a:lstStyle/>
          <a:p>
            <a:r>
              <a:rPr lang="en-US" altLang="zh-CN" sz="1400" dirty="0"/>
              <a:t>void  </a:t>
            </a:r>
            <a:r>
              <a:rPr lang="en-US" altLang="zh-CN" sz="1400" dirty="0" err="1"/>
              <a:t>Rev_DFS</a:t>
            </a:r>
            <a:r>
              <a:rPr lang="en-US" altLang="zh-CN" sz="1400" dirty="0"/>
              <a:t>(</a:t>
            </a:r>
            <a:r>
              <a:rPr lang="en-US" altLang="zh-CN" sz="1400" dirty="0" err="1"/>
              <a:t>OLGraph</a:t>
            </a:r>
            <a:r>
              <a:rPr lang="en-US" altLang="zh-CN" sz="1400" dirty="0"/>
              <a:t> *G , int v) </a:t>
            </a:r>
          </a:p>
          <a:p>
            <a:r>
              <a:rPr lang="en-US" altLang="zh-CN" sz="1400" dirty="0"/>
              <a:t>{  </a:t>
            </a:r>
            <a:r>
              <a:rPr lang="en-US" altLang="zh-CN" sz="1400" dirty="0" err="1"/>
              <a:t>ArcNode</a:t>
            </a:r>
            <a:r>
              <a:rPr lang="en-US" altLang="zh-CN" sz="1400" dirty="0"/>
              <a:t>  *p ;</a:t>
            </a:r>
          </a:p>
          <a:p>
            <a:r>
              <a:rPr lang="en-US" altLang="zh-CN" sz="1400" dirty="0"/>
              <a:t>    Visited[v]=TRUE ;</a:t>
            </a:r>
          </a:p>
          <a:p>
            <a:r>
              <a:rPr lang="en-US" altLang="zh-CN" sz="1400" dirty="0"/>
              <a:t>    </a:t>
            </a:r>
            <a:r>
              <a:rPr lang="en-US" altLang="zh-CN" sz="1400" dirty="0" err="1"/>
              <a:t>printf</a:t>
            </a:r>
            <a:r>
              <a:rPr lang="en-US" altLang="zh-CN" sz="1400" dirty="0"/>
              <a:t>(“%d” , v) ;     /*  </a:t>
            </a:r>
            <a:r>
              <a:rPr lang="zh-CN" altLang="en-US" sz="1400" dirty="0"/>
              <a:t>输出顶点  *</a:t>
            </a:r>
            <a:r>
              <a:rPr lang="en-US" altLang="zh-CN" sz="1400" dirty="0"/>
              <a:t>/</a:t>
            </a:r>
          </a:p>
          <a:p>
            <a:r>
              <a:rPr lang="en-US" altLang="zh-CN" sz="1400" dirty="0"/>
              <a:t>    for  (p=G-&gt;</a:t>
            </a:r>
            <a:r>
              <a:rPr lang="en-US" altLang="zh-CN" sz="1400" dirty="0" err="1"/>
              <a:t>xlist</a:t>
            </a:r>
            <a:r>
              <a:rPr lang="en-US" altLang="zh-CN" sz="1400" dirty="0"/>
              <a:t>[v].</a:t>
            </a:r>
            <a:r>
              <a:rPr lang="en-US" altLang="zh-CN" sz="1400" dirty="0" err="1"/>
              <a:t>firstin</a:t>
            </a:r>
            <a:r>
              <a:rPr lang="en-US" altLang="zh-CN" sz="1400" dirty="0"/>
              <a:t> ; p!=NULL ; p=p-&gt;</a:t>
            </a:r>
            <a:r>
              <a:rPr lang="en-US" altLang="zh-CN" sz="1400" dirty="0" err="1"/>
              <a:t>hlink</a:t>
            </a:r>
            <a:r>
              <a:rPr lang="en-US" altLang="zh-CN" sz="1400" dirty="0"/>
              <a:t>)</a:t>
            </a:r>
          </a:p>
          <a:p>
            <a:r>
              <a:rPr lang="en-US" altLang="zh-CN" sz="1400" dirty="0"/>
              <a:t>    if  (!Visited[p-&gt;</a:t>
            </a:r>
            <a:r>
              <a:rPr lang="en-US" altLang="zh-CN" sz="1400" dirty="0" err="1"/>
              <a:t>tailvex</a:t>
            </a:r>
            <a:r>
              <a:rPr lang="en-US" altLang="zh-CN" sz="1400" dirty="0"/>
              <a:t>]) </a:t>
            </a:r>
          </a:p>
          <a:p>
            <a:r>
              <a:rPr lang="en-US" altLang="zh-CN" sz="1400" dirty="0"/>
              <a:t>    </a:t>
            </a:r>
            <a:r>
              <a:rPr lang="en-US" altLang="zh-CN" sz="1400" dirty="0" err="1"/>
              <a:t>Rev_DFS</a:t>
            </a:r>
            <a:r>
              <a:rPr lang="en-US" altLang="zh-CN" sz="1400" dirty="0"/>
              <a:t>(G , p-&gt;</a:t>
            </a:r>
            <a:r>
              <a:rPr lang="en-US" altLang="zh-CN" sz="1400" dirty="0" err="1"/>
              <a:t>tailvex</a:t>
            </a:r>
            <a:r>
              <a:rPr lang="en-US" altLang="zh-CN" sz="1400" dirty="0"/>
              <a:t>) ;</a:t>
            </a:r>
          </a:p>
          <a:p>
            <a:r>
              <a:rPr lang="en-US" altLang="zh-CN" sz="1400" dirty="0"/>
              <a:t>}    /*  </a:t>
            </a:r>
            <a:r>
              <a:rPr lang="zh-CN" altLang="en-US" sz="1400" dirty="0"/>
              <a:t>对图</a:t>
            </a:r>
            <a:r>
              <a:rPr lang="en-US" altLang="zh-CN" sz="1400" dirty="0"/>
              <a:t>G</a:t>
            </a:r>
            <a:r>
              <a:rPr lang="zh-CN" altLang="en-US" sz="1400" dirty="0"/>
              <a:t>按弧的逆向进行搜索  *</a:t>
            </a:r>
            <a:r>
              <a:rPr lang="en-US" altLang="zh-CN" sz="1400" dirty="0"/>
              <a:t>/</a:t>
            </a:r>
          </a:p>
        </p:txBody>
      </p:sp>
      <p:sp>
        <p:nvSpPr>
          <p:cNvPr id="8" name="矩形 7"/>
          <p:cNvSpPr/>
          <p:nvPr/>
        </p:nvSpPr>
        <p:spPr>
          <a:xfrm>
            <a:off x="4494176" y="2044172"/>
            <a:ext cx="4357991" cy="3539430"/>
          </a:xfrm>
          <a:prstGeom prst="rect">
            <a:avLst/>
          </a:prstGeom>
          <a:ln w="28575">
            <a:solidFill>
              <a:srgbClr val="FF0000"/>
            </a:solidFill>
          </a:ln>
        </p:spPr>
        <p:txBody>
          <a:bodyPr wrap="square">
            <a:spAutoFit/>
          </a:bodyPr>
          <a:lstStyle/>
          <a:p>
            <a:r>
              <a:rPr lang="en-US" altLang="zh-CN" sz="1400" dirty="0"/>
              <a:t>void  </a:t>
            </a:r>
            <a:r>
              <a:rPr lang="en-US" altLang="zh-CN" sz="1400" dirty="0" err="1"/>
              <a:t>Connected_DG</a:t>
            </a:r>
            <a:r>
              <a:rPr lang="en-US" altLang="zh-CN" sz="1400" dirty="0"/>
              <a:t>(</a:t>
            </a:r>
            <a:r>
              <a:rPr lang="en-US" altLang="zh-CN" sz="1400" dirty="0" err="1"/>
              <a:t>OLGraph</a:t>
            </a:r>
            <a:r>
              <a:rPr lang="en-US" altLang="zh-CN" sz="1400" dirty="0"/>
              <a:t> *G)</a:t>
            </a:r>
          </a:p>
          <a:p>
            <a:r>
              <a:rPr lang="en-US" altLang="zh-CN" sz="1400" dirty="0"/>
              <a:t>{   int  k=1, v, j ; </a:t>
            </a:r>
          </a:p>
          <a:p>
            <a:r>
              <a:rPr lang="en-US" altLang="zh-CN" sz="1400" dirty="0"/>
              <a:t>    for (v=0; v&lt;G-&gt;</a:t>
            </a:r>
            <a:r>
              <a:rPr lang="en-US" altLang="zh-CN" sz="1400" dirty="0" err="1"/>
              <a:t>vexnum</a:t>
            </a:r>
            <a:r>
              <a:rPr lang="en-US" altLang="zh-CN" sz="1400" dirty="0"/>
              <a:t>; v++)  </a:t>
            </a:r>
          </a:p>
          <a:p>
            <a:r>
              <a:rPr lang="en-US" altLang="zh-CN" sz="1400" dirty="0"/>
              <a:t>          Visited[v]=FALSE ;</a:t>
            </a:r>
          </a:p>
          <a:p>
            <a:r>
              <a:rPr lang="en-US" altLang="zh-CN" sz="1400" dirty="0"/>
              <a:t>    for (v=0; v&lt;G-&gt;</a:t>
            </a:r>
            <a:r>
              <a:rPr lang="en-US" altLang="zh-CN" sz="1400" dirty="0" err="1"/>
              <a:t>vexnum</a:t>
            </a:r>
            <a:r>
              <a:rPr lang="en-US" altLang="zh-CN" sz="1400" dirty="0"/>
              <a:t>; v++)    /*  </a:t>
            </a:r>
            <a:r>
              <a:rPr lang="zh-CN" altLang="en-US" sz="1400" dirty="0"/>
              <a:t>对图</a:t>
            </a:r>
            <a:r>
              <a:rPr lang="en-US" altLang="zh-CN" sz="1400" dirty="0"/>
              <a:t>G</a:t>
            </a:r>
            <a:r>
              <a:rPr lang="zh-CN" altLang="en-US" sz="1400" dirty="0"/>
              <a:t>正向遍历  *</a:t>
            </a:r>
            <a:r>
              <a:rPr lang="en-US" altLang="zh-CN" sz="1400" dirty="0"/>
              <a:t>/</a:t>
            </a:r>
          </a:p>
          <a:p>
            <a:r>
              <a:rPr lang="en-US" altLang="zh-CN" sz="1400" dirty="0"/>
              <a:t>         if (!Visited[v])  DFS(</a:t>
            </a:r>
            <a:r>
              <a:rPr lang="en-US" altLang="zh-CN" sz="1400" dirty="0" err="1"/>
              <a:t>G,v</a:t>
            </a:r>
            <a:r>
              <a:rPr lang="en-US" altLang="zh-CN" sz="1400" dirty="0"/>
              <a:t>) ;     </a:t>
            </a:r>
          </a:p>
          <a:p>
            <a:r>
              <a:rPr lang="en-US" altLang="zh-CN" sz="1400" dirty="0"/>
              <a:t>    for (v=0; v&lt;G-&gt;</a:t>
            </a:r>
            <a:r>
              <a:rPr lang="en-US" altLang="zh-CN" sz="1400" dirty="0" err="1"/>
              <a:t>vexnum</a:t>
            </a:r>
            <a:r>
              <a:rPr lang="en-US" altLang="zh-CN" sz="1400" dirty="0"/>
              <a:t>; v++)  </a:t>
            </a:r>
          </a:p>
          <a:p>
            <a:r>
              <a:rPr lang="en-US" altLang="zh-CN" sz="1400" dirty="0"/>
              <a:t>          Visited[v]=FALSE ;</a:t>
            </a:r>
          </a:p>
          <a:p>
            <a:r>
              <a:rPr lang="en-US" altLang="zh-CN" sz="1400" dirty="0"/>
              <a:t>    for (j=G-&gt;vexnum-1; j&gt;=0; j--)    /*  </a:t>
            </a:r>
            <a:r>
              <a:rPr lang="zh-CN" altLang="en-US" sz="1400" dirty="0"/>
              <a:t>对图</a:t>
            </a:r>
            <a:r>
              <a:rPr lang="en-US" altLang="zh-CN" sz="1400" dirty="0"/>
              <a:t>G</a:t>
            </a:r>
            <a:r>
              <a:rPr lang="zh-CN" altLang="en-US" sz="1400" dirty="0"/>
              <a:t>逆向遍历  *</a:t>
            </a:r>
            <a:r>
              <a:rPr lang="en-US" altLang="zh-CN" sz="1400" dirty="0"/>
              <a:t>/</a:t>
            </a:r>
          </a:p>
          <a:p>
            <a:r>
              <a:rPr lang="en-US" altLang="zh-CN" sz="1400" dirty="0"/>
              <a:t>    {  </a:t>
            </a:r>
            <a:r>
              <a:rPr lang="en-US" altLang="zh-CN" sz="1400" b="1" dirty="0">
                <a:solidFill>
                  <a:srgbClr val="FF0000"/>
                </a:solidFill>
              </a:rPr>
              <a:t>v=</a:t>
            </a:r>
            <a:r>
              <a:rPr lang="en-US" altLang="zh-CN" sz="1400" b="1" dirty="0" err="1">
                <a:solidFill>
                  <a:srgbClr val="FF0000"/>
                </a:solidFill>
              </a:rPr>
              <a:t>in_order</a:t>
            </a:r>
            <a:r>
              <a:rPr lang="en-US" altLang="zh-CN" sz="1400" b="1" dirty="0">
                <a:solidFill>
                  <a:srgbClr val="FF0000"/>
                </a:solidFill>
              </a:rPr>
              <a:t>[j] ;</a:t>
            </a:r>
          </a:p>
          <a:p>
            <a:r>
              <a:rPr lang="en-US" altLang="zh-CN" sz="1400" dirty="0"/>
              <a:t>       if (!Visited[v])</a:t>
            </a:r>
          </a:p>
          <a:p>
            <a:r>
              <a:rPr lang="en-US" altLang="zh-CN" sz="1400" dirty="0"/>
              <a:t>       {  </a:t>
            </a:r>
            <a:r>
              <a:rPr lang="en-US" altLang="zh-CN" sz="1400" dirty="0" err="1"/>
              <a:t>printf</a:t>
            </a:r>
            <a:r>
              <a:rPr lang="en-US" altLang="zh-CN" sz="1400" dirty="0"/>
              <a:t>(“\n</a:t>
            </a:r>
            <a:r>
              <a:rPr lang="zh-CN" altLang="en-US" sz="1400" dirty="0"/>
              <a:t>第</a:t>
            </a:r>
            <a:r>
              <a:rPr lang="en-US" altLang="zh-CN" sz="1400" dirty="0"/>
              <a:t>%d</a:t>
            </a:r>
            <a:r>
              <a:rPr lang="zh-CN" altLang="en-US" sz="1400" dirty="0"/>
              <a:t>个连通分量顶点</a:t>
            </a:r>
            <a:r>
              <a:rPr lang="en-US" altLang="zh-CN" sz="1400" dirty="0"/>
              <a:t>: ”, k++) ;</a:t>
            </a:r>
          </a:p>
          <a:p>
            <a:r>
              <a:rPr lang="en-US" altLang="zh-CN" sz="1400" dirty="0"/>
              <a:t>          </a:t>
            </a:r>
            <a:r>
              <a:rPr lang="en-US" altLang="zh-CN" sz="1400" dirty="0" err="1"/>
              <a:t>Rev_DFS</a:t>
            </a:r>
            <a:r>
              <a:rPr lang="en-US" altLang="zh-CN" sz="1400" dirty="0"/>
              <a:t>(G, v) ;</a:t>
            </a:r>
          </a:p>
          <a:p>
            <a:r>
              <a:rPr lang="en-US" altLang="zh-CN" sz="1400" dirty="0"/>
              <a:t>       }</a:t>
            </a:r>
          </a:p>
          <a:p>
            <a:r>
              <a:rPr lang="en-US" altLang="zh-CN" sz="1400" dirty="0"/>
              <a:t>     }</a:t>
            </a:r>
          </a:p>
          <a:p>
            <a:r>
              <a:rPr lang="en-US" altLang="zh-CN" sz="1400" dirty="0"/>
              <a:t>}</a:t>
            </a:r>
          </a:p>
        </p:txBody>
      </p:sp>
      <p:sp>
        <p:nvSpPr>
          <p:cNvPr id="10" name="文本框 9">
            <a:extLst>
              <a:ext uri="{FF2B5EF4-FFF2-40B4-BE49-F238E27FC236}">
                <a16:creationId xmlns:a16="http://schemas.microsoft.com/office/drawing/2014/main" id="{C833CF25-5147-B415-7677-8E66B1290F89}"/>
              </a:ext>
            </a:extLst>
          </p:cNvPr>
          <p:cNvSpPr txBox="1"/>
          <p:nvPr/>
        </p:nvSpPr>
        <p:spPr>
          <a:xfrm>
            <a:off x="4494176" y="5758693"/>
            <a:ext cx="4572000" cy="276999"/>
          </a:xfrm>
          <a:prstGeom prst="rect">
            <a:avLst/>
          </a:prstGeom>
          <a:noFill/>
        </p:spPr>
        <p:txBody>
          <a:bodyPr wrap="square">
            <a:spAutoFit/>
          </a:bodyPr>
          <a:lstStyle/>
          <a:p>
            <a:r>
              <a:rPr lang="zh-CN" altLang="en-US" sz="1200" dirty="0">
                <a:solidFill>
                  <a:srgbClr val="0000FF"/>
                </a:solidFill>
                <a:latin typeface="微软雅黑" panose="020B0503020204020204" pitchFamily="34" charset="-122"/>
                <a:ea typeface="微软雅黑" panose="020B0503020204020204" pitchFamily="34" charset="-122"/>
              </a:rPr>
              <a:t>备注：中序遍历森林其实指的就是后根遍历森林中的每一棵树。</a:t>
            </a:r>
          </a:p>
        </p:txBody>
      </p:sp>
    </p:spTree>
    <p:extLst>
      <p:ext uri="{BB962C8B-B14F-4D97-AF65-F5344CB8AC3E}">
        <p14:creationId xmlns:p14="http://schemas.microsoft.com/office/powerpoint/2010/main" val="20600982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生成树问题</a:t>
            </a:r>
            <a:endParaRPr kumimoji="1" lang="zh-CN" altLang="en-US" dirty="0"/>
          </a:p>
        </p:txBody>
      </p:sp>
      <p:sp>
        <p:nvSpPr>
          <p:cNvPr id="4" name="幻灯片编号占位符 3"/>
          <p:cNvSpPr>
            <a:spLocks noGrp="1"/>
          </p:cNvSpPr>
          <p:nvPr>
            <p:ph type="sldNum" sz="quarter" idx="12"/>
          </p:nvPr>
        </p:nvSpPr>
        <p:spPr/>
        <p:txBody>
          <a:bodyPr/>
          <a:lstStyle/>
          <a:p>
            <a:fld id="{36FD9405-CE62-418F-9683-85B6A1C55A4B}" type="slidenum">
              <a:rPr lang="zh-CN" altLang="en-US" smtClean="0"/>
              <a:pPr/>
              <a:t>39</a:t>
            </a:fld>
            <a:endParaRPr lang="zh-CN" altLang="en-US" dirty="0"/>
          </a:p>
        </p:txBody>
      </p:sp>
      <p:sp>
        <p:nvSpPr>
          <p:cNvPr id="5" name="页脚占位符 4"/>
          <p:cNvSpPr>
            <a:spLocks noGrp="1"/>
          </p:cNvSpPr>
          <p:nvPr>
            <p:ph type="ftr" sz="quarter" idx="11"/>
          </p:nvPr>
        </p:nvSpPr>
        <p:spPr/>
        <p:txBody>
          <a:bodyPr/>
          <a:lstStyle/>
          <a:p>
            <a:pPr algn="l"/>
            <a:r>
              <a:rPr lang="en-US" altLang="zh-CN"/>
              <a:t>Data Structure &amp; Algorithms</a:t>
            </a:r>
            <a:endParaRPr lang="zh-CN" altLang="en-US" dirty="0"/>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9970" y="3573655"/>
            <a:ext cx="4585477" cy="23157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9970" y="1115364"/>
            <a:ext cx="4612287" cy="2458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矩形 7"/>
          <p:cNvSpPr/>
          <p:nvPr/>
        </p:nvSpPr>
        <p:spPr>
          <a:xfrm>
            <a:off x="5020984" y="1115364"/>
            <a:ext cx="3691016" cy="3477875"/>
          </a:xfrm>
          <a:prstGeom prst="rect">
            <a:avLst/>
          </a:prstGeom>
        </p:spPr>
        <p:txBody>
          <a:bodyPr wrap="square">
            <a:spAutoFit/>
          </a:bodyPr>
          <a:lstStyle/>
          <a:p>
            <a:pPr>
              <a:lnSpc>
                <a:spcPct val="150000"/>
              </a:lnSpc>
              <a:spcBef>
                <a:spcPts val="600"/>
              </a:spcBef>
            </a:pPr>
            <a:r>
              <a:rPr lang="zh-CN" altLang="en-US" dirty="0">
                <a:solidFill>
                  <a:schemeClr val="folHlink"/>
                </a:solidFill>
                <a:latin typeface="Microsoft YaHei" charset="0"/>
                <a:ea typeface="Microsoft YaHei" charset="0"/>
                <a:cs typeface="Microsoft YaHei" charset="0"/>
              </a:rPr>
              <a:t>   </a:t>
            </a:r>
            <a:r>
              <a:rPr lang="zh-CN" altLang="en-US" sz="2000" dirty="0">
                <a:ea typeface="Microsoft YaHei" charset="0"/>
                <a:cs typeface="Microsoft YaHei" charset="0"/>
              </a:rPr>
              <a:t>图 </a:t>
            </a:r>
            <a:r>
              <a:rPr lang="en-US" altLang="zh-CN" sz="2000" dirty="0">
                <a:ea typeface="Microsoft YaHei" charset="0"/>
                <a:cs typeface="Microsoft YaHei" charset="0"/>
              </a:rPr>
              <a:t>G’=(V, T(G)) </a:t>
            </a:r>
            <a:r>
              <a:rPr lang="zh-CN" altLang="en-US" sz="2000" dirty="0">
                <a:ea typeface="Microsoft YaHei" charset="0"/>
                <a:cs typeface="Microsoft YaHei" charset="0"/>
              </a:rPr>
              <a:t>是 </a:t>
            </a:r>
            <a:r>
              <a:rPr lang="en-US" altLang="zh-CN" sz="2000" dirty="0">
                <a:ea typeface="Microsoft YaHei" charset="0"/>
                <a:cs typeface="Microsoft YaHei" charset="0"/>
              </a:rPr>
              <a:t>G </a:t>
            </a:r>
            <a:r>
              <a:rPr lang="zh-CN" altLang="en-US" sz="2000" dirty="0">
                <a:ea typeface="Microsoft YaHei" charset="0"/>
                <a:cs typeface="Microsoft YaHei" charset="0"/>
              </a:rPr>
              <a:t>的极小连通子图，且 </a:t>
            </a:r>
            <a:r>
              <a:rPr lang="en-US" altLang="zh-CN" sz="2000" dirty="0">
                <a:ea typeface="Microsoft YaHei" charset="0"/>
                <a:cs typeface="Microsoft YaHei" charset="0"/>
              </a:rPr>
              <a:t>G’ </a:t>
            </a:r>
            <a:r>
              <a:rPr lang="zh-CN" altLang="en-US" sz="2000" dirty="0">
                <a:ea typeface="Microsoft YaHei" charset="0"/>
                <a:cs typeface="Microsoft YaHei" charset="0"/>
              </a:rPr>
              <a:t>是一棵树。</a:t>
            </a:r>
            <a:r>
              <a:rPr lang="en-US" altLang="zh-CN" sz="2000" dirty="0">
                <a:ea typeface="Microsoft YaHei" charset="0"/>
                <a:cs typeface="Microsoft YaHei" charset="0"/>
              </a:rPr>
              <a:t>G’ </a:t>
            </a:r>
            <a:r>
              <a:rPr lang="zh-CN" altLang="en-US" sz="2000" dirty="0">
                <a:ea typeface="Microsoft YaHei" charset="0"/>
                <a:cs typeface="Microsoft YaHei" charset="0"/>
              </a:rPr>
              <a:t>称为图</a:t>
            </a:r>
            <a:r>
              <a:rPr lang="en-US" altLang="zh-CN" sz="2000" dirty="0">
                <a:ea typeface="Microsoft YaHei" charset="0"/>
                <a:cs typeface="Microsoft YaHei" charset="0"/>
              </a:rPr>
              <a:t>G</a:t>
            </a:r>
            <a:r>
              <a:rPr lang="zh-CN" altLang="en-US" sz="2000" dirty="0">
                <a:ea typeface="Microsoft YaHei" charset="0"/>
                <a:cs typeface="Microsoft YaHei" charset="0"/>
              </a:rPr>
              <a:t>的一棵生成树。</a:t>
            </a:r>
          </a:p>
          <a:p>
            <a:pPr>
              <a:lnSpc>
                <a:spcPct val="150000"/>
              </a:lnSpc>
              <a:spcBef>
                <a:spcPts val="600"/>
              </a:spcBef>
            </a:pPr>
            <a:r>
              <a:rPr lang="zh-CN" altLang="en-US" sz="2000" dirty="0">
                <a:ea typeface="Microsoft YaHei" charset="0"/>
                <a:cs typeface="Microsoft YaHei" charset="0"/>
              </a:rPr>
              <a:t>    从任意点出发</a:t>
            </a:r>
            <a:r>
              <a:rPr lang="zh-CN" altLang="en-US" sz="2000" dirty="0">
                <a:solidFill>
                  <a:schemeClr val="accent1"/>
                </a:solidFill>
                <a:ea typeface="Microsoft YaHei" charset="0"/>
                <a:cs typeface="Microsoft YaHei" charset="0"/>
              </a:rPr>
              <a:t>按</a:t>
            </a:r>
            <a:r>
              <a:rPr lang="en-US" altLang="zh-CN" sz="2000" dirty="0">
                <a:solidFill>
                  <a:schemeClr val="accent1"/>
                </a:solidFill>
                <a:ea typeface="Microsoft YaHei" charset="0"/>
                <a:cs typeface="Microsoft YaHei" charset="0"/>
              </a:rPr>
              <a:t>DFS</a:t>
            </a:r>
            <a:r>
              <a:rPr lang="zh-CN" altLang="en-US" sz="2000" dirty="0">
                <a:solidFill>
                  <a:schemeClr val="accent1"/>
                </a:solidFill>
                <a:ea typeface="Microsoft YaHei" charset="0"/>
                <a:cs typeface="Microsoft YaHei" charset="0"/>
              </a:rPr>
              <a:t>算法</a:t>
            </a:r>
            <a:r>
              <a:rPr lang="zh-CN" altLang="en-US" sz="2000" dirty="0">
                <a:ea typeface="Microsoft YaHei" charset="0"/>
                <a:cs typeface="Microsoft YaHei" charset="0"/>
              </a:rPr>
              <a:t>得到生成树 </a:t>
            </a:r>
            <a:r>
              <a:rPr lang="en-US" altLang="zh-CN" sz="2000" dirty="0">
                <a:ea typeface="Microsoft YaHei" charset="0"/>
                <a:cs typeface="Microsoft YaHei" charset="0"/>
              </a:rPr>
              <a:t>G’ </a:t>
            </a:r>
            <a:r>
              <a:rPr lang="zh-CN" altLang="en-US" sz="2000" dirty="0">
                <a:ea typeface="Microsoft YaHei" charset="0"/>
                <a:cs typeface="Microsoft YaHei" charset="0"/>
              </a:rPr>
              <a:t>称为</a:t>
            </a:r>
            <a:r>
              <a:rPr lang="zh-CN" altLang="en-US" sz="2000" dirty="0">
                <a:solidFill>
                  <a:schemeClr val="folHlink"/>
                </a:solidFill>
                <a:ea typeface="Microsoft YaHei" charset="0"/>
                <a:cs typeface="Microsoft YaHei" charset="0"/>
              </a:rPr>
              <a:t>深度优先生成树</a:t>
            </a:r>
            <a:r>
              <a:rPr lang="zh-CN" altLang="en-US" sz="2000" dirty="0">
                <a:ea typeface="Microsoft YaHei" charset="0"/>
                <a:cs typeface="Microsoft YaHei" charset="0"/>
              </a:rPr>
              <a:t>；</a:t>
            </a:r>
          </a:p>
          <a:p>
            <a:pPr>
              <a:lnSpc>
                <a:spcPct val="150000"/>
              </a:lnSpc>
              <a:spcBef>
                <a:spcPts val="600"/>
              </a:spcBef>
            </a:pPr>
            <a:r>
              <a:rPr lang="zh-CN" altLang="en-US" sz="2000" dirty="0">
                <a:solidFill>
                  <a:schemeClr val="accent1"/>
                </a:solidFill>
                <a:ea typeface="Microsoft YaHei" charset="0"/>
                <a:cs typeface="Microsoft YaHei" charset="0"/>
              </a:rPr>
              <a:t>   按</a:t>
            </a:r>
            <a:r>
              <a:rPr lang="en-US" altLang="zh-CN" sz="2000" dirty="0">
                <a:solidFill>
                  <a:schemeClr val="accent1"/>
                </a:solidFill>
                <a:ea typeface="Microsoft YaHei" charset="0"/>
                <a:cs typeface="Microsoft YaHei" charset="0"/>
              </a:rPr>
              <a:t>BFS</a:t>
            </a:r>
            <a:r>
              <a:rPr lang="zh-CN" altLang="en-US" sz="2000" dirty="0">
                <a:solidFill>
                  <a:schemeClr val="accent1"/>
                </a:solidFill>
                <a:ea typeface="Microsoft YaHei" charset="0"/>
                <a:cs typeface="Microsoft YaHei" charset="0"/>
              </a:rPr>
              <a:t>算法</a:t>
            </a:r>
            <a:r>
              <a:rPr lang="zh-CN" altLang="en-US" sz="2000" dirty="0">
                <a:ea typeface="Microsoft YaHei" charset="0"/>
                <a:cs typeface="Microsoft YaHei" charset="0"/>
              </a:rPr>
              <a:t>得到的 </a:t>
            </a:r>
            <a:r>
              <a:rPr lang="en-US" altLang="zh-CN" sz="2000" dirty="0">
                <a:ea typeface="Microsoft YaHei" charset="0"/>
                <a:cs typeface="Microsoft YaHei" charset="0"/>
              </a:rPr>
              <a:t>G’ </a:t>
            </a:r>
            <a:r>
              <a:rPr lang="zh-CN" altLang="en-US" sz="2000" dirty="0">
                <a:ea typeface="Microsoft YaHei" charset="0"/>
                <a:cs typeface="Microsoft YaHei" charset="0"/>
              </a:rPr>
              <a:t>称为</a:t>
            </a:r>
            <a:r>
              <a:rPr lang="zh-CN" altLang="en-US" sz="2000" dirty="0">
                <a:solidFill>
                  <a:schemeClr val="folHlink"/>
                </a:solidFill>
                <a:ea typeface="Microsoft YaHei" charset="0"/>
                <a:cs typeface="Microsoft YaHei" charset="0"/>
              </a:rPr>
              <a:t>广度优先生成树</a:t>
            </a:r>
            <a:r>
              <a:rPr lang="zh-CN" altLang="en-US" sz="2000" dirty="0">
                <a:ea typeface="Microsoft YaHei" charset="0"/>
                <a:cs typeface="Microsoft YaHei" charset="0"/>
              </a:rPr>
              <a:t>。</a:t>
            </a:r>
          </a:p>
        </p:txBody>
      </p:sp>
    </p:spTree>
    <p:extLst>
      <p:ext uri="{BB962C8B-B14F-4D97-AF65-F5344CB8AC3E}">
        <p14:creationId xmlns:p14="http://schemas.microsoft.com/office/powerpoint/2010/main" val="37193425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图的遍历与连通性</a:t>
            </a:r>
          </a:p>
        </p:txBody>
      </p:sp>
      <p:sp>
        <p:nvSpPr>
          <p:cNvPr id="3" name="内容占位符 2"/>
          <p:cNvSpPr>
            <a:spLocks noGrp="1"/>
          </p:cNvSpPr>
          <p:nvPr>
            <p:ph idx="1"/>
          </p:nvPr>
        </p:nvSpPr>
        <p:spPr/>
        <p:txBody>
          <a:bodyPr/>
          <a:lstStyle/>
          <a:p>
            <a:pPr marL="342900" lvl="0" indent="-342900" fontAlgn="base">
              <a:lnSpc>
                <a:spcPct val="150000"/>
              </a:lnSpc>
              <a:spcBef>
                <a:spcPts val="1200"/>
              </a:spcBef>
              <a:spcAft>
                <a:spcPct val="0"/>
              </a:spcAft>
              <a:buClr>
                <a:srgbClr val="005825"/>
              </a:buClr>
              <a:buSzPct val="50000"/>
              <a:buFont typeface="Wingdings" pitchFamily="2" charset="2"/>
              <a:buChar char="n"/>
              <a:defRPr/>
            </a:pPr>
            <a:r>
              <a:rPr kumimoji="1" lang="zh-CN" altLang="en-US" sz="2000" kern="0" dirty="0">
                <a:solidFill>
                  <a:srgbClr val="000000"/>
                </a:solidFill>
                <a:latin typeface="Times New Roman" pitchFamily="18" charset="0"/>
                <a:cs typeface="Times New Roman" pitchFamily="18" charset="0"/>
              </a:rPr>
              <a:t>从已给的连通图中某一顶点出发，沿着一 些边访遍图中所有的顶点，且使每个顶点仅被访问一次，就叫做</a:t>
            </a:r>
            <a:r>
              <a:rPr kumimoji="1" lang="zh-CN" altLang="en-US" sz="2000" b="1" kern="0" dirty="0">
                <a:solidFill>
                  <a:srgbClr val="FF0000"/>
                </a:solidFill>
                <a:latin typeface="Times New Roman" pitchFamily="18" charset="0"/>
                <a:cs typeface="Times New Roman" pitchFamily="18" charset="0"/>
              </a:rPr>
              <a:t>图的遍历 </a:t>
            </a:r>
            <a:r>
              <a:rPr kumimoji="1" lang="en-US" altLang="zh-CN" sz="2000" kern="0" dirty="0">
                <a:solidFill>
                  <a:srgbClr val="000000"/>
                </a:solidFill>
                <a:latin typeface="Times New Roman" pitchFamily="18" charset="0"/>
                <a:cs typeface="Times New Roman" pitchFamily="18" charset="0"/>
              </a:rPr>
              <a:t>( Graph Traversal )</a:t>
            </a:r>
            <a:r>
              <a:rPr kumimoji="1" lang="zh-CN" altLang="en-US" sz="2000" kern="0" dirty="0">
                <a:solidFill>
                  <a:srgbClr val="000000"/>
                </a:solidFill>
                <a:latin typeface="Times New Roman" pitchFamily="18" charset="0"/>
                <a:cs typeface="Times New Roman" pitchFamily="18" charset="0"/>
              </a:rPr>
              <a:t>。</a:t>
            </a:r>
          </a:p>
          <a:p>
            <a:pPr marL="342900" lvl="0" indent="-342900" fontAlgn="base">
              <a:lnSpc>
                <a:spcPct val="150000"/>
              </a:lnSpc>
              <a:spcBef>
                <a:spcPts val="1200"/>
              </a:spcBef>
              <a:spcAft>
                <a:spcPct val="0"/>
              </a:spcAft>
              <a:buClr>
                <a:srgbClr val="005825"/>
              </a:buClr>
              <a:buSzPct val="50000"/>
              <a:buFont typeface="Wingdings" pitchFamily="2" charset="2"/>
              <a:buChar char="n"/>
              <a:defRPr/>
            </a:pPr>
            <a:r>
              <a:rPr kumimoji="1" lang="zh-CN" altLang="en-US" sz="2000" kern="0" dirty="0">
                <a:solidFill>
                  <a:srgbClr val="000000"/>
                </a:solidFill>
                <a:latin typeface="Times New Roman" pitchFamily="18" charset="0"/>
                <a:cs typeface="Times New Roman" pitchFamily="18" charset="0"/>
              </a:rPr>
              <a:t>图中可能存在回路，且图的任一顶点都可能与其他顶点相通，在访问完某个顶点之后可能会沿着某些边又回到了曾经访问过的顶点。</a:t>
            </a:r>
          </a:p>
          <a:p>
            <a:pPr marL="342900" lvl="0" indent="-342900" fontAlgn="base">
              <a:lnSpc>
                <a:spcPct val="150000"/>
              </a:lnSpc>
              <a:spcBef>
                <a:spcPts val="1200"/>
              </a:spcBef>
              <a:spcAft>
                <a:spcPct val="0"/>
              </a:spcAft>
              <a:buClr>
                <a:srgbClr val="005825"/>
              </a:buClr>
              <a:buSzPct val="50000"/>
              <a:buFont typeface="Wingdings" pitchFamily="2" charset="2"/>
              <a:buChar char="n"/>
              <a:defRPr/>
            </a:pPr>
            <a:r>
              <a:rPr kumimoji="1" lang="zh-CN" altLang="en-US" sz="2000" kern="0" dirty="0">
                <a:solidFill>
                  <a:srgbClr val="000000"/>
                </a:solidFill>
                <a:latin typeface="Times New Roman" pitchFamily="18" charset="0"/>
                <a:cs typeface="Times New Roman" pitchFamily="18" charset="0"/>
              </a:rPr>
              <a:t>为了避免重复访问，可设置一个标志顶点是否被访问过的辅助数组 </a:t>
            </a:r>
            <a:r>
              <a:rPr kumimoji="1" lang="en-US" altLang="zh-CN" sz="2000" b="1" kern="0" dirty="0">
                <a:solidFill>
                  <a:srgbClr val="FF0000"/>
                </a:solidFill>
                <a:latin typeface="Times New Roman" pitchFamily="18" charset="0"/>
                <a:cs typeface="Times New Roman" pitchFamily="18" charset="0"/>
              </a:rPr>
              <a:t>visited [ ]</a:t>
            </a:r>
            <a:r>
              <a:rPr kumimoji="1" lang="zh-CN" altLang="en-US" sz="2000" kern="0" dirty="0">
                <a:solidFill>
                  <a:srgbClr val="000000"/>
                </a:solidFill>
                <a:latin typeface="Times New Roman" pitchFamily="18" charset="0"/>
                <a:cs typeface="Times New Roman" pitchFamily="18" charset="0"/>
              </a:rPr>
              <a:t>。</a:t>
            </a:r>
          </a:p>
          <a:p>
            <a:endParaRPr lang="zh-CN" altLang="en-US" dirty="0"/>
          </a:p>
        </p:txBody>
      </p:sp>
      <p:sp>
        <p:nvSpPr>
          <p:cNvPr id="4" name="页脚占位符 3"/>
          <p:cNvSpPr>
            <a:spLocks noGrp="1"/>
          </p:cNvSpPr>
          <p:nvPr>
            <p:ph type="ftr" sz="quarter" idx="11"/>
          </p:nvPr>
        </p:nvSpPr>
        <p:spPr>
          <a:xfrm>
            <a:off x="0" y="6356351"/>
            <a:ext cx="3086100" cy="365125"/>
          </a:xfrm>
        </p:spPr>
        <p:txBody>
          <a:bodyPr/>
          <a:lstStyle/>
          <a:p>
            <a:pPr algn="l"/>
            <a:r>
              <a:rPr lang="en-US" altLang="zh-CN"/>
              <a:t>Data Structure &amp; Algorithms</a:t>
            </a:r>
            <a:endParaRPr lang="zh-CN" altLang="en-US" dirty="0"/>
          </a:p>
        </p:txBody>
      </p:sp>
      <p:sp>
        <p:nvSpPr>
          <p:cNvPr id="6" name="灯片编号占位符 5"/>
          <p:cNvSpPr>
            <a:spLocks noGrp="1"/>
          </p:cNvSpPr>
          <p:nvPr>
            <p:ph type="sldNum" sz="quarter" idx="12"/>
          </p:nvPr>
        </p:nvSpPr>
        <p:spPr/>
        <p:txBody>
          <a:bodyPr/>
          <a:lstStyle/>
          <a:p>
            <a:fld id="{36FD9405-CE62-418F-9683-85B6A1C55A4B}" type="slidenum">
              <a:rPr lang="zh-CN" altLang="en-US" smtClean="0"/>
              <a:pPr/>
              <a:t>4</a:t>
            </a:fld>
            <a:endParaRPr lang="zh-CN" altLang="en-US" dirty="0"/>
          </a:p>
        </p:txBody>
      </p:sp>
      <p:graphicFrame>
        <p:nvGraphicFramePr>
          <p:cNvPr id="7" name="Object 4">
            <a:extLst>
              <a:ext uri="{FF2B5EF4-FFF2-40B4-BE49-F238E27FC236}">
                <a16:creationId xmlns:a16="http://schemas.microsoft.com/office/drawing/2014/main" id="{7266290E-6A38-4218-BEB5-A3D9B88C4B81}"/>
              </a:ext>
            </a:extLst>
          </p:cNvPr>
          <p:cNvGraphicFramePr>
            <a:graphicFrameLocks noChangeAspect="1"/>
          </p:cNvGraphicFramePr>
          <p:nvPr>
            <p:extLst>
              <p:ext uri="{D42A27DB-BD31-4B8C-83A1-F6EECF244321}">
                <p14:modId xmlns:p14="http://schemas.microsoft.com/office/powerpoint/2010/main" val="3723587410"/>
              </p:ext>
            </p:extLst>
          </p:nvPr>
        </p:nvGraphicFramePr>
        <p:xfrm>
          <a:off x="1588358" y="4342999"/>
          <a:ext cx="5967283" cy="1697441"/>
        </p:xfrm>
        <a:graphic>
          <a:graphicData uri="http://schemas.openxmlformats.org/presentationml/2006/ole">
            <mc:AlternateContent xmlns:mc="http://schemas.openxmlformats.org/markup-compatibility/2006">
              <mc:Choice xmlns:v="urn:schemas-microsoft-com:vml" Requires="v">
                <p:oleObj r:id="rId2" imgW="7258812" imgH="1914754" progId="Visio.Drawing.11">
                  <p:embed/>
                </p:oleObj>
              </mc:Choice>
              <mc:Fallback>
                <p:oleObj r:id="rId2" imgW="7258812" imgH="1914754" progId="Visio.Drawing.11">
                  <p:embed/>
                  <p:pic>
                    <p:nvPicPr>
                      <p:cNvPr id="9" name="Object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8358" y="4342999"/>
                        <a:ext cx="5967283" cy="1697441"/>
                      </a:xfrm>
                      <a:prstGeom prst="rect">
                        <a:avLst/>
                      </a:prstGeom>
                      <a:noFill/>
                    </p:spPr>
                  </p:pic>
                </p:oleObj>
              </mc:Fallback>
            </mc:AlternateContent>
          </a:graphicData>
        </a:graphic>
      </p:graphicFrame>
    </p:spTree>
    <p:extLst>
      <p:ext uri="{BB962C8B-B14F-4D97-AF65-F5344CB8AC3E}">
        <p14:creationId xmlns:p14="http://schemas.microsoft.com/office/powerpoint/2010/main" val="170614370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最小生成树</a:t>
            </a:r>
          </a:p>
        </p:txBody>
      </p:sp>
      <p:sp>
        <p:nvSpPr>
          <p:cNvPr id="3" name="内容占位符 2"/>
          <p:cNvSpPr>
            <a:spLocks noGrp="1"/>
          </p:cNvSpPr>
          <p:nvPr>
            <p:ph idx="1"/>
          </p:nvPr>
        </p:nvSpPr>
        <p:spPr/>
        <p:txBody>
          <a:bodyPr>
            <a:normAutofit/>
          </a:bodyPr>
          <a:lstStyle/>
          <a:p>
            <a:pPr fontAlgn="base">
              <a:lnSpc>
                <a:spcPct val="150000"/>
              </a:lnSpc>
              <a:spcBef>
                <a:spcPts val="1200"/>
              </a:spcBef>
              <a:spcAft>
                <a:spcPct val="0"/>
              </a:spcAft>
              <a:buClr>
                <a:srgbClr val="3366FF"/>
              </a:buClr>
              <a:buSzPct val="80000"/>
            </a:pPr>
            <a:r>
              <a:rPr lang="zh-CN" altLang="en-US" sz="2200" dirty="0">
                <a:latin typeface="Times New Roman" pitchFamily="18" charset="0"/>
                <a:cs typeface="Times New Roman" pitchFamily="18" charset="0"/>
              </a:rPr>
              <a:t>如果</a:t>
            </a:r>
            <a:r>
              <a:rPr lang="zh-CN" altLang="en-US" sz="2200" dirty="0">
                <a:solidFill>
                  <a:srgbClr val="FF0000"/>
                </a:solidFill>
                <a:latin typeface="Times New Roman" pitchFamily="18" charset="0"/>
                <a:cs typeface="Times New Roman" pitchFamily="18" charset="0"/>
              </a:rPr>
              <a:t>连通图</a:t>
            </a:r>
            <a:r>
              <a:rPr lang="zh-CN" altLang="en-US" sz="2200" dirty="0">
                <a:latin typeface="Times New Roman" pitchFamily="18" charset="0"/>
                <a:cs typeface="Times New Roman" pitchFamily="18" charset="0"/>
              </a:rPr>
              <a:t>是一个带权图，则其生成树中的边也带权，生成树中</a:t>
            </a:r>
            <a:r>
              <a:rPr lang="zh-CN" altLang="en-US" sz="2200" dirty="0">
                <a:solidFill>
                  <a:srgbClr val="FF0000"/>
                </a:solidFill>
                <a:latin typeface="Times New Roman" pitchFamily="18" charset="0"/>
                <a:cs typeface="Times New Roman" pitchFamily="18" charset="0"/>
              </a:rPr>
              <a:t>所有边的权值之和</a:t>
            </a:r>
            <a:r>
              <a:rPr lang="zh-CN" altLang="en-US" sz="2200" dirty="0">
                <a:latin typeface="Times New Roman" pitchFamily="18" charset="0"/>
                <a:cs typeface="Times New Roman" pitchFamily="18" charset="0"/>
              </a:rPr>
              <a:t>称为</a:t>
            </a:r>
            <a:r>
              <a:rPr lang="zh-CN" altLang="en-US" sz="2200" dirty="0">
                <a:solidFill>
                  <a:srgbClr val="FF0000"/>
                </a:solidFill>
                <a:latin typeface="Times New Roman" pitchFamily="18" charset="0"/>
                <a:cs typeface="Times New Roman" pitchFamily="18" charset="0"/>
              </a:rPr>
              <a:t>生成树的代价</a:t>
            </a:r>
            <a:r>
              <a:rPr lang="zh-CN" altLang="en-US" sz="2200" dirty="0">
                <a:latin typeface="Times New Roman" pitchFamily="18" charset="0"/>
                <a:cs typeface="Times New Roman" pitchFamily="18" charset="0"/>
              </a:rPr>
              <a:t>。</a:t>
            </a:r>
          </a:p>
          <a:p>
            <a:pPr fontAlgn="base">
              <a:lnSpc>
                <a:spcPct val="150000"/>
              </a:lnSpc>
              <a:spcBef>
                <a:spcPts val="1200"/>
              </a:spcBef>
              <a:spcAft>
                <a:spcPct val="0"/>
              </a:spcAft>
              <a:buClr>
                <a:srgbClr val="3366FF"/>
              </a:buClr>
              <a:buSzPct val="80000"/>
            </a:pPr>
            <a:r>
              <a:rPr lang="zh-CN" altLang="en-US" sz="2200" b="1" dirty="0">
                <a:solidFill>
                  <a:srgbClr val="FF0000"/>
                </a:solidFill>
                <a:latin typeface="Times New Roman" pitchFamily="18" charset="0"/>
                <a:cs typeface="Times New Roman" pitchFamily="18" charset="0"/>
              </a:rPr>
              <a:t>最小生成树</a:t>
            </a:r>
            <a:r>
              <a:rPr lang="en-US" altLang="zh-CN" sz="2200" b="1" dirty="0">
                <a:solidFill>
                  <a:srgbClr val="FF0000"/>
                </a:solidFill>
                <a:latin typeface="Times New Roman" pitchFamily="18" charset="0"/>
                <a:cs typeface="Times New Roman" pitchFamily="18" charset="0"/>
              </a:rPr>
              <a:t>(Minimum Spanning Tree) </a:t>
            </a:r>
            <a:r>
              <a:rPr lang="zh-CN" altLang="en-US" sz="2200" dirty="0">
                <a:latin typeface="Times New Roman" pitchFamily="18" charset="0"/>
                <a:cs typeface="Times New Roman" pitchFamily="18" charset="0"/>
              </a:rPr>
              <a:t>：带权连通图中代价最小的生成树称为最小生成树。</a:t>
            </a:r>
          </a:p>
          <a:p>
            <a:pPr fontAlgn="base">
              <a:lnSpc>
                <a:spcPct val="150000"/>
              </a:lnSpc>
              <a:spcBef>
                <a:spcPts val="1200"/>
              </a:spcBef>
              <a:spcAft>
                <a:spcPct val="0"/>
              </a:spcAft>
              <a:buClr>
                <a:srgbClr val="3366FF"/>
              </a:buClr>
              <a:buSzPct val="80000"/>
            </a:pPr>
            <a:r>
              <a:rPr lang="zh-CN" altLang="en-US" sz="2200" dirty="0">
                <a:latin typeface="Times New Roman" pitchFamily="18" charset="0"/>
                <a:cs typeface="Times New Roman" pitchFamily="18" charset="0"/>
              </a:rPr>
              <a:t>最小生成树在实际中具有重要用途，如设计通信网。</a:t>
            </a:r>
            <a:endParaRPr lang="en-US" altLang="zh-CN" sz="2200" dirty="0">
              <a:latin typeface="Times New Roman" pitchFamily="18" charset="0"/>
              <a:cs typeface="Times New Roman" pitchFamily="18" charset="0"/>
            </a:endParaRPr>
          </a:p>
          <a:p>
            <a:pPr lvl="1" fontAlgn="base">
              <a:lnSpc>
                <a:spcPct val="150000"/>
              </a:lnSpc>
              <a:spcBef>
                <a:spcPts val="1200"/>
              </a:spcBef>
              <a:spcAft>
                <a:spcPct val="0"/>
              </a:spcAft>
              <a:buClr>
                <a:srgbClr val="3366FF"/>
              </a:buClr>
              <a:buSzPct val="80000"/>
            </a:pPr>
            <a:r>
              <a:rPr lang="zh-CN" altLang="en-US" sz="1800" dirty="0">
                <a:latin typeface="Times New Roman" pitchFamily="18" charset="0"/>
                <a:cs typeface="Times New Roman" pitchFamily="18" charset="0"/>
              </a:rPr>
              <a:t>设图的顶点表示城市，边表示两个城市之间的通信线路，边的权值表示建造通信线路的费用。</a:t>
            </a:r>
            <a:endParaRPr lang="en-US" altLang="zh-CN" sz="1800" dirty="0">
              <a:latin typeface="Times New Roman" pitchFamily="18" charset="0"/>
              <a:cs typeface="Times New Roman" pitchFamily="18" charset="0"/>
            </a:endParaRPr>
          </a:p>
          <a:p>
            <a:pPr lvl="1" fontAlgn="base">
              <a:lnSpc>
                <a:spcPct val="150000"/>
              </a:lnSpc>
              <a:spcBef>
                <a:spcPts val="1200"/>
              </a:spcBef>
              <a:spcAft>
                <a:spcPct val="0"/>
              </a:spcAft>
              <a:buClr>
                <a:srgbClr val="3366FF"/>
              </a:buClr>
              <a:buSzPct val="80000"/>
            </a:pPr>
            <a:r>
              <a:rPr lang="en-US" altLang="zh-CN" sz="1800" dirty="0">
                <a:latin typeface="Times New Roman" pitchFamily="18" charset="0"/>
                <a:cs typeface="Times New Roman" pitchFamily="18" charset="0"/>
              </a:rPr>
              <a:t>n</a:t>
            </a:r>
            <a:r>
              <a:rPr lang="zh-CN" altLang="en-US" sz="1800" dirty="0">
                <a:latin typeface="Times New Roman" pitchFamily="18" charset="0"/>
                <a:cs typeface="Times New Roman" pitchFamily="18" charset="0"/>
              </a:rPr>
              <a:t>个城市之间最多可以建</a:t>
            </a:r>
            <a:r>
              <a:rPr lang="en-US" altLang="zh-CN" sz="1800" dirty="0">
                <a:latin typeface="Times New Roman" pitchFamily="18" charset="0"/>
                <a:cs typeface="Times New Roman" pitchFamily="18" charset="0"/>
              </a:rPr>
              <a:t>n</a:t>
            </a:r>
            <a:r>
              <a:rPr lang="en-US" altLang="zh-CN" sz="1800" dirty="0">
                <a:latin typeface="Times New Roman" pitchFamily="18" charset="0"/>
                <a:cs typeface="Times New Roman" pitchFamily="18" charset="0"/>
                <a:sym typeface="Symbol" pitchFamily="18" charset="2"/>
              </a:rPr>
              <a:t></a:t>
            </a:r>
            <a:r>
              <a:rPr lang="en-US" altLang="zh-CN" sz="1800" dirty="0">
                <a:latin typeface="Times New Roman" pitchFamily="18" charset="0"/>
                <a:cs typeface="Times New Roman" pitchFamily="18" charset="0"/>
              </a:rPr>
              <a:t>(n-1)/2</a:t>
            </a:r>
            <a:r>
              <a:rPr lang="zh-CN" altLang="en-US" sz="1800" dirty="0">
                <a:latin typeface="Times New Roman" pitchFamily="18" charset="0"/>
                <a:cs typeface="Times New Roman" pitchFamily="18" charset="0"/>
              </a:rPr>
              <a:t>条线路，如何选择其中的</a:t>
            </a:r>
            <a:r>
              <a:rPr lang="en-US" altLang="zh-CN" sz="1800" dirty="0">
                <a:latin typeface="Times New Roman" pitchFamily="18" charset="0"/>
                <a:cs typeface="Times New Roman" pitchFamily="18" charset="0"/>
              </a:rPr>
              <a:t>n-1</a:t>
            </a:r>
            <a:r>
              <a:rPr lang="zh-CN" altLang="en-US" sz="1800" dirty="0">
                <a:latin typeface="Times New Roman" pitchFamily="18" charset="0"/>
                <a:cs typeface="Times New Roman" pitchFamily="18" charset="0"/>
              </a:rPr>
              <a:t>条，使总的建造费用最低</a:t>
            </a:r>
            <a:r>
              <a:rPr lang="en-US" altLang="zh-CN" sz="1800" dirty="0">
                <a:latin typeface="Times New Roman" pitchFamily="18" charset="0"/>
                <a:cs typeface="Times New Roman" pitchFamily="18" charset="0"/>
              </a:rPr>
              <a:t>?</a:t>
            </a:r>
          </a:p>
        </p:txBody>
      </p:sp>
      <p:sp>
        <p:nvSpPr>
          <p:cNvPr id="4" name="页脚占位符 3"/>
          <p:cNvSpPr>
            <a:spLocks noGrp="1"/>
          </p:cNvSpPr>
          <p:nvPr>
            <p:ph type="ftr" sz="quarter" idx="11"/>
          </p:nvPr>
        </p:nvSpPr>
        <p:spPr>
          <a:xfrm>
            <a:off x="0" y="6356351"/>
            <a:ext cx="3086100" cy="365125"/>
          </a:xfrm>
        </p:spPr>
        <p:txBody>
          <a:bodyPr/>
          <a:lstStyle/>
          <a:p>
            <a:pPr algn="l"/>
            <a:r>
              <a:rPr lang="en-US" altLang="zh-CN"/>
              <a:t>Data Structure &amp; Algorithms</a:t>
            </a:r>
            <a:endParaRPr lang="zh-CN" altLang="en-US" dirty="0"/>
          </a:p>
        </p:txBody>
      </p:sp>
      <p:sp>
        <p:nvSpPr>
          <p:cNvPr id="5" name="灯片编号占位符 4"/>
          <p:cNvSpPr>
            <a:spLocks noGrp="1"/>
          </p:cNvSpPr>
          <p:nvPr>
            <p:ph type="sldNum" sz="quarter" idx="12"/>
          </p:nvPr>
        </p:nvSpPr>
        <p:spPr/>
        <p:txBody>
          <a:bodyPr/>
          <a:lstStyle/>
          <a:p>
            <a:fld id="{36FD9405-CE62-418F-9683-85B6A1C55A4B}" type="slidenum">
              <a:rPr lang="zh-CN" altLang="en-US" smtClean="0"/>
              <a:pPr/>
              <a:t>40</a:t>
            </a:fld>
            <a:endParaRPr lang="zh-CN" altLang="en-US" dirty="0"/>
          </a:p>
        </p:txBody>
      </p:sp>
    </p:spTree>
    <p:extLst>
      <p:ext uri="{BB962C8B-B14F-4D97-AF65-F5344CB8AC3E}">
        <p14:creationId xmlns:p14="http://schemas.microsoft.com/office/powerpoint/2010/main" val="57387808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最小生成树</a:t>
            </a:r>
          </a:p>
        </p:txBody>
      </p:sp>
      <p:sp>
        <p:nvSpPr>
          <p:cNvPr id="3" name="内容占位符 2"/>
          <p:cNvSpPr>
            <a:spLocks noGrp="1"/>
          </p:cNvSpPr>
          <p:nvPr>
            <p:ph idx="1"/>
          </p:nvPr>
        </p:nvSpPr>
        <p:spPr/>
        <p:txBody>
          <a:bodyPr>
            <a:normAutofit fontScale="92500"/>
          </a:bodyPr>
          <a:lstStyle/>
          <a:p>
            <a:pPr fontAlgn="base">
              <a:lnSpc>
                <a:spcPct val="150000"/>
              </a:lnSpc>
              <a:spcBef>
                <a:spcPts val="1200"/>
              </a:spcBef>
              <a:spcAft>
                <a:spcPct val="0"/>
              </a:spcAft>
              <a:buClr>
                <a:srgbClr val="3366FF"/>
              </a:buClr>
              <a:buSzPct val="80000"/>
              <a:buFont typeface="Wingdings" pitchFamily="2" charset="2"/>
              <a:buNone/>
            </a:pPr>
            <a:r>
              <a:rPr lang="zh-CN" altLang="en-US" dirty="0">
                <a:latin typeface="Times New Roman" pitchFamily="18" charset="0"/>
                <a:cs typeface="Times New Roman" pitchFamily="18" charset="0"/>
              </a:rPr>
              <a:t>构造最小生成树的算法有许多，基本原则是：</a:t>
            </a:r>
          </a:p>
          <a:p>
            <a:pPr marL="533400" lvl="1" fontAlgn="base">
              <a:lnSpc>
                <a:spcPct val="150000"/>
              </a:lnSpc>
              <a:spcBef>
                <a:spcPts val="1200"/>
              </a:spcBef>
              <a:spcAft>
                <a:spcPct val="0"/>
              </a:spcAft>
              <a:buClr>
                <a:srgbClr val="3366FF"/>
              </a:buClr>
              <a:buSzPct val="80000"/>
              <a:buFont typeface="Wingdings" pitchFamily="2" charset="2"/>
              <a:buNone/>
            </a:pPr>
            <a:r>
              <a:rPr lang="zh-CN" altLang="en-US" sz="2400" dirty="0">
                <a:latin typeface="Times New Roman" pitchFamily="18" charset="0"/>
                <a:cs typeface="Times New Roman" pitchFamily="18" charset="0"/>
              </a:rPr>
              <a:t>◆ 尽可能选取权值最小的边，但不能构成回路；</a:t>
            </a:r>
          </a:p>
          <a:p>
            <a:pPr marL="533400" lvl="1" fontAlgn="base">
              <a:lnSpc>
                <a:spcPct val="150000"/>
              </a:lnSpc>
              <a:spcBef>
                <a:spcPts val="1200"/>
              </a:spcBef>
              <a:spcAft>
                <a:spcPct val="0"/>
              </a:spcAft>
              <a:buClr>
                <a:srgbClr val="3366FF"/>
              </a:buClr>
              <a:buSzPct val="80000"/>
              <a:buFont typeface="Wingdings" pitchFamily="2" charset="2"/>
              <a:buNone/>
            </a:pPr>
            <a:r>
              <a:rPr lang="zh-CN" altLang="en-US" sz="2400" dirty="0">
                <a:latin typeface="Times New Roman" pitchFamily="18" charset="0"/>
                <a:cs typeface="Times New Roman" pitchFamily="18" charset="0"/>
              </a:rPr>
              <a:t>◆ 选择</a:t>
            </a:r>
            <a:r>
              <a:rPr lang="en-US" altLang="zh-CN" sz="2400" dirty="0">
                <a:latin typeface="Times New Roman" pitchFamily="18" charset="0"/>
                <a:cs typeface="Times New Roman" pitchFamily="18" charset="0"/>
              </a:rPr>
              <a:t>n-1</a:t>
            </a:r>
            <a:r>
              <a:rPr lang="zh-CN" altLang="en-US" sz="2400" dirty="0">
                <a:latin typeface="Times New Roman" pitchFamily="18" charset="0"/>
                <a:cs typeface="Times New Roman" pitchFamily="18" charset="0"/>
              </a:rPr>
              <a:t>条边构成最小生成树。</a:t>
            </a:r>
          </a:p>
          <a:p>
            <a:pPr fontAlgn="base">
              <a:lnSpc>
                <a:spcPct val="150000"/>
              </a:lnSpc>
              <a:spcBef>
                <a:spcPts val="1200"/>
              </a:spcBef>
              <a:spcAft>
                <a:spcPct val="0"/>
              </a:spcAft>
              <a:buNone/>
            </a:pPr>
            <a:r>
              <a:rPr lang="zh-CN" altLang="en-US" dirty="0">
                <a:latin typeface="Times New Roman" pitchFamily="18" charset="0"/>
                <a:cs typeface="Times New Roman" pitchFamily="18" charset="0"/>
              </a:rPr>
              <a:t>以上的基本原则是基于</a:t>
            </a:r>
            <a:r>
              <a:rPr lang="en-US" altLang="zh-CN" dirty="0">
                <a:latin typeface="Times New Roman" pitchFamily="18" charset="0"/>
                <a:cs typeface="Times New Roman" pitchFamily="18" charset="0"/>
              </a:rPr>
              <a:t>MST</a:t>
            </a:r>
            <a:r>
              <a:rPr lang="zh-CN" altLang="en-US" dirty="0">
                <a:latin typeface="Times New Roman" pitchFamily="18" charset="0"/>
                <a:cs typeface="Times New Roman" pitchFamily="18" charset="0"/>
              </a:rPr>
              <a:t>的如下性质：</a:t>
            </a:r>
          </a:p>
          <a:p>
            <a:pPr marL="533400" lvl="1" fontAlgn="base">
              <a:lnSpc>
                <a:spcPct val="160000"/>
              </a:lnSpc>
              <a:spcBef>
                <a:spcPts val="1200"/>
              </a:spcBef>
              <a:spcAft>
                <a:spcPct val="0"/>
              </a:spcAft>
              <a:buClr>
                <a:srgbClr val="3366FF"/>
              </a:buClr>
              <a:buSzPct val="80000"/>
              <a:buNone/>
            </a:pPr>
            <a:r>
              <a:rPr lang="zh-CN" altLang="en-US" sz="2400" dirty="0">
                <a:latin typeface="Times New Roman" pitchFamily="18" charset="0"/>
                <a:cs typeface="Times New Roman" pitchFamily="18" charset="0"/>
              </a:rPr>
              <a:t>◆ 设</a:t>
            </a:r>
            <a:r>
              <a:rPr lang="en-US" altLang="zh-CN" sz="2400" dirty="0">
                <a:latin typeface="Times New Roman" pitchFamily="18" charset="0"/>
                <a:cs typeface="Times New Roman" pitchFamily="18" charset="0"/>
              </a:rPr>
              <a:t>G=(V</a:t>
            </a:r>
            <a:r>
              <a:rPr lang="zh-CN" altLang="en-US" sz="2400" dirty="0">
                <a:latin typeface="Times New Roman" pitchFamily="18" charset="0"/>
                <a:cs typeface="Times New Roman" pitchFamily="18" charset="0"/>
              </a:rPr>
              <a:t>，</a:t>
            </a:r>
            <a:r>
              <a:rPr lang="en-US" altLang="zh-CN" sz="2400" dirty="0">
                <a:latin typeface="Times New Roman" pitchFamily="18" charset="0"/>
                <a:cs typeface="Times New Roman" pitchFamily="18" charset="0"/>
              </a:rPr>
              <a:t>E)</a:t>
            </a:r>
            <a:r>
              <a:rPr lang="zh-CN" altLang="en-US" sz="2400" dirty="0">
                <a:latin typeface="Times New Roman" pitchFamily="18" charset="0"/>
                <a:cs typeface="Times New Roman" pitchFamily="18" charset="0"/>
              </a:rPr>
              <a:t>是一个</a:t>
            </a:r>
            <a:r>
              <a:rPr lang="zh-CN" altLang="en-US" sz="2400" dirty="0">
                <a:solidFill>
                  <a:srgbClr val="0000FF"/>
                </a:solidFill>
                <a:latin typeface="Times New Roman" pitchFamily="18" charset="0"/>
                <a:cs typeface="Times New Roman" pitchFamily="18" charset="0"/>
              </a:rPr>
              <a:t>带权连通图</a:t>
            </a:r>
            <a:r>
              <a:rPr lang="zh-CN" altLang="en-US" sz="2400" dirty="0">
                <a:latin typeface="Times New Roman" pitchFamily="18" charset="0"/>
                <a:cs typeface="Times New Roman" pitchFamily="18" charset="0"/>
              </a:rPr>
              <a:t>，</a:t>
            </a:r>
            <a:r>
              <a:rPr lang="en-US" altLang="zh-CN" sz="2400" dirty="0">
                <a:latin typeface="Times New Roman" pitchFamily="18" charset="0"/>
                <a:cs typeface="Times New Roman" pitchFamily="18" charset="0"/>
              </a:rPr>
              <a:t>U</a:t>
            </a:r>
            <a:r>
              <a:rPr lang="zh-CN" altLang="en-US" sz="2400" dirty="0">
                <a:latin typeface="Times New Roman" pitchFamily="18" charset="0"/>
                <a:cs typeface="Times New Roman" pitchFamily="18" charset="0"/>
              </a:rPr>
              <a:t>是顶点集</a:t>
            </a:r>
            <a:r>
              <a:rPr lang="en-US" altLang="zh-CN" sz="2400" dirty="0">
                <a:latin typeface="Times New Roman" pitchFamily="18" charset="0"/>
                <a:cs typeface="Times New Roman" pitchFamily="18" charset="0"/>
              </a:rPr>
              <a:t>V</a:t>
            </a:r>
            <a:r>
              <a:rPr lang="zh-CN" altLang="en-US" sz="2400" dirty="0">
                <a:latin typeface="Times New Roman" pitchFamily="18" charset="0"/>
                <a:cs typeface="Times New Roman" pitchFamily="18" charset="0"/>
              </a:rPr>
              <a:t>的一个</a:t>
            </a:r>
            <a:r>
              <a:rPr lang="zh-CN" altLang="en-US" sz="2400" dirty="0">
                <a:solidFill>
                  <a:srgbClr val="0000FF"/>
                </a:solidFill>
                <a:latin typeface="Times New Roman" pitchFamily="18" charset="0"/>
                <a:cs typeface="Times New Roman" pitchFamily="18" charset="0"/>
              </a:rPr>
              <a:t>非空子集</a:t>
            </a:r>
            <a:r>
              <a:rPr lang="zh-CN" altLang="en-US" sz="2400" dirty="0">
                <a:latin typeface="Times New Roman" pitchFamily="18" charset="0"/>
                <a:cs typeface="Times New Roman" pitchFamily="18" charset="0"/>
              </a:rPr>
              <a:t>。</a:t>
            </a:r>
            <a:endParaRPr lang="en-US" altLang="zh-CN" sz="2400" dirty="0">
              <a:latin typeface="Times New Roman" pitchFamily="18" charset="0"/>
              <a:cs typeface="Times New Roman" pitchFamily="18" charset="0"/>
            </a:endParaRPr>
          </a:p>
          <a:p>
            <a:pPr marL="533400" lvl="1" fontAlgn="base">
              <a:lnSpc>
                <a:spcPct val="160000"/>
              </a:lnSpc>
              <a:spcBef>
                <a:spcPts val="1200"/>
              </a:spcBef>
              <a:spcAft>
                <a:spcPct val="0"/>
              </a:spcAft>
              <a:buClr>
                <a:srgbClr val="3366FF"/>
              </a:buClr>
              <a:buSzPct val="80000"/>
              <a:buNone/>
            </a:pPr>
            <a:r>
              <a:rPr lang="zh-CN" altLang="en-US" sz="2400" dirty="0">
                <a:latin typeface="Times New Roman" pitchFamily="18" charset="0"/>
                <a:cs typeface="Times New Roman" pitchFamily="18" charset="0"/>
              </a:rPr>
              <a:t>◆ 若</a:t>
            </a:r>
            <a:r>
              <a:rPr lang="en-US" altLang="zh-CN" sz="2400" dirty="0" err="1">
                <a:latin typeface="Times New Roman" pitchFamily="18" charset="0"/>
                <a:cs typeface="Times New Roman" pitchFamily="18" charset="0"/>
              </a:rPr>
              <a:t>u∈U</a:t>
            </a:r>
            <a:r>
              <a:rPr lang="en-US" altLang="zh-CN" sz="2400" dirty="0">
                <a:latin typeface="Times New Roman" pitchFamily="18" charset="0"/>
                <a:cs typeface="Times New Roman" pitchFamily="18" charset="0"/>
              </a:rPr>
              <a:t> </a:t>
            </a:r>
            <a:r>
              <a:rPr lang="zh-CN" altLang="en-US" sz="2400" dirty="0">
                <a:latin typeface="Times New Roman" pitchFamily="18" charset="0"/>
                <a:cs typeface="Times New Roman" pitchFamily="18" charset="0"/>
              </a:rPr>
              <a:t>，</a:t>
            </a:r>
            <a:r>
              <a:rPr lang="en-US" altLang="zh-CN" sz="2400" dirty="0" err="1">
                <a:latin typeface="Times New Roman" pitchFamily="18" charset="0"/>
                <a:cs typeface="Times New Roman" pitchFamily="18" charset="0"/>
              </a:rPr>
              <a:t>v∈V-U</a:t>
            </a:r>
            <a:r>
              <a:rPr lang="zh-CN" altLang="en-US" sz="2400" dirty="0">
                <a:latin typeface="Times New Roman" pitchFamily="18" charset="0"/>
                <a:cs typeface="Times New Roman" pitchFamily="18" charset="0"/>
              </a:rPr>
              <a:t>，且</a:t>
            </a:r>
            <a:r>
              <a:rPr lang="en-US" altLang="zh-CN" sz="2400" dirty="0">
                <a:latin typeface="Times New Roman" pitchFamily="18" charset="0"/>
                <a:cs typeface="Times New Roman" pitchFamily="18" charset="0"/>
              </a:rPr>
              <a:t>(u, v)</a:t>
            </a:r>
            <a:r>
              <a:rPr lang="zh-CN" altLang="en-US" sz="2400" dirty="0">
                <a:latin typeface="Times New Roman" pitchFamily="18" charset="0"/>
                <a:cs typeface="Times New Roman" pitchFamily="18" charset="0"/>
              </a:rPr>
              <a:t>是</a:t>
            </a:r>
            <a:r>
              <a:rPr lang="en-US" altLang="zh-CN" sz="2400" dirty="0">
                <a:latin typeface="Times New Roman" pitchFamily="18" charset="0"/>
                <a:cs typeface="Times New Roman" pitchFamily="18" charset="0"/>
              </a:rPr>
              <a:t>U</a:t>
            </a:r>
            <a:r>
              <a:rPr lang="zh-CN" altLang="en-US" sz="2400" dirty="0">
                <a:latin typeface="Times New Roman" pitchFamily="18" charset="0"/>
                <a:cs typeface="Times New Roman" pitchFamily="18" charset="0"/>
              </a:rPr>
              <a:t>中顶点到</a:t>
            </a:r>
            <a:r>
              <a:rPr lang="en-US" altLang="zh-CN" sz="2400" dirty="0">
                <a:latin typeface="Times New Roman" pitchFamily="18" charset="0"/>
                <a:cs typeface="Times New Roman" pitchFamily="18" charset="0"/>
              </a:rPr>
              <a:t>V-U</a:t>
            </a:r>
            <a:r>
              <a:rPr lang="zh-CN" altLang="en-US" sz="2400" dirty="0">
                <a:latin typeface="Times New Roman" pitchFamily="18" charset="0"/>
                <a:cs typeface="Times New Roman" pitchFamily="18" charset="0"/>
              </a:rPr>
              <a:t>中顶点之间权值最小的边，则必存在一棵包含边</a:t>
            </a:r>
            <a:r>
              <a:rPr lang="en-US" altLang="zh-CN" sz="2400" dirty="0">
                <a:latin typeface="Times New Roman" pitchFamily="18" charset="0"/>
                <a:cs typeface="Times New Roman" pitchFamily="18" charset="0"/>
              </a:rPr>
              <a:t>(u, v)</a:t>
            </a:r>
            <a:r>
              <a:rPr lang="zh-CN" altLang="en-US" sz="2400" dirty="0">
                <a:latin typeface="Times New Roman" pitchFamily="18" charset="0"/>
                <a:cs typeface="Times New Roman" pitchFamily="18" charset="0"/>
              </a:rPr>
              <a:t>的最小生成树。</a:t>
            </a:r>
          </a:p>
          <a:p>
            <a:endParaRPr lang="zh-CN" altLang="en-US" sz="2000" dirty="0">
              <a:latin typeface="Times New Roman" pitchFamily="18" charset="0"/>
              <a:cs typeface="Times New Roman" pitchFamily="18" charset="0"/>
            </a:endParaRPr>
          </a:p>
        </p:txBody>
      </p:sp>
      <p:sp>
        <p:nvSpPr>
          <p:cNvPr id="4" name="页脚占位符 3"/>
          <p:cNvSpPr>
            <a:spLocks noGrp="1"/>
          </p:cNvSpPr>
          <p:nvPr>
            <p:ph type="ftr" sz="quarter" idx="11"/>
          </p:nvPr>
        </p:nvSpPr>
        <p:spPr>
          <a:xfrm>
            <a:off x="0" y="6356351"/>
            <a:ext cx="3086100" cy="365125"/>
          </a:xfrm>
        </p:spPr>
        <p:txBody>
          <a:bodyPr/>
          <a:lstStyle/>
          <a:p>
            <a:pPr algn="l"/>
            <a:r>
              <a:rPr lang="en-US" altLang="zh-CN"/>
              <a:t>Data Structure &amp; Algorithms</a:t>
            </a:r>
            <a:endParaRPr lang="zh-CN" altLang="en-US" dirty="0"/>
          </a:p>
        </p:txBody>
      </p:sp>
      <p:sp>
        <p:nvSpPr>
          <p:cNvPr id="5" name="灯片编号占位符 4"/>
          <p:cNvSpPr>
            <a:spLocks noGrp="1"/>
          </p:cNvSpPr>
          <p:nvPr>
            <p:ph type="sldNum" sz="quarter" idx="12"/>
          </p:nvPr>
        </p:nvSpPr>
        <p:spPr/>
        <p:txBody>
          <a:bodyPr/>
          <a:lstStyle/>
          <a:p>
            <a:fld id="{36FD9405-CE62-418F-9683-85B6A1C55A4B}" type="slidenum">
              <a:rPr lang="zh-CN" altLang="en-US" smtClean="0"/>
              <a:pPr/>
              <a:t>41</a:t>
            </a:fld>
            <a:endParaRPr lang="zh-CN" altLang="en-US" dirty="0"/>
          </a:p>
        </p:txBody>
      </p:sp>
    </p:spTree>
    <p:extLst>
      <p:ext uri="{BB962C8B-B14F-4D97-AF65-F5344CB8AC3E}">
        <p14:creationId xmlns:p14="http://schemas.microsoft.com/office/powerpoint/2010/main" val="97445301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最小生成树</a:t>
            </a:r>
          </a:p>
        </p:txBody>
      </p:sp>
      <p:sp>
        <p:nvSpPr>
          <p:cNvPr id="3" name="内容占位符 2"/>
          <p:cNvSpPr>
            <a:spLocks noGrp="1"/>
          </p:cNvSpPr>
          <p:nvPr>
            <p:ph idx="1"/>
          </p:nvPr>
        </p:nvSpPr>
        <p:spPr/>
        <p:txBody>
          <a:bodyPr/>
          <a:lstStyle/>
          <a:p>
            <a:r>
              <a:rPr lang="zh-CN" altLang="en-US" sz="2000" dirty="0">
                <a:latin typeface="Times New Roman" pitchFamily="18" charset="0"/>
                <a:cs typeface="Times New Roman" pitchFamily="18" charset="0"/>
              </a:rPr>
              <a:t>证明：用反证法证明。</a:t>
            </a:r>
          </a:p>
          <a:p>
            <a:pPr>
              <a:lnSpc>
                <a:spcPct val="150000"/>
              </a:lnSpc>
              <a:spcBef>
                <a:spcPts val="1200"/>
              </a:spcBef>
            </a:pPr>
            <a:r>
              <a:rPr lang="zh-CN" altLang="en-US" sz="2000" dirty="0">
                <a:latin typeface="Times New Roman" pitchFamily="18" charset="0"/>
                <a:cs typeface="Times New Roman" pitchFamily="18" charset="0"/>
              </a:rPr>
              <a:t>设图</a:t>
            </a:r>
            <a:r>
              <a:rPr lang="en-US" altLang="zh-CN" sz="2000" dirty="0">
                <a:latin typeface="Times New Roman" pitchFamily="18" charset="0"/>
                <a:cs typeface="Times New Roman" pitchFamily="18" charset="0"/>
              </a:rPr>
              <a:t>G</a:t>
            </a:r>
            <a:r>
              <a:rPr lang="zh-CN" altLang="en-US" sz="2000" dirty="0">
                <a:latin typeface="Times New Roman" pitchFamily="18" charset="0"/>
                <a:cs typeface="Times New Roman" pitchFamily="18" charset="0"/>
              </a:rPr>
              <a:t>的任何一棵最小生成树都不包含边</a:t>
            </a:r>
            <a:r>
              <a:rPr lang="en-US" altLang="zh-CN" sz="2000" dirty="0">
                <a:latin typeface="Times New Roman" pitchFamily="18" charset="0"/>
                <a:cs typeface="Times New Roman" pitchFamily="18" charset="0"/>
              </a:rPr>
              <a:t>(</a:t>
            </a:r>
            <a:r>
              <a:rPr lang="en-US" altLang="zh-CN" sz="2000" dirty="0" err="1">
                <a:latin typeface="Times New Roman" pitchFamily="18" charset="0"/>
                <a:cs typeface="Times New Roman" pitchFamily="18" charset="0"/>
              </a:rPr>
              <a:t>u,v</a:t>
            </a:r>
            <a:r>
              <a:rPr lang="en-US" altLang="zh-CN" sz="2000" dirty="0">
                <a:latin typeface="Times New Roman" pitchFamily="18" charset="0"/>
                <a:cs typeface="Times New Roman" pitchFamily="18" charset="0"/>
              </a:rPr>
              <a:t>)</a:t>
            </a:r>
            <a:r>
              <a:rPr lang="zh-CN" altLang="en-US" sz="2000" dirty="0">
                <a:latin typeface="Times New Roman" pitchFamily="18" charset="0"/>
                <a:cs typeface="Times New Roman" pitchFamily="18" charset="0"/>
              </a:rPr>
              <a:t>。</a:t>
            </a:r>
            <a:endParaRPr lang="en-US" altLang="zh-CN" sz="2000" dirty="0">
              <a:latin typeface="Times New Roman" pitchFamily="18" charset="0"/>
              <a:cs typeface="Times New Roman" pitchFamily="18" charset="0"/>
            </a:endParaRPr>
          </a:p>
          <a:p>
            <a:pPr lvl="1">
              <a:lnSpc>
                <a:spcPct val="150000"/>
              </a:lnSpc>
              <a:spcBef>
                <a:spcPts val="1200"/>
              </a:spcBef>
            </a:pPr>
            <a:r>
              <a:rPr lang="zh-CN" altLang="en-US" sz="1800" dirty="0">
                <a:latin typeface="Times New Roman" pitchFamily="18" charset="0"/>
                <a:cs typeface="Times New Roman" pitchFamily="18" charset="0"/>
              </a:rPr>
              <a:t>设</a:t>
            </a:r>
            <a:r>
              <a:rPr lang="en-US" altLang="zh-CN" sz="1800" dirty="0">
                <a:latin typeface="Times New Roman" pitchFamily="18" charset="0"/>
                <a:cs typeface="Times New Roman" pitchFamily="18" charset="0"/>
              </a:rPr>
              <a:t>T</a:t>
            </a:r>
            <a:r>
              <a:rPr lang="zh-CN" altLang="en-US" sz="1800" dirty="0">
                <a:latin typeface="Times New Roman" pitchFamily="18" charset="0"/>
                <a:cs typeface="Times New Roman" pitchFamily="18" charset="0"/>
              </a:rPr>
              <a:t>是</a:t>
            </a:r>
            <a:r>
              <a:rPr lang="en-US" altLang="zh-CN" sz="1800" dirty="0">
                <a:latin typeface="Times New Roman" pitchFamily="18" charset="0"/>
                <a:cs typeface="Times New Roman" pitchFamily="18" charset="0"/>
              </a:rPr>
              <a:t>G</a:t>
            </a:r>
            <a:r>
              <a:rPr lang="zh-CN" altLang="en-US" sz="1800" dirty="0">
                <a:latin typeface="Times New Roman" pitchFamily="18" charset="0"/>
                <a:cs typeface="Times New Roman" pitchFamily="18" charset="0"/>
              </a:rPr>
              <a:t>的一棵生成树，则</a:t>
            </a:r>
            <a:r>
              <a:rPr lang="en-US" altLang="zh-CN" sz="1800" dirty="0">
                <a:latin typeface="Times New Roman" pitchFamily="18" charset="0"/>
                <a:cs typeface="Times New Roman" pitchFamily="18" charset="0"/>
              </a:rPr>
              <a:t>T</a:t>
            </a:r>
            <a:r>
              <a:rPr lang="zh-CN" altLang="en-US" sz="1800" dirty="0">
                <a:latin typeface="Times New Roman" pitchFamily="18" charset="0"/>
                <a:cs typeface="Times New Roman" pitchFamily="18" charset="0"/>
              </a:rPr>
              <a:t>是连通的，从</a:t>
            </a:r>
            <a:r>
              <a:rPr lang="en-US" altLang="zh-CN" sz="1800" dirty="0">
                <a:latin typeface="Times New Roman" pitchFamily="18" charset="0"/>
                <a:cs typeface="Times New Roman" pitchFamily="18" charset="0"/>
              </a:rPr>
              <a:t>u</a:t>
            </a:r>
            <a:r>
              <a:rPr lang="zh-CN" altLang="en-US" sz="1800" dirty="0">
                <a:latin typeface="Times New Roman" pitchFamily="18" charset="0"/>
                <a:cs typeface="Times New Roman" pitchFamily="18" charset="0"/>
              </a:rPr>
              <a:t>到</a:t>
            </a:r>
            <a:r>
              <a:rPr lang="en-US" altLang="zh-CN" sz="1800" dirty="0">
                <a:latin typeface="Times New Roman" pitchFamily="18" charset="0"/>
                <a:cs typeface="Times New Roman" pitchFamily="18" charset="0"/>
              </a:rPr>
              <a:t>v</a:t>
            </a:r>
            <a:r>
              <a:rPr lang="zh-CN" altLang="en-US" sz="1800" dirty="0">
                <a:solidFill>
                  <a:srgbClr val="0000FF"/>
                </a:solidFill>
                <a:latin typeface="Times New Roman" pitchFamily="18" charset="0"/>
                <a:cs typeface="Times New Roman" pitchFamily="18" charset="0"/>
              </a:rPr>
              <a:t>必有一条</a:t>
            </a:r>
            <a:r>
              <a:rPr lang="zh-CN" altLang="en-US" sz="1800" dirty="0">
                <a:latin typeface="Times New Roman" pitchFamily="18" charset="0"/>
                <a:cs typeface="Times New Roman" pitchFamily="18" charset="0"/>
              </a:rPr>
              <a:t>路径</a:t>
            </a:r>
            <a:r>
              <a:rPr lang="en-US" altLang="zh-CN" sz="1800" dirty="0">
                <a:latin typeface="Times New Roman" pitchFamily="18" charset="0"/>
                <a:cs typeface="Times New Roman" pitchFamily="18" charset="0"/>
              </a:rPr>
              <a:t>(u,…,v)</a:t>
            </a:r>
            <a:r>
              <a:rPr lang="zh-CN" altLang="en-US" sz="1800" dirty="0">
                <a:latin typeface="Times New Roman" pitchFamily="18" charset="0"/>
                <a:cs typeface="Times New Roman" pitchFamily="18" charset="0"/>
              </a:rPr>
              <a:t>。</a:t>
            </a:r>
            <a:endParaRPr lang="en-US" altLang="zh-CN" sz="1800" dirty="0">
              <a:latin typeface="Times New Roman" pitchFamily="18" charset="0"/>
              <a:cs typeface="Times New Roman" pitchFamily="18" charset="0"/>
            </a:endParaRPr>
          </a:p>
          <a:p>
            <a:pPr lvl="1">
              <a:lnSpc>
                <a:spcPct val="150000"/>
              </a:lnSpc>
              <a:spcBef>
                <a:spcPts val="1200"/>
              </a:spcBef>
            </a:pPr>
            <a:r>
              <a:rPr lang="zh-CN" altLang="en-US" sz="1800" dirty="0">
                <a:latin typeface="Times New Roman" pitchFamily="18" charset="0"/>
                <a:cs typeface="Times New Roman" pitchFamily="18" charset="0"/>
              </a:rPr>
              <a:t>当将边</a:t>
            </a:r>
            <a:r>
              <a:rPr lang="en-US" altLang="zh-CN" sz="1800" dirty="0">
                <a:latin typeface="Times New Roman" pitchFamily="18" charset="0"/>
                <a:cs typeface="Times New Roman" pitchFamily="18" charset="0"/>
              </a:rPr>
              <a:t>(</a:t>
            </a:r>
            <a:r>
              <a:rPr lang="en-US" altLang="zh-CN" sz="1800" dirty="0" err="1">
                <a:latin typeface="Times New Roman" pitchFamily="18" charset="0"/>
                <a:cs typeface="Times New Roman" pitchFamily="18" charset="0"/>
              </a:rPr>
              <a:t>u,v</a:t>
            </a:r>
            <a:r>
              <a:rPr lang="en-US" altLang="zh-CN" sz="1800" dirty="0">
                <a:latin typeface="Times New Roman" pitchFamily="18" charset="0"/>
                <a:cs typeface="Times New Roman" pitchFamily="18" charset="0"/>
              </a:rPr>
              <a:t>)</a:t>
            </a:r>
            <a:r>
              <a:rPr lang="zh-CN" altLang="en-US" sz="1800" dirty="0">
                <a:latin typeface="Times New Roman" pitchFamily="18" charset="0"/>
                <a:cs typeface="Times New Roman" pitchFamily="18" charset="0"/>
              </a:rPr>
              <a:t>加入到</a:t>
            </a:r>
            <a:r>
              <a:rPr lang="en-US" altLang="zh-CN" sz="1800" dirty="0">
                <a:latin typeface="Times New Roman" pitchFamily="18" charset="0"/>
                <a:cs typeface="Times New Roman" pitchFamily="18" charset="0"/>
              </a:rPr>
              <a:t>T</a:t>
            </a:r>
            <a:r>
              <a:rPr lang="zh-CN" altLang="en-US" sz="1800" dirty="0">
                <a:latin typeface="Times New Roman" pitchFamily="18" charset="0"/>
                <a:cs typeface="Times New Roman" pitchFamily="18" charset="0"/>
              </a:rPr>
              <a:t>中时就构成了</a:t>
            </a:r>
            <a:r>
              <a:rPr lang="zh-CN" altLang="en-US" sz="1800" dirty="0">
                <a:solidFill>
                  <a:srgbClr val="0000FF"/>
                </a:solidFill>
                <a:latin typeface="Times New Roman" pitchFamily="18" charset="0"/>
                <a:cs typeface="Times New Roman" pitchFamily="18" charset="0"/>
              </a:rPr>
              <a:t>回路</a:t>
            </a:r>
            <a:r>
              <a:rPr lang="zh-CN" altLang="en-US" sz="1800" dirty="0">
                <a:latin typeface="Times New Roman" pitchFamily="18" charset="0"/>
                <a:cs typeface="Times New Roman" pitchFamily="18" charset="0"/>
              </a:rPr>
              <a:t>，则路径</a:t>
            </a:r>
            <a:r>
              <a:rPr lang="en-US" altLang="zh-CN" sz="1800" dirty="0">
                <a:latin typeface="Times New Roman" pitchFamily="18" charset="0"/>
                <a:cs typeface="Times New Roman" pitchFamily="18" charset="0"/>
              </a:rPr>
              <a:t>(u, …,v)</a:t>
            </a:r>
            <a:r>
              <a:rPr lang="zh-CN" altLang="en-US" sz="1800" dirty="0">
                <a:latin typeface="Times New Roman" pitchFamily="18" charset="0"/>
                <a:cs typeface="Times New Roman" pitchFamily="18" charset="0"/>
              </a:rPr>
              <a:t>中必有一条边</a:t>
            </a:r>
            <a:r>
              <a:rPr lang="en-US" altLang="zh-CN" sz="1800" dirty="0">
                <a:latin typeface="Times New Roman" pitchFamily="18" charset="0"/>
                <a:cs typeface="Times New Roman" pitchFamily="18" charset="0"/>
              </a:rPr>
              <a:t>(</a:t>
            </a:r>
            <a:r>
              <a:rPr lang="en-US" altLang="zh-CN" sz="1800" dirty="0" err="1">
                <a:latin typeface="Times New Roman" pitchFamily="18" charset="0"/>
                <a:cs typeface="Times New Roman" pitchFamily="18" charset="0"/>
              </a:rPr>
              <a:t>u’,v</a:t>
            </a:r>
            <a:r>
              <a:rPr lang="en-US" altLang="zh-CN" sz="1800" dirty="0">
                <a:latin typeface="Times New Roman" pitchFamily="18" charset="0"/>
                <a:cs typeface="Times New Roman" pitchFamily="18" charset="0"/>
              </a:rPr>
              <a:t>’) </a:t>
            </a:r>
            <a:r>
              <a:rPr lang="zh-CN" altLang="en-US" sz="1800" dirty="0">
                <a:latin typeface="Times New Roman" pitchFamily="18" charset="0"/>
                <a:cs typeface="Times New Roman" pitchFamily="18" charset="0"/>
              </a:rPr>
              <a:t>，满足</a:t>
            </a:r>
            <a:r>
              <a:rPr lang="en-US" altLang="zh-CN" sz="1800" dirty="0" err="1">
                <a:latin typeface="Times New Roman" pitchFamily="18" charset="0"/>
                <a:cs typeface="Times New Roman" pitchFamily="18" charset="0"/>
              </a:rPr>
              <a:t>u’∈U</a:t>
            </a:r>
            <a:r>
              <a:rPr lang="en-US" altLang="zh-CN" sz="1800" dirty="0">
                <a:latin typeface="Times New Roman" pitchFamily="18" charset="0"/>
                <a:cs typeface="Times New Roman" pitchFamily="18" charset="0"/>
              </a:rPr>
              <a:t> </a:t>
            </a:r>
            <a:r>
              <a:rPr lang="zh-CN" altLang="en-US" sz="1800" dirty="0">
                <a:latin typeface="Times New Roman" pitchFamily="18" charset="0"/>
                <a:cs typeface="Times New Roman" pitchFamily="18" charset="0"/>
              </a:rPr>
              <a:t>，</a:t>
            </a:r>
            <a:r>
              <a:rPr lang="en-US" altLang="zh-CN" sz="1800" dirty="0" err="1">
                <a:latin typeface="Times New Roman" pitchFamily="18" charset="0"/>
                <a:cs typeface="Times New Roman" pitchFamily="18" charset="0"/>
              </a:rPr>
              <a:t>v’∈V-U</a:t>
            </a:r>
            <a:r>
              <a:rPr lang="en-US" altLang="zh-CN" sz="1800" dirty="0">
                <a:latin typeface="Times New Roman" pitchFamily="18" charset="0"/>
                <a:cs typeface="Times New Roman" pitchFamily="18" charset="0"/>
              </a:rPr>
              <a:t> </a:t>
            </a:r>
            <a:r>
              <a:rPr lang="zh-CN" altLang="en-US" sz="1800" dirty="0">
                <a:latin typeface="Times New Roman" pitchFamily="18" charset="0"/>
                <a:cs typeface="Times New Roman" pitchFamily="18" charset="0"/>
              </a:rPr>
              <a:t>。</a:t>
            </a:r>
            <a:endParaRPr lang="en-US" altLang="zh-CN" sz="1800" dirty="0">
              <a:latin typeface="Times New Roman" pitchFamily="18" charset="0"/>
              <a:cs typeface="Times New Roman" pitchFamily="18" charset="0"/>
            </a:endParaRPr>
          </a:p>
          <a:p>
            <a:pPr lvl="1">
              <a:lnSpc>
                <a:spcPct val="150000"/>
              </a:lnSpc>
              <a:spcBef>
                <a:spcPts val="1200"/>
              </a:spcBef>
            </a:pPr>
            <a:r>
              <a:rPr lang="zh-CN" altLang="en-US" sz="1800" dirty="0">
                <a:latin typeface="Times New Roman" pitchFamily="18" charset="0"/>
                <a:cs typeface="Times New Roman" pitchFamily="18" charset="0"/>
              </a:rPr>
              <a:t>删去边</a:t>
            </a:r>
            <a:r>
              <a:rPr lang="en-US" altLang="zh-CN" sz="1800" dirty="0">
                <a:latin typeface="Times New Roman" pitchFamily="18" charset="0"/>
                <a:cs typeface="Times New Roman" pitchFamily="18" charset="0"/>
              </a:rPr>
              <a:t>(</a:t>
            </a:r>
            <a:r>
              <a:rPr lang="en-US" altLang="zh-CN" sz="1800" dirty="0" err="1">
                <a:latin typeface="Times New Roman" pitchFamily="18" charset="0"/>
                <a:cs typeface="Times New Roman" pitchFamily="18" charset="0"/>
              </a:rPr>
              <a:t>u’,v</a:t>
            </a:r>
            <a:r>
              <a:rPr lang="en-US" altLang="zh-CN" sz="1800" dirty="0">
                <a:latin typeface="Times New Roman" pitchFamily="18" charset="0"/>
                <a:cs typeface="Times New Roman" pitchFamily="18" charset="0"/>
              </a:rPr>
              <a:t>’) </a:t>
            </a:r>
            <a:r>
              <a:rPr lang="zh-CN" altLang="en-US" sz="1800" dirty="0">
                <a:latin typeface="Times New Roman" pitchFamily="18" charset="0"/>
                <a:cs typeface="Times New Roman" pitchFamily="18" charset="0"/>
              </a:rPr>
              <a:t>便可消除回路，同时得到另一棵生成树</a:t>
            </a:r>
            <a:r>
              <a:rPr lang="en-US" altLang="zh-CN" sz="1800" dirty="0">
                <a:latin typeface="Times New Roman" pitchFamily="18" charset="0"/>
                <a:cs typeface="Times New Roman" pitchFamily="18" charset="0"/>
              </a:rPr>
              <a:t>T’</a:t>
            </a:r>
            <a:r>
              <a:rPr lang="zh-CN" altLang="en-US" sz="1800" dirty="0">
                <a:latin typeface="Times New Roman" pitchFamily="18" charset="0"/>
                <a:cs typeface="Times New Roman" pitchFamily="18" charset="0"/>
              </a:rPr>
              <a:t>。</a:t>
            </a:r>
          </a:p>
          <a:p>
            <a:pPr>
              <a:lnSpc>
                <a:spcPct val="150000"/>
              </a:lnSpc>
              <a:spcBef>
                <a:spcPts val="1200"/>
              </a:spcBef>
            </a:pPr>
            <a:r>
              <a:rPr lang="zh-CN" altLang="en-US" sz="2000" dirty="0">
                <a:latin typeface="Times New Roman" pitchFamily="18" charset="0"/>
                <a:cs typeface="Times New Roman" pitchFamily="18" charset="0"/>
              </a:rPr>
              <a:t>由于</a:t>
            </a:r>
            <a:r>
              <a:rPr lang="en-US" altLang="zh-CN" sz="2000" dirty="0">
                <a:latin typeface="Times New Roman" pitchFamily="18" charset="0"/>
                <a:cs typeface="Times New Roman" pitchFamily="18" charset="0"/>
              </a:rPr>
              <a:t>(</a:t>
            </a:r>
            <a:r>
              <a:rPr lang="en-US" altLang="zh-CN" sz="2000" dirty="0" err="1">
                <a:latin typeface="Times New Roman" pitchFamily="18" charset="0"/>
                <a:cs typeface="Times New Roman" pitchFamily="18" charset="0"/>
              </a:rPr>
              <a:t>u,v</a:t>
            </a:r>
            <a:r>
              <a:rPr lang="en-US" altLang="zh-CN" sz="2000" dirty="0">
                <a:latin typeface="Times New Roman" pitchFamily="18" charset="0"/>
                <a:cs typeface="Times New Roman" pitchFamily="18" charset="0"/>
              </a:rPr>
              <a:t>)</a:t>
            </a:r>
            <a:r>
              <a:rPr lang="zh-CN" altLang="en-US" sz="2000" dirty="0">
                <a:latin typeface="Times New Roman" pitchFamily="18" charset="0"/>
                <a:cs typeface="Times New Roman" pitchFamily="18" charset="0"/>
              </a:rPr>
              <a:t>是</a:t>
            </a:r>
            <a:r>
              <a:rPr lang="en-US" altLang="zh-CN" sz="2000" dirty="0">
                <a:latin typeface="Times New Roman" pitchFamily="18" charset="0"/>
                <a:cs typeface="Times New Roman" pitchFamily="18" charset="0"/>
              </a:rPr>
              <a:t>U</a:t>
            </a:r>
            <a:r>
              <a:rPr lang="zh-CN" altLang="en-US" sz="2000" dirty="0">
                <a:latin typeface="Times New Roman" pitchFamily="18" charset="0"/>
                <a:cs typeface="Times New Roman" pitchFamily="18" charset="0"/>
              </a:rPr>
              <a:t>中顶点到</a:t>
            </a:r>
            <a:r>
              <a:rPr lang="en-US" altLang="zh-CN" sz="2000" dirty="0">
                <a:latin typeface="Times New Roman" pitchFamily="18" charset="0"/>
                <a:cs typeface="Times New Roman" pitchFamily="18" charset="0"/>
              </a:rPr>
              <a:t>V-U</a:t>
            </a:r>
            <a:r>
              <a:rPr lang="zh-CN" altLang="en-US" sz="2000" dirty="0">
                <a:latin typeface="Times New Roman" pitchFamily="18" charset="0"/>
                <a:cs typeface="Times New Roman" pitchFamily="18" charset="0"/>
              </a:rPr>
              <a:t>中顶点之间权值最小的边，故</a:t>
            </a:r>
            <a:r>
              <a:rPr lang="en-US" altLang="zh-CN" sz="2000" dirty="0">
                <a:latin typeface="Times New Roman" pitchFamily="18" charset="0"/>
                <a:cs typeface="Times New Roman" pitchFamily="18" charset="0"/>
              </a:rPr>
              <a:t>(</a:t>
            </a:r>
            <a:r>
              <a:rPr lang="en-US" altLang="zh-CN" sz="2000" dirty="0" err="1">
                <a:latin typeface="Times New Roman" pitchFamily="18" charset="0"/>
                <a:cs typeface="Times New Roman" pitchFamily="18" charset="0"/>
              </a:rPr>
              <a:t>u,v</a:t>
            </a:r>
            <a:r>
              <a:rPr lang="en-US" altLang="zh-CN" sz="2000" dirty="0">
                <a:latin typeface="Times New Roman" pitchFamily="18" charset="0"/>
                <a:cs typeface="Times New Roman" pitchFamily="18" charset="0"/>
              </a:rPr>
              <a:t>)</a:t>
            </a:r>
            <a:r>
              <a:rPr lang="zh-CN" altLang="en-US" sz="2000" dirty="0">
                <a:latin typeface="Times New Roman" pitchFamily="18" charset="0"/>
                <a:cs typeface="Times New Roman" pitchFamily="18" charset="0"/>
              </a:rPr>
              <a:t>的权值不会高于</a:t>
            </a:r>
            <a:r>
              <a:rPr lang="en-US" altLang="zh-CN" sz="2000" dirty="0">
                <a:latin typeface="Times New Roman" pitchFamily="18" charset="0"/>
                <a:cs typeface="Times New Roman" pitchFamily="18" charset="0"/>
              </a:rPr>
              <a:t>(</a:t>
            </a:r>
            <a:r>
              <a:rPr lang="en-US" altLang="zh-CN" sz="2000" dirty="0" err="1">
                <a:latin typeface="Times New Roman" pitchFamily="18" charset="0"/>
                <a:cs typeface="Times New Roman" pitchFamily="18" charset="0"/>
              </a:rPr>
              <a:t>u’,v</a:t>
            </a:r>
            <a:r>
              <a:rPr lang="en-US" altLang="zh-CN" sz="2000" dirty="0">
                <a:latin typeface="Times New Roman" pitchFamily="18" charset="0"/>
                <a:cs typeface="Times New Roman" pitchFamily="18" charset="0"/>
              </a:rPr>
              <a:t>’)</a:t>
            </a:r>
            <a:r>
              <a:rPr lang="zh-CN" altLang="en-US" sz="2000" dirty="0">
                <a:latin typeface="Times New Roman" pitchFamily="18" charset="0"/>
                <a:cs typeface="Times New Roman" pitchFamily="18" charset="0"/>
              </a:rPr>
              <a:t>的权值，</a:t>
            </a:r>
            <a:r>
              <a:rPr lang="en-US" altLang="zh-CN" sz="2000" dirty="0">
                <a:latin typeface="Times New Roman" pitchFamily="18" charset="0"/>
                <a:cs typeface="Times New Roman" pitchFamily="18" charset="0"/>
              </a:rPr>
              <a:t>T’</a:t>
            </a:r>
            <a:r>
              <a:rPr lang="zh-CN" altLang="en-US" sz="2000" dirty="0">
                <a:latin typeface="Times New Roman" pitchFamily="18" charset="0"/>
                <a:cs typeface="Times New Roman" pitchFamily="18" charset="0"/>
              </a:rPr>
              <a:t>的代价也不会高于</a:t>
            </a:r>
            <a:r>
              <a:rPr lang="en-US" altLang="zh-CN" sz="2000" dirty="0">
                <a:latin typeface="Times New Roman" pitchFamily="18" charset="0"/>
                <a:cs typeface="Times New Roman" pitchFamily="18" charset="0"/>
              </a:rPr>
              <a:t>T</a:t>
            </a:r>
            <a:r>
              <a:rPr lang="zh-CN" altLang="en-US" sz="2000" dirty="0">
                <a:latin typeface="Times New Roman" pitchFamily="18" charset="0"/>
                <a:cs typeface="Times New Roman" pitchFamily="18" charset="0"/>
              </a:rPr>
              <a:t>， </a:t>
            </a:r>
            <a:r>
              <a:rPr lang="en-US" altLang="zh-CN" sz="2000" dirty="0">
                <a:latin typeface="Times New Roman" pitchFamily="18" charset="0"/>
                <a:cs typeface="Times New Roman" pitchFamily="18" charset="0"/>
              </a:rPr>
              <a:t>T’</a:t>
            </a:r>
            <a:r>
              <a:rPr lang="zh-CN" altLang="en-US" sz="2000" dirty="0">
                <a:latin typeface="Times New Roman" pitchFamily="18" charset="0"/>
                <a:cs typeface="Times New Roman" pitchFamily="18" charset="0"/>
              </a:rPr>
              <a:t>是包含</a:t>
            </a:r>
            <a:r>
              <a:rPr lang="en-US" altLang="zh-CN" sz="2000" dirty="0">
                <a:latin typeface="Times New Roman" pitchFamily="18" charset="0"/>
                <a:cs typeface="Times New Roman" pitchFamily="18" charset="0"/>
              </a:rPr>
              <a:t>(</a:t>
            </a:r>
            <a:r>
              <a:rPr lang="en-US" altLang="zh-CN" sz="2000" dirty="0" err="1">
                <a:latin typeface="Times New Roman" pitchFamily="18" charset="0"/>
                <a:cs typeface="Times New Roman" pitchFamily="18" charset="0"/>
              </a:rPr>
              <a:t>u,v</a:t>
            </a:r>
            <a:r>
              <a:rPr lang="en-US" altLang="zh-CN" sz="2000" dirty="0">
                <a:latin typeface="Times New Roman" pitchFamily="18" charset="0"/>
                <a:cs typeface="Times New Roman" pitchFamily="18" charset="0"/>
              </a:rPr>
              <a:t>) </a:t>
            </a:r>
            <a:r>
              <a:rPr lang="zh-CN" altLang="en-US" sz="2000" dirty="0">
                <a:latin typeface="Times New Roman" pitchFamily="18" charset="0"/>
                <a:cs typeface="Times New Roman" pitchFamily="18" charset="0"/>
              </a:rPr>
              <a:t>的一棵最小生成树，与假设矛盾。</a:t>
            </a:r>
          </a:p>
          <a:p>
            <a:endParaRPr lang="zh-CN" altLang="en-US" dirty="0"/>
          </a:p>
        </p:txBody>
      </p:sp>
      <p:sp>
        <p:nvSpPr>
          <p:cNvPr id="4" name="页脚占位符 3"/>
          <p:cNvSpPr>
            <a:spLocks noGrp="1"/>
          </p:cNvSpPr>
          <p:nvPr>
            <p:ph type="ftr" sz="quarter" idx="11"/>
          </p:nvPr>
        </p:nvSpPr>
        <p:spPr>
          <a:xfrm>
            <a:off x="0" y="6356351"/>
            <a:ext cx="3086100" cy="365125"/>
          </a:xfrm>
        </p:spPr>
        <p:txBody>
          <a:bodyPr/>
          <a:lstStyle/>
          <a:p>
            <a:pPr algn="l"/>
            <a:r>
              <a:rPr lang="en-US" altLang="zh-CN"/>
              <a:t>Data Structure &amp; Algorithms</a:t>
            </a:r>
            <a:endParaRPr lang="zh-CN" altLang="en-US" dirty="0"/>
          </a:p>
        </p:txBody>
      </p:sp>
      <p:sp>
        <p:nvSpPr>
          <p:cNvPr id="5" name="灯片编号占位符 4"/>
          <p:cNvSpPr>
            <a:spLocks noGrp="1"/>
          </p:cNvSpPr>
          <p:nvPr>
            <p:ph type="sldNum" sz="quarter" idx="12"/>
          </p:nvPr>
        </p:nvSpPr>
        <p:spPr/>
        <p:txBody>
          <a:bodyPr/>
          <a:lstStyle/>
          <a:p>
            <a:fld id="{36FD9405-CE62-418F-9683-85B6A1C55A4B}" type="slidenum">
              <a:rPr lang="zh-CN" altLang="en-US" smtClean="0"/>
              <a:pPr/>
              <a:t>42</a:t>
            </a:fld>
            <a:endParaRPr lang="zh-CN" altLang="en-US" dirty="0"/>
          </a:p>
        </p:txBody>
      </p:sp>
    </p:spTree>
    <p:extLst>
      <p:ext uri="{BB962C8B-B14F-4D97-AF65-F5344CB8AC3E}">
        <p14:creationId xmlns:p14="http://schemas.microsoft.com/office/powerpoint/2010/main" val="73510040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最小生成树</a:t>
            </a:r>
          </a:p>
        </p:txBody>
      </p:sp>
      <p:sp>
        <p:nvSpPr>
          <p:cNvPr id="3" name="内容占位符 2"/>
          <p:cNvSpPr>
            <a:spLocks noGrp="1"/>
          </p:cNvSpPr>
          <p:nvPr>
            <p:ph idx="1"/>
          </p:nvPr>
        </p:nvSpPr>
        <p:spPr/>
        <p:txBody>
          <a:bodyPr/>
          <a:lstStyle/>
          <a:p>
            <a:r>
              <a:rPr lang="zh-CN" altLang="en-US" dirty="0"/>
              <a:t>最小生成树类定义</a:t>
            </a:r>
          </a:p>
          <a:p>
            <a:endParaRPr lang="zh-CN" altLang="en-US" dirty="0"/>
          </a:p>
        </p:txBody>
      </p:sp>
      <p:sp>
        <p:nvSpPr>
          <p:cNvPr id="4" name="页脚占位符 3"/>
          <p:cNvSpPr>
            <a:spLocks noGrp="1"/>
          </p:cNvSpPr>
          <p:nvPr>
            <p:ph type="ftr" sz="quarter" idx="11"/>
          </p:nvPr>
        </p:nvSpPr>
        <p:spPr>
          <a:xfrm>
            <a:off x="0" y="6356351"/>
            <a:ext cx="3086100" cy="365125"/>
          </a:xfrm>
        </p:spPr>
        <p:txBody>
          <a:bodyPr/>
          <a:lstStyle/>
          <a:p>
            <a:pPr algn="l"/>
            <a:r>
              <a:rPr lang="en-US" altLang="zh-CN"/>
              <a:t>Data Structure &amp; Algorithms</a:t>
            </a:r>
            <a:endParaRPr lang="zh-CN" altLang="en-US" dirty="0"/>
          </a:p>
        </p:txBody>
      </p:sp>
      <p:sp>
        <p:nvSpPr>
          <p:cNvPr id="5" name="灯片编号占位符 4"/>
          <p:cNvSpPr>
            <a:spLocks noGrp="1"/>
          </p:cNvSpPr>
          <p:nvPr>
            <p:ph type="sldNum" sz="quarter" idx="12"/>
          </p:nvPr>
        </p:nvSpPr>
        <p:spPr/>
        <p:txBody>
          <a:bodyPr/>
          <a:lstStyle/>
          <a:p>
            <a:fld id="{36FD9405-CE62-418F-9683-85B6A1C55A4B}" type="slidenum">
              <a:rPr lang="zh-CN" altLang="en-US" smtClean="0"/>
              <a:pPr/>
              <a:t>43</a:t>
            </a:fld>
            <a:endParaRPr lang="zh-CN" altLang="en-US" dirty="0"/>
          </a:p>
        </p:txBody>
      </p:sp>
      <p:sp>
        <p:nvSpPr>
          <p:cNvPr id="6" name="矩形 5"/>
          <p:cNvSpPr/>
          <p:nvPr/>
        </p:nvSpPr>
        <p:spPr>
          <a:xfrm>
            <a:off x="389110" y="1582341"/>
            <a:ext cx="3813239" cy="3449021"/>
          </a:xfrm>
          <a:prstGeom prst="rect">
            <a:avLst/>
          </a:prstGeom>
          <a:ln w="25400">
            <a:solidFill>
              <a:srgbClr val="FF0000"/>
            </a:solidFill>
          </a:ln>
        </p:spPr>
        <p:txBody>
          <a:bodyPr wrap="square">
            <a:spAutoFit/>
          </a:bodyPr>
          <a:lstStyle/>
          <a:p>
            <a:pPr>
              <a:lnSpc>
                <a:spcPct val="125000"/>
              </a:lnSpc>
              <a:spcBef>
                <a:spcPts val="600"/>
              </a:spcBef>
            </a:pPr>
            <a:r>
              <a:rPr lang="en-US" altLang="zh-CN" sz="1600" dirty="0">
                <a:latin typeface="Times New Roman" pitchFamily="18" charset="0"/>
                <a:cs typeface="Times New Roman" pitchFamily="18" charset="0"/>
              </a:rPr>
              <a:t>class </a:t>
            </a:r>
            <a:r>
              <a:rPr lang="en-US" altLang="zh-CN" sz="1600" dirty="0" err="1">
                <a:latin typeface="Times New Roman" pitchFamily="18" charset="0"/>
                <a:cs typeface="Times New Roman" pitchFamily="18" charset="0"/>
              </a:rPr>
              <a:t>MSTEdgeNode</a:t>
            </a:r>
            <a:r>
              <a:rPr lang="en-US" altLang="zh-CN" sz="1600" dirty="0">
                <a:latin typeface="Times New Roman" pitchFamily="18" charset="0"/>
                <a:cs typeface="Times New Roman" pitchFamily="18" charset="0"/>
              </a:rPr>
              <a:t> {   //</a:t>
            </a:r>
            <a:r>
              <a:rPr lang="zh-CN" altLang="en-US" sz="1600" dirty="0">
                <a:latin typeface="Times New Roman" pitchFamily="18" charset="0"/>
                <a:cs typeface="Times New Roman" pitchFamily="18" charset="0"/>
              </a:rPr>
              <a:t>生成树边结点类</a:t>
            </a:r>
          </a:p>
          <a:p>
            <a:pPr>
              <a:lnSpc>
                <a:spcPct val="125000"/>
              </a:lnSpc>
              <a:spcBef>
                <a:spcPts val="600"/>
              </a:spcBef>
            </a:pPr>
            <a:r>
              <a:rPr lang="en-US" altLang="zh-CN" sz="1600" dirty="0">
                <a:latin typeface="Times New Roman" pitchFamily="18" charset="0"/>
                <a:cs typeface="Times New Roman" pitchFamily="18" charset="0"/>
              </a:rPr>
              <a:t>friend class </a:t>
            </a:r>
            <a:r>
              <a:rPr lang="en-US" altLang="zh-CN" sz="1600" dirty="0" err="1">
                <a:latin typeface="Times New Roman" pitchFamily="18" charset="0"/>
                <a:cs typeface="Times New Roman" pitchFamily="18" charset="0"/>
              </a:rPr>
              <a:t>MinSpanTree</a:t>
            </a:r>
            <a:r>
              <a:rPr lang="en-US" altLang="zh-CN" sz="1600" dirty="0">
                <a:latin typeface="Times New Roman" pitchFamily="18" charset="0"/>
                <a:cs typeface="Times New Roman" pitchFamily="18" charset="0"/>
              </a:rPr>
              <a:t>;</a:t>
            </a:r>
          </a:p>
          <a:p>
            <a:pPr>
              <a:lnSpc>
                <a:spcPct val="125000"/>
              </a:lnSpc>
              <a:spcBef>
                <a:spcPts val="600"/>
              </a:spcBef>
            </a:pPr>
            <a:r>
              <a:rPr lang="en-US" altLang="zh-CN" sz="1600" dirty="0">
                <a:latin typeface="Times New Roman" pitchFamily="18" charset="0"/>
                <a:cs typeface="Times New Roman" pitchFamily="18" charset="0"/>
              </a:rPr>
              <a:t>private:</a:t>
            </a:r>
          </a:p>
          <a:p>
            <a:pPr>
              <a:lnSpc>
                <a:spcPct val="125000"/>
              </a:lnSpc>
              <a:spcBef>
                <a:spcPts val="600"/>
              </a:spcBef>
            </a:pPr>
            <a:r>
              <a:rPr lang="en-US" altLang="zh-CN" sz="1600" dirty="0">
                <a:latin typeface="Times New Roman" pitchFamily="18" charset="0"/>
                <a:cs typeface="Times New Roman" pitchFamily="18" charset="0"/>
              </a:rPr>
              <a:t>    int tail, head;  //</a:t>
            </a:r>
            <a:r>
              <a:rPr lang="zh-CN" altLang="en-US" sz="1600" dirty="0">
                <a:latin typeface="Times New Roman" pitchFamily="18" charset="0"/>
                <a:cs typeface="Times New Roman" pitchFamily="18" charset="0"/>
              </a:rPr>
              <a:t>生成树各边的两顶点</a:t>
            </a:r>
          </a:p>
          <a:p>
            <a:pPr>
              <a:lnSpc>
                <a:spcPct val="125000"/>
              </a:lnSpc>
              <a:spcBef>
                <a:spcPts val="600"/>
              </a:spcBef>
            </a:pPr>
            <a:r>
              <a:rPr lang="zh-CN" altLang="en-US" sz="1600" dirty="0">
                <a:latin typeface="Times New Roman" pitchFamily="18" charset="0"/>
                <a:cs typeface="Times New Roman" pitchFamily="18" charset="0"/>
              </a:rPr>
              <a:t>    </a:t>
            </a:r>
            <a:r>
              <a:rPr lang="en-US" altLang="zh-CN" sz="1600" dirty="0">
                <a:latin typeface="Times New Roman" pitchFamily="18" charset="0"/>
                <a:cs typeface="Times New Roman" pitchFamily="18" charset="0"/>
              </a:rPr>
              <a:t>float cost;        //</a:t>
            </a:r>
            <a:r>
              <a:rPr lang="zh-CN" altLang="en-US" sz="1600" dirty="0">
                <a:latin typeface="Times New Roman" pitchFamily="18" charset="0"/>
                <a:cs typeface="Times New Roman" pitchFamily="18" charset="0"/>
              </a:rPr>
              <a:t>生成树各边的权值</a:t>
            </a:r>
          </a:p>
          <a:p>
            <a:pPr>
              <a:lnSpc>
                <a:spcPct val="125000"/>
              </a:lnSpc>
              <a:spcBef>
                <a:spcPts val="600"/>
              </a:spcBef>
            </a:pPr>
            <a:r>
              <a:rPr lang="en-US" altLang="zh-CN" sz="1600" dirty="0">
                <a:latin typeface="Times New Roman" pitchFamily="18" charset="0"/>
                <a:cs typeface="Times New Roman" pitchFamily="18" charset="0"/>
              </a:rPr>
              <a:t>public:</a:t>
            </a:r>
          </a:p>
          <a:p>
            <a:pPr>
              <a:lnSpc>
                <a:spcPct val="125000"/>
              </a:lnSpc>
              <a:spcBef>
                <a:spcPts val="600"/>
              </a:spcBef>
            </a:pPr>
            <a:r>
              <a:rPr lang="en-US" altLang="zh-CN" sz="1600" dirty="0">
                <a:latin typeface="Times New Roman" pitchFamily="18" charset="0"/>
                <a:cs typeface="Times New Roman" pitchFamily="18" charset="0"/>
              </a:rPr>
              <a:t>    </a:t>
            </a:r>
            <a:r>
              <a:rPr lang="en-US" altLang="zh-CN" sz="1600" dirty="0" err="1">
                <a:latin typeface="Times New Roman" pitchFamily="18" charset="0"/>
                <a:cs typeface="Times New Roman" pitchFamily="18" charset="0"/>
              </a:rPr>
              <a:t>MSTEdgeNode</a:t>
            </a:r>
            <a:r>
              <a:rPr lang="en-US" altLang="zh-CN" sz="1600" dirty="0">
                <a:latin typeface="Times New Roman" pitchFamily="18" charset="0"/>
                <a:cs typeface="Times New Roman" pitchFamily="18" charset="0"/>
              </a:rPr>
              <a:t> ( )   //</a:t>
            </a:r>
            <a:r>
              <a:rPr lang="zh-CN" altLang="en-US" sz="1600" dirty="0">
                <a:latin typeface="Times New Roman" pitchFamily="18" charset="0"/>
                <a:cs typeface="Times New Roman" pitchFamily="18" charset="0"/>
              </a:rPr>
              <a:t>构造函数</a:t>
            </a:r>
          </a:p>
          <a:p>
            <a:pPr>
              <a:lnSpc>
                <a:spcPct val="125000"/>
              </a:lnSpc>
              <a:spcBef>
                <a:spcPts val="600"/>
              </a:spcBef>
            </a:pPr>
            <a:r>
              <a:rPr lang="zh-CN" altLang="en-US" sz="1600" dirty="0">
                <a:latin typeface="Times New Roman" pitchFamily="18" charset="0"/>
                <a:cs typeface="Times New Roman" pitchFamily="18" charset="0"/>
              </a:rPr>
              <a:t>        </a:t>
            </a:r>
            <a:r>
              <a:rPr lang="en-US" altLang="zh-CN" sz="1600" dirty="0">
                <a:latin typeface="Times New Roman" pitchFamily="18" charset="0"/>
                <a:cs typeface="Times New Roman" pitchFamily="18" charset="0"/>
              </a:rPr>
              <a:t>: tail ( -1 ), head ( -1 ), cost ( 0 ) { }</a:t>
            </a:r>
          </a:p>
          <a:p>
            <a:pPr>
              <a:lnSpc>
                <a:spcPct val="125000"/>
              </a:lnSpc>
              <a:spcBef>
                <a:spcPts val="600"/>
              </a:spcBef>
            </a:pPr>
            <a:r>
              <a:rPr lang="en-US" altLang="zh-CN" sz="1600" dirty="0">
                <a:latin typeface="Times New Roman" pitchFamily="18" charset="0"/>
                <a:cs typeface="Times New Roman" pitchFamily="18" charset="0"/>
              </a:rPr>
              <a:t>}; </a:t>
            </a:r>
            <a:endParaRPr lang="zh-CN" altLang="en-US" sz="1600" dirty="0">
              <a:latin typeface="Times New Roman" pitchFamily="18" charset="0"/>
              <a:cs typeface="Times New Roman" pitchFamily="18" charset="0"/>
            </a:endParaRPr>
          </a:p>
        </p:txBody>
      </p:sp>
      <p:sp>
        <p:nvSpPr>
          <p:cNvPr id="7" name="矩形 6"/>
          <p:cNvSpPr/>
          <p:nvPr/>
        </p:nvSpPr>
        <p:spPr>
          <a:xfrm>
            <a:off x="4572000" y="1582341"/>
            <a:ext cx="4221804" cy="4218463"/>
          </a:xfrm>
          <a:prstGeom prst="rect">
            <a:avLst/>
          </a:prstGeom>
          <a:ln w="25400">
            <a:solidFill>
              <a:srgbClr val="FF0000"/>
            </a:solidFill>
          </a:ln>
        </p:spPr>
        <p:txBody>
          <a:bodyPr wrap="square">
            <a:spAutoFit/>
          </a:bodyPr>
          <a:lstStyle/>
          <a:p>
            <a:pPr>
              <a:lnSpc>
                <a:spcPct val="125000"/>
              </a:lnSpc>
              <a:spcBef>
                <a:spcPts val="600"/>
              </a:spcBef>
            </a:pPr>
            <a:r>
              <a:rPr lang="en-US" altLang="zh-CN" sz="1600" dirty="0">
                <a:latin typeface="Times New Roman" pitchFamily="18" charset="0"/>
                <a:cs typeface="Times New Roman" pitchFamily="18" charset="0"/>
              </a:rPr>
              <a:t>class </a:t>
            </a:r>
            <a:r>
              <a:rPr lang="en-US" altLang="zh-CN" sz="1600" dirty="0" err="1">
                <a:latin typeface="Times New Roman" pitchFamily="18" charset="0"/>
                <a:cs typeface="Times New Roman" pitchFamily="18" charset="0"/>
              </a:rPr>
              <a:t>MinSpanTree</a:t>
            </a:r>
            <a:r>
              <a:rPr lang="en-US" altLang="zh-CN" sz="1600" dirty="0">
                <a:latin typeface="Times New Roman" pitchFamily="18" charset="0"/>
                <a:cs typeface="Times New Roman" pitchFamily="18" charset="0"/>
              </a:rPr>
              <a:t> {</a:t>
            </a:r>
          </a:p>
          <a:p>
            <a:pPr>
              <a:lnSpc>
                <a:spcPct val="125000"/>
              </a:lnSpc>
              <a:spcBef>
                <a:spcPts val="600"/>
              </a:spcBef>
            </a:pPr>
            <a:r>
              <a:rPr lang="en-US" altLang="zh-CN" sz="1600" dirty="0">
                <a:latin typeface="Times New Roman" pitchFamily="18" charset="0"/>
                <a:cs typeface="Times New Roman" pitchFamily="18" charset="0"/>
              </a:rPr>
              <a:t>protected:</a:t>
            </a:r>
          </a:p>
          <a:p>
            <a:pPr>
              <a:lnSpc>
                <a:spcPct val="125000"/>
              </a:lnSpc>
              <a:spcBef>
                <a:spcPts val="600"/>
              </a:spcBef>
            </a:pPr>
            <a:r>
              <a:rPr lang="en-US" altLang="zh-CN" sz="1600" dirty="0">
                <a:latin typeface="Times New Roman" pitchFamily="18" charset="0"/>
                <a:cs typeface="Times New Roman" pitchFamily="18" charset="0"/>
              </a:rPr>
              <a:t>    </a:t>
            </a:r>
            <a:r>
              <a:rPr lang="en-US" altLang="zh-CN" sz="1600" dirty="0" err="1">
                <a:latin typeface="Times New Roman" pitchFamily="18" charset="0"/>
                <a:cs typeface="Times New Roman" pitchFamily="18" charset="0"/>
              </a:rPr>
              <a:t>MSTEdgeNode</a:t>
            </a:r>
            <a:r>
              <a:rPr lang="en-US" altLang="zh-CN" sz="1600" dirty="0">
                <a:latin typeface="Times New Roman" pitchFamily="18" charset="0"/>
                <a:cs typeface="Times New Roman" pitchFamily="18" charset="0"/>
              </a:rPr>
              <a:t> * </a:t>
            </a:r>
            <a:r>
              <a:rPr lang="en-US" altLang="zh-CN" sz="1600" dirty="0" err="1">
                <a:latin typeface="Times New Roman" pitchFamily="18" charset="0"/>
                <a:cs typeface="Times New Roman" pitchFamily="18" charset="0"/>
              </a:rPr>
              <a:t>edgevalue</a:t>
            </a:r>
            <a:r>
              <a:rPr lang="en-US" altLang="zh-CN" sz="1600" dirty="0">
                <a:latin typeface="Times New Roman" pitchFamily="18" charset="0"/>
                <a:cs typeface="Times New Roman" pitchFamily="18" charset="0"/>
              </a:rPr>
              <a:t>;</a:t>
            </a:r>
          </a:p>
          <a:p>
            <a:pPr>
              <a:lnSpc>
                <a:spcPct val="125000"/>
              </a:lnSpc>
              <a:spcBef>
                <a:spcPts val="600"/>
              </a:spcBef>
            </a:pPr>
            <a:r>
              <a:rPr lang="en-US" altLang="zh-CN" sz="1600" dirty="0">
                <a:latin typeface="Times New Roman" pitchFamily="18" charset="0"/>
                <a:cs typeface="Times New Roman" pitchFamily="18" charset="0"/>
              </a:rPr>
              <a:t>    int </a:t>
            </a:r>
            <a:r>
              <a:rPr lang="en-US" altLang="zh-CN" sz="1600" dirty="0" err="1">
                <a:latin typeface="Times New Roman" pitchFamily="18" charset="0"/>
                <a:cs typeface="Times New Roman" pitchFamily="18" charset="0"/>
              </a:rPr>
              <a:t>MaxSize</a:t>
            </a:r>
            <a:r>
              <a:rPr lang="en-US" altLang="zh-CN" sz="1600" dirty="0">
                <a:latin typeface="Times New Roman" pitchFamily="18" charset="0"/>
                <a:cs typeface="Times New Roman" pitchFamily="18" charset="0"/>
              </a:rPr>
              <a:t>, n;</a:t>
            </a:r>
          </a:p>
          <a:p>
            <a:pPr>
              <a:lnSpc>
                <a:spcPct val="125000"/>
              </a:lnSpc>
              <a:spcBef>
                <a:spcPts val="600"/>
              </a:spcBef>
            </a:pPr>
            <a:r>
              <a:rPr lang="en-US" altLang="zh-CN" sz="1600" dirty="0">
                <a:latin typeface="Times New Roman" pitchFamily="18" charset="0"/>
                <a:cs typeface="Times New Roman" pitchFamily="18" charset="0"/>
              </a:rPr>
              <a:t>public:</a:t>
            </a:r>
          </a:p>
          <a:p>
            <a:pPr>
              <a:lnSpc>
                <a:spcPct val="125000"/>
              </a:lnSpc>
              <a:spcBef>
                <a:spcPts val="600"/>
              </a:spcBef>
            </a:pPr>
            <a:r>
              <a:rPr lang="en-US" altLang="zh-CN" sz="1600" dirty="0">
                <a:latin typeface="Times New Roman" pitchFamily="18" charset="0"/>
                <a:cs typeface="Times New Roman" pitchFamily="18" charset="0"/>
              </a:rPr>
              <a:t>    </a:t>
            </a:r>
            <a:r>
              <a:rPr lang="en-US" altLang="zh-CN" sz="1600" dirty="0" err="1">
                <a:latin typeface="Times New Roman" pitchFamily="18" charset="0"/>
                <a:cs typeface="Times New Roman" pitchFamily="18" charset="0"/>
              </a:rPr>
              <a:t>MinSpanTree</a:t>
            </a:r>
            <a:r>
              <a:rPr lang="en-US" altLang="zh-CN" sz="1600" dirty="0">
                <a:latin typeface="Times New Roman" pitchFamily="18" charset="0"/>
                <a:cs typeface="Times New Roman" pitchFamily="18" charset="0"/>
              </a:rPr>
              <a:t> ( int </a:t>
            </a:r>
            <a:r>
              <a:rPr lang="en-US" altLang="zh-CN" sz="1600" dirty="0" err="1">
                <a:latin typeface="Times New Roman" pitchFamily="18" charset="0"/>
                <a:cs typeface="Times New Roman" pitchFamily="18" charset="0"/>
              </a:rPr>
              <a:t>sz</a:t>
            </a:r>
            <a:r>
              <a:rPr lang="en-US" altLang="zh-CN" sz="1600" dirty="0">
                <a:latin typeface="Times New Roman" pitchFamily="18" charset="0"/>
                <a:cs typeface="Times New Roman" pitchFamily="18" charset="0"/>
              </a:rPr>
              <a:t> = NumVertices-1 ) </a:t>
            </a:r>
          </a:p>
          <a:p>
            <a:pPr>
              <a:lnSpc>
                <a:spcPct val="125000"/>
              </a:lnSpc>
              <a:spcBef>
                <a:spcPts val="600"/>
              </a:spcBef>
            </a:pPr>
            <a:r>
              <a:rPr lang="en-US" altLang="zh-CN" sz="1600" dirty="0">
                <a:latin typeface="Times New Roman" pitchFamily="18" charset="0"/>
                <a:cs typeface="Times New Roman" pitchFamily="18" charset="0"/>
              </a:rPr>
              <a:t>      : </a:t>
            </a:r>
            <a:r>
              <a:rPr lang="en-US" altLang="zh-CN" sz="1600" dirty="0" err="1">
                <a:latin typeface="Times New Roman" pitchFamily="18" charset="0"/>
                <a:cs typeface="Times New Roman" pitchFamily="18" charset="0"/>
              </a:rPr>
              <a:t>MaxSize</a:t>
            </a:r>
            <a:r>
              <a:rPr lang="en-US" altLang="zh-CN" sz="1600" dirty="0">
                <a:latin typeface="Times New Roman" pitchFamily="18" charset="0"/>
                <a:cs typeface="Times New Roman" pitchFamily="18" charset="0"/>
              </a:rPr>
              <a:t>(</a:t>
            </a:r>
            <a:r>
              <a:rPr lang="en-US" altLang="zh-CN" sz="1600" dirty="0" err="1">
                <a:latin typeface="Times New Roman" pitchFamily="18" charset="0"/>
                <a:cs typeface="Times New Roman" pitchFamily="18" charset="0"/>
              </a:rPr>
              <a:t>sz</a:t>
            </a:r>
            <a:r>
              <a:rPr lang="en-US" altLang="zh-CN" sz="1600" dirty="0">
                <a:latin typeface="Times New Roman" pitchFamily="18" charset="0"/>
                <a:cs typeface="Times New Roman" pitchFamily="18" charset="0"/>
              </a:rPr>
              <a:t>), n (0) {</a:t>
            </a:r>
          </a:p>
          <a:p>
            <a:pPr>
              <a:lnSpc>
                <a:spcPct val="125000"/>
              </a:lnSpc>
              <a:spcBef>
                <a:spcPts val="600"/>
              </a:spcBef>
            </a:pPr>
            <a:r>
              <a:rPr lang="en-US" altLang="zh-CN" sz="1600" dirty="0">
                <a:latin typeface="Times New Roman" pitchFamily="18" charset="0"/>
                <a:cs typeface="Times New Roman" pitchFamily="18" charset="0"/>
              </a:rPr>
              <a:t>        </a:t>
            </a:r>
            <a:r>
              <a:rPr lang="en-US" altLang="zh-CN" sz="1600" dirty="0" err="1">
                <a:latin typeface="Times New Roman" pitchFamily="18" charset="0"/>
                <a:cs typeface="Times New Roman" pitchFamily="18" charset="0"/>
              </a:rPr>
              <a:t>edgevalue</a:t>
            </a:r>
            <a:r>
              <a:rPr lang="en-US" altLang="zh-CN" sz="1600" dirty="0">
                <a:latin typeface="Times New Roman" pitchFamily="18" charset="0"/>
                <a:cs typeface="Times New Roman" pitchFamily="18" charset="0"/>
              </a:rPr>
              <a:t> = new </a:t>
            </a:r>
            <a:r>
              <a:rPr lang="en-US" altLang="zh-CN" sz="1600" dirty="0" err="1">
                <a:latin typeface="Times New Roman" pitchFamily="18" charset="0"/>
                <a:cs typeface="Times New Roman" pitchFamily="18" charset="0"/>
              </a:rPr>
              <a:t>MSTEdgeNode</a:t>
            </a:r>
            <a:r>
              <a:rPr lang="en-US" altLang="zh-CN" sz="1600" dirty="0">
                <a:latin typeface="Times New Roman" pitchFamily="18" charset="0"/>
                <a:cs typeface="Times New Roman" pitchFamily="18" charset="0"/>
              </a:rPr>
              <a:t>[</a:t>
            </a:r>
            <a:r>
              <a:rPr lang="en-US" altLang="zh-CN" sz="1600" dirty="0" err="1">
                <a:latin typeface="Times New Roman" pitchFamily="18" charset="0"/>
                <a:cs typeface="Times New Roman" pitchFamily="18" charset="0"/>
              </a:rPr>
              <a:t>MaxSize</a:t>
            </a:r>
            <a:r>
              <a:rPr lang="en-US" altLang="zh-CN" sz="1600" dirty="0">
                <a:latin typeface="Times New Roman" pitchFamily="18" charset="0"/>
                <a:cs typeface="Times New Roman" pitchFamily="18" charset="0"/>
              </a:rPr>
              <a:t>];</a:t>
            </a:r>
          </a:p>
          <a:p>
            <a:pPr>
              <a:lnSpc>
                <a:spcPct val="125000"/>
              </a:lnSpc>
              <a:spcBef>
                <a:spcPts val="600"/>
              </a:spcBef>
            </a:pPr>
            <a:r>
              <a:rPr lang="en-US" altLang="zh-CN" sz="1600" dirty="0">
                <a:latin typeface="Times New Roman" pitchFamily="18" charset="0"/>
                <a:cs typeface="Times New Roman" pitchFamily="18" charset="0"/>
              </a:rPr>
              <a:t>    }</a:t>
            </a:r>
          </a:p>
          <a:p>
            <a:pPr>
              <a:lnSpc>
                <a:spcPct val="125000"/>
              </a:lnSpc>
              <a:spcBef>
                <a:spcPts val="600"/>
              </a:spcBef>
            </a:pPr>
            <a:r>
              <a:rPr lang="en-US" altLang="zh-CN" sz="1600" dirty="0">
                <a:latin typeface="Times New Roman" pitchFamily="18" charset="0"/>
                <a:cs typeface="Times New Roman" pitchFamily="18" charset="0"/>
              </a:rPr>
              <a:t>    int Insert ( </a:t>
            </a:r>
            <a:r>
              <a:rPr lang="en-US" altLang="zh-CN" sz="1600" dirty="0" err="1">
                <a:latin typeface="Times New Roman" pitchFamily="18" charset="0"/>
                <a:cs typeface="Times New Roman" pitchFamily="18" charset="0"/>
              </a:rPr>
              <a:t>MSTEdgeNode</a:t>
            </a:r>
            <a:r>
              <a:rPr lang="en-US" altLang="zh-CN" sz="1600" dirty="0">
                <a:latin typeface="Times New Roman" pitchFamily="18" charset="0"/>
                <a:cs typeface="Times New Roman" pitchFamily="18" charset="0"/>
              </a:rPr>
              <a:t>&amp; item );</a:t>
            </a:r>
          </a:p>
          <a:p>
            <a:pPr>
              <a:lnSpc>
                <a:spcPct val="125000"/>
              </a:lnSpc>
              <a:spcBef>
                <a:spcPts val="600"/>
              </a:spcBef>
            </a:pPr>
            <a:r>
              <a:rPr lang="en-US" altLang="zh-CN" sz="1600" dirty="0">
                <a:latin typeface="Times New Roman" pitchFamily="18" charset="0"/>
                <a:cs typeface="Times New Roman" pitchFamily="18" charset="0"/>
              </a:rPr>
              <a:t>}</a:t>
            </a:r>
          </a:p>
        </p:txBody>
      </p:sp>
    </p:spTree>
    <p:extLst>
      <p:ext uri="{BB962C8B-B14F-4D97-AF65-F5344CB8AC3E}">
        <p14:creationId xmlns:p14="http://schemas.microsoft.com/office/powerpoint/2010/main" val="356995147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AF0C5A-FB88-4AE4-4B8D-B916D99CADCC}"/>
              </a:ext>
            </a:extLst>
          </p:cNvPr>
          <p:cNvSpPr>
            <a:spLocks noGrp="1"/>
          </p:cNvSpPr>
          <p:nvPr>
            <p:ph type="title"/>
          </p:nvPr>
        </p:nvSpPr>
        <p:spPr/>
        <p:txBody>
          <a:bodyPr/>
          <a:lstStyle/>
          <a:p>
            <a:r>
              <a:rPr lang="zh-CN" altLang="en-US" dirty="0"/>
              <a:t>最小生成树的背景</a:t>
            </a:r>
          </a:p>
        </p:txBody>
      </p:sp>
      <p:sp>
        <p:nvSpPr>
          <p:cNvPr id="3" name="内容占位符 2">
            <a:extLst>
              <a:ext uri="{FF2B5EF4-FFF2-40B4-BE49-F238E27FC236}">
                <a16:creationId xmlns:a16="http://schemas.microsoft.com/office/drawing/2014/main" id="{A7185B25-B5AB-4062-FDF7-C2E4D413DAC1}"/>
              </a:ext>
            </a:extLst>
          </p:cNvPr>
          <p:cNvSpPr>
            <a:spLocks noGrp="1"/>
          </p:cNvSpPr>
          <p:nvPr>
            <p:ph idx="1"/>
          </p:nvPr>
        </p:nvSpPr>
        <p:spPr/>
        <p:txBody>
          <a:bodyPr>
            <a:normAutofit/>
          </a:bodyPr>
          <a:lstStyle/>
          <a:p>
            <a:pPr>
              <a:lnSpc>
                <a:spcPct val="130000"/>
              </a:lnSpc>
              <a:spcBef>
                <a:spcPts val="1200"/>
              </a:spcBef>
            </a:pPr>
            <a:r>
              <a:rPr lang="en-US" altLang="zh-CN" sz="1600" dirty="0"/>
              <a:t>Kruskal</a:t>
            </a:r>
            <a:r>
              <a:rPr lang="zh-CN" altLang="en-US" sz="1600" dirty="0"/>
              <a:t>算法是一种用来寻找最小生成树的算法。</a:t>
            </a:r>
            <a:r>
              <a:rPr lang="en-US" altLang="zh-CN" sz="1600" dirty="0"/>
              <a:t>1956</a:t>
            </a:r>
            <a:r>
              <a:rPr lang="zh-CN" altLang="en-US" sz="1600" dirty="0"/>
              <a:t>年，约瑟夫</a:t>
            </a:r>
            <a:r>
              <a:rPr lang="en-US" altLang="zh-CN" sz="1600" dirty="0"/>
              <a:t>·</a:t>
            </a:r>
            <a:r>
              <a:rPr lang="zh-CN" altLang="en-US" sz="1600" dirty="0"/>
              <a:t>伯纳德</a:t>
            </a:r>
            <a:r>
              <a:rPr lang="en-US" altLang="zh-CN" sz="1600" dirty="0"/>
              <a:t>·</a:t>
            </a:r>
            <a:r>
              <a:rPr lang="zh-CN" altLang="en-US" sz="1600" dirty="0"/>
              <a:t>克鲁斯卡尔（</a:t>
            </a:r>
            <a:r>
              <a:rPr lang="en-US" altLang="zh-CN" sz="1600" dirty="0"/>
              <a:t>Joseph Bernard Kruskal</a:t>
            </a:r>
            <a:r>
              <a:rPr lang="zh-CN" altLang="en-US" sz="1600" dirty="0"/>
              <a:t>）提出了产生最小生成树（</a:t>
            </a:r>
            <a:r>
              <a:rPr lang="en-US" altLang="zh-CN" sz="1600" dirty="0"/>
              <a:t>MST</a:t>
            </a:r>
            <a:r>
              <a:rPr lang="zh-CN" altLang="en-US" sz="1600" dirty="0"/>
              <a:t>，</a:t>
            </a:r>
            <a:r>
              <a:rPr lang="en-US" altLang="zh-CN" sz="1600" dirty="0"/>
              <a:t>Minimum-cost Spanning Tree</a:t>
            </a:r>
            <a:r>
              <a:rPr lang="zh-CN" altLang="en-US" sz="1600" dirty="0"/>
              <a:t>）的</a:t>
            </a:r>
            <a:r>
              <a:rPr lang="en-US" altLang="zh-CN" sz="1600" b="1" dirty="0">
                <a:solidFill>
                  <a:srgbClr val="FF0000"/>
                </a:solidFill>
              </a:rPr>
              <a:t>Kruskal</a:t>
            </a:r>
            <a:r>
              <a:rPr lang="zh-CN" altLang="en-US" sz="1600" b="1" dirty="0">
                <a:solidFill>
                  <a:srgbClr val="FF0000"/>
                </a:solidFill>
              </a:rPr>
              <a:t>算法</a:t>
            </a:r>
            <a:r>
              <a:rPr lang="zh-CN" altLang="en-US" sz="1600" dirty="0"/>
              <a:t>，发表在当年的美国数学会学报上。</a:t>
            </a:r>
            <a:endParaRPr lang="en-US" altLang="zh-CN" sz="1600" dirty="0"/>
          </a:p>
          <a:p>
            <a:pPr>
              <a:lnSpc>
                <a:spcPct val="130000"/>
              </a:lnSpc>
              <a:spcBef>
                <a:spcPts val="1200"/>
              </a:spcBef>
            </a:pPr>
            <a:r>
              <a:rPr lang="en-US" altLang="zh-CN" sz="1600" b="1" dirty="0">
                <a:solidFill>
                  <a:srgbClr val="FF0000"/>
                </a:solidFill>
              </a:rPr>
              <a:t>Prim</a:t>
            </a:r>
            <a:r>
              <a:rPr lang="zh-CN" altLang="en-US" sz="1600" b="1" dirty="0">
                <a:solidFill>
                  <a:srgbClr val="FF0000"/>
                </a:solidFill>
              </a:rPr>
              <a:t>算法</a:t>
            </a:r>
            <a:r>
              <a:rPr lang="zh-CN" altLang="en-US" sz="1600" dirty="0"/>
              <a:t>是图论中的一种算法，可在加权连通图里搜索最小生成树。该算法于</a:t>
            </a:r>
            <a:r>
              <a:rPr lang="en-US" altLang="zh-CN" sz="1600" dirty="0"/>
              <a:t>1930</a:t>
            </a:r>
            <a:r>
              <a:rPr lang="zh-CN" altLang="en-US" sz="1600" dirty="0"/>
              <a:t>年由捷克数学家沃伊捷赫</a:t>
            </a:r>
            <a:r>
              <a:rPr lang="en-US" altLang="zh-CN" sz="1600" dirty="0"/>
              <a:t>·</a:t>
            </a:r>
            <a:r>
              <a:rPr lang="zh-CN" altLang="en-US" sz="1600" dirty="0"/>
              <a:t>亚尔尼克发现，并在</a:t>
            </a:r>
            <a:r>
              <a:rPr lang="en-US" altLang="zh-CN" sz="1600" dirty="0"/>
              <a:t>1957</a:t>
            </a:r>
            <a:r>
              <a:rPr lang="zh-CN" altLang="en-US" sz="1600" dirty="0"/>
              <a:t>年由美国计算机科学家罗伯特</a:t>
            </a:r>
            <a:r>
              <a:rPr lang="en-US" altLang="zh-CN" sz="1600" dirty="0"/>
              <a:t>·</a:t>
            </a:r>
            <a:r>
              <a:rPr lang="zh-CN" altLang="en-US" sz="1600" dirty="0"/>
              <a:t>普里姆独立发现；</a:t>
            </a:r>
            <a:r>
              <a:rPr lang="en-US" altLang="zh-CN" sz="1600" dirty="0"/>
              <a:t>1959</a:t>
            </a:r>
            <a:r>
              <a:rPr lang="zh-CN" altLang="en-US" sz="1600" dirty="0"/>
              <a:t>年，艾兹格</a:t>
            </a:r>
            <a:r>
              <a:rPr lang="en-US" altLang="zh-CN" sz="1600" dirty="0"/>
              <a:t>·</a:t>
            </a:r>
            <a:r>
              <a:rPr lang="zh-CN" altLang="en-US" sz="1600" dirty="0"/>
              <a:t>迪科斯彻再次发现了该算法。因此，在某些场合，普里姆算法又被称为</a:t>
            </a:r>
            <a:r>
              <a:rPr lang="en-US" altLang="zh-CN" sz="1600" dirty="0"/>
              <a:t>DJP</a:t>
            </a:r>
            <a:r>
              <a:rPr lang="zh-CN" altLang="en-US" sz="1600" dirty="0"/>
              <a:t>算法、亚尔尼克算法或普里姆</a:t>
            </a:r>
            <a:r>
              <a:rPr lang="en-US" altLang="zh-CN" sz="1600" dirty="0"/>
              <a:t>-</a:t>
            </a:r>
            <a:r>
              <a:rPr lang="zh-CN" altLang="en-US" sz="1600" dirty="0"/>
              <a:t>亚尔尼克算法。</a:t>
            </a:r>
            <a:endParaRPr lang="en-US" altLang="zh-CN" sz="1600" dirty="0"/>
          </a:p>
          <a:p>
            <a:pPr>
              <a:lnSpc>
                <a:spcPct val="130000"/>
              </a:lnSpc>
              <a:spcBef>
                <a:spcPts val="1200"/>
              </a:spcBef>
            </a:pPr>
            <a:r>
              <a:rPr lang="zh-CN" altLang="en-US" sz="1600" dirty="0"/>
              <a:t>对于这一问题的其他算法包括</a:t>
            </a:r>
            <a:r>
              <a:rPr lang="zh-CN" altLang="en-US" sz="1600" b="1" dirty="0">
                <a:solidFill>
                  <a:srgbClr val="FF0000"/>
                </a:solidFill>
              </a:rPr>
              <a:t>反向删除算法</a:t>
            </a:r>
            <a:r>
              <a:rPr lang="zh-CN" altLang="en-US" sz="1600" dirty="0"/>
              <a:t>和 </a:t>
            </a:r>
            <a:r>
              <a:rPr lang="en-US" altLang="zh-CN" sz="1600" b="1" dirty="0" err="1">
                <a:solidFill>
                  <a:srgbClr val="FF0000"/>
                </a:solidFill>
              </a:rPr>
              <a:t>BORůVKA</a:t>
            </a:r>
            <a:r>
              <a:rPr lang="en-US" altLang="zh-CN" sz="1600" b="1" dirty="0">
                <a:solidFill>
                  <a:srgbClr val="FF0000"/>
                </a:solidFill>
              </a:rPr>
              <a:t> </a:t>
            </a:r>
            <a:r>
              <a:rPr lang="zh-CN" altLang="en-US" sz="1600" b="1" dirty="0">
                <a:solidFill>
                  <a:srgbClr val="FF0000"/>
                </a:solidFill>
              </a:rPr>
              <a:t>算法</a:t>
            </a:r>
            <a:r>
              <a:rPr lang="zh-CN" altLang="en-US" sz="1600" dirty="0"/>
              <a:t>，这几种算法都是贪心算法的应用。与</a:t>
            </a:r>
            <a:r>
              <a:rPr lang="en-US" altLang="zh-CN" sz="1600" dirty="0" err="1"/>
              <a:t>BORůVKA</a:t>
            </a:r>
            <a:r>
              <a:rPr lang="zh-CN" altLang="en-US" sz="1600" dirty="0"/>
              <a:t>算法不同的地方是，</a:t>
            </a:r>
            <a:r>
              <a:rPr lang="en-US" altLang="zh-CN" sz="1600" dirty="0"/>
              <a:t>Kruskal</a:t>
            </a:r>
            <a:r>
              <a:rPr lang="zh-CN" altLang="en-US" sz="1600" dirty="0"/>
              <a:t>算法在图中存在相同权值的边时也有效。</a:t>
            </a:r>
          </a:p>
        </p:txBody>
      </p:sp>
      <p:sp>
        <p:nvSpPr>
          <p:cNvPr id="4" name="灯片编号占位符 3">
            <a:extLst>
              <a:ext uri="{FF2B5EF4-FFF2-40B4-BE49-F238E27FC236}">
                <a16:creationId xmlns:a16="http://schemas.microsoft.com/office/drawing/2014/main" id="{6EABF6BD-7A5C-991B-D6B1-E8442CF63DE0}"/>
              </a:ext>
            </a:extLst>
          </p:cNvPr>
          <p:cNvSpPr>
            <a:spLocks noGrp="1"/>
          </p:cNvSpPr>
          <p:nvPr>
            <p:ph type="sldNum" sz="quarter" idx="12"/>
          </p:nvPr>
        </p:nvSpPr>
        <p:spPr/>
        <p:txBody>
          <a:bodyPr/>
          <a:lstStyle/>
          <a:p>
            <a:fld id="{36FD9405-CE62-418F-9683-85B6A1C55A4B}" type="slidenum">
              <a:rPr lang="zh-CN" altLang="en-US" smtClean="0"/>
              <a:pPr/>
              <a:t>44</a:t>
            </a:fld>
            <a:endParaRPr lang="zh-CN" altLang="en-US" dirty="0"/>
          </a:p>
        </p:txBody>
      </p:sp>
      <p:sp>
        <p:nvSpPr>
          <p:cNvPr id="5" name="页脚占位符 4">
            <a:extLst>
              <a:ext uri="{FF2B5EF4-FFF2-40B4-BE49-F238E27FC236}">
                <a16:creationId xmlns:a16="http://schemas.microsoft.com/office/drawing/2014/main" id="{A861471A-EDC9-C4BC-F1A2-929F68C71184}"/>
              </a:ext>
            </a:extLst>
          </p:cNvPr>
          <p:cNvSpPr>
            <a:spLocks noGrp="1"/>
          </p:cNvSpPr>
          <p:nvPr>
            <p:ph type="ftr" sz="quarter" idx="11"/>
          </p:nvPr>
        </p:nvSpPr>
        <p:spPr/>
        <p:txBody>
          <a:bodyPr/>
          <a:lstStyle/>
          <a:p>
            <a:pPr algn="l"/>
            <a:r>
              <a:rPr lang="en-US" altLang="zh-CN"/>
              <a:t>Data Structure &amp; Algorithms</a:t>
            </a:r>
            <a:endParaRPr lang="zh-CN" altLang="en-US" dirty="0"/>
          </a:p>
        </p:txBody>
      </p:sp>
      <p:pic>
        <p:nvPicPr>
          <p:cNvPr id="6" name="图片 5">
            <a:extLst>
              <a:ext uri="{FF2B5EF4-FFF2-40B4-BE49-F238E27FC236}">
                <a16:creationId xmlns:a16="http://schemas.microsoft.com/office/drawing/2014/main" id="{BB36B8C0-B739-0D87-A12A-B62A04715843}"/>
              </a:ext>
            </a:extLst>
          </p:cNvPr>
          <p:cNvPicPr>
            <a:picLocks noChangeAspect="1"/>
          </p:cNvPicPr>
          <p:nvPr/>
        </p:nvPicPr>
        <p:blipFill>
          <a:blip r:embed="rId2"/>
          <a:stretch>
            <a:fillRect/>
          </a:stretch>
        </p:blipFill>
        <p:spPr>
          <a:xfrm>
            <a:off x="3597026" y="4467482"/>
            <a:ext cx="1949948" cy="1572958"/>
          </a:xfrm>
          <a:prstGeom prst="rect">
            <a:avLst/>
          </a:prstGeom>
        </p:spPr>
      </p:pic>
    </p:spTree>
    <p:extLst>
      <p:ext uri="{BB962C8B-B14F-4D97-AF65-F5344CB8AC3E}">
        <p14:creationId xmlns:p14="http://schemas.microsoft.com/office/powerpoint/2010/main" val="385118880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6C9104-1971-195A-ECA0-873AE3F22D68}"/>
              </a:ext>
            </a:extLst>
          </p:cNvPr>
          <p:cNvSpPr>
            <a:spLocks noGrp="1"/>
          </p:cNvSpPr>
          <p:nvPr>
            <p:ph type="title"/>
          </p:nvPr>
        </p:nvSpPr>
        <p:spPr/>
        <p:txBody>
          <a:bodyPr/>
          <a:lstStyle/>
          <a:p>
            <a:r>
              <a:rPr lang="zh-CN" altLang="en-US" dirty="0"/>
              <a:t>最小生成树</a:t>
            </a:r>
          </a:p>
        </p:txBody>
      </p:sp>
      <p:sp>
        <p:nvSpPr>
          <p:cNvPr id="3" name="内容占位符 2">
            <a:extLst>
              <a:ext uri="{FF2B5EF4-FFF2-40B4-BE49-F238E27FC236}">
                <a16:creationId xmlns:a16="http://schemas.microsoft.com/office/drawing/2014/main" id="{59D75731-8576-5512-B29D-572CA2039F77}"/>
              </a:ext>
            </a:extLst>
          </p:cNvPr>
          <p:cNvSpPr>
            <a:spLocks noGrp="1"/>
          </p:cNvSpPr>
          <p:nvPr>
            <p:ph idx="1"/>
          </p:nvPr>
        </p:nvSpPr>
        <p:spPr/>
        <p:txBody>
          <a:bodyPr/>
          <a:lstStyle/>
          <a:p>
            <a:r>
              <a:rPr lang="zh-CN" altLang="en-US" dirty="0"/>
              <a:t>与最小生成树相关的学术研究文献</a:t>
            </a:r>
          </a:p>
        </p:txBody>
      </p:sp>
      <p:sp>
        <p:nvSpPr>
          <p:cNvPr id="4" name="灯片编号占位符 3">
            <a:extLst>
              <a:ext uri="{FF2B5EF4-FFF2-40B4-BE49-F238E27FC236}">
                <a16:creationId xmlns:a16="http://schemas.microsoft.com/office/drawing/2014/main" id="{619B45DA-BA6E-21FB-F73F-B0424CB11DD6}"/>
              </a:ext>
            </a:extLst>
          </p:cNvPr>
          <p:cNvSpPr>
            <a:spLocks noGrp="1"/>
          </p:cNvSpPr>
          <p:nvPr>
            <p:ph type="sldNum" sz="quarter" idx="12"/>
          </p:nvPr>
        </p:nvSpPr>
        <p:spPr/>
        <p:txBody>
          <a:bodyPr/>
          <a:lstStyle/>
          <a:p>
            <a:fld id="{36FD9405-CE62-418F-9683-85B6A1C55A4B}" type="slidenum">
              <a:rPr lang="zh-CN" altLang="en-US" smtClean="0"/>
              <a:pPr/>
              <a:t>45</a:t>
            </a:fld>
            <a:endParaRPr lang="zh-CN" altLang="en-US" dirty="0"/>
          </a:p>
        </p:txBody>
      </p:sp>
      <p:sp>
        <p:nvSpPr>
          <p:cNvPr id="5" name="页脚占位符 4">
            <a:extLst>
              <a:ext uri="{FF2B5EF4-FFF2-40B4-BE49-F238E27FC236}">
                <a16:creationId xmlns:a16="http://schemas.microsoft.com/office/drawing/2014/main" id="{E69C88BF-B139-6207-071C-5C0FE5E29819}"/>
              </a:ext>
            </a:extLst>
          </p:cNvPr>
          <p:cNvSpPr>
            <a:spLocks noGrp="1"/>
          </p:cNvSpPr>
          <p:nvPr>
            <p:ph type="ftr" sz="quarter" idx="11"/>
          </p:nvPr>
        </p:nvSpPr>
        <p:spPr/>
        <p:txBody>
          <a:bodyPr/>
          <a:lstStyle/>
          <a:p>
            <a:pPr algn="l"/>
            <a:r>
              <a:rPr lang="en-US" altLang="zh-CN"/>
              <a:t>Data Structure &amp; Algorithms</a:t>
            </a:r>
            <a:endParaRPr lang="zh-CN" altLang="en-US" dirty="0"/>
          </a:p>
        </p:txBody>
      </p:sp>
      <p:pic>
        <p:nvPicPr>
          <p:cNvPr id="9" name="图片 8">
            <a:extLst>
              <a:ext uri="{FF2B5EF4-FFF2-40B4-BE49-F238E27FC236}">
                <a16:creationId xmlns:a16="http://schemas.microsoft.com/office/drawing/2014/main" id="{3DA78DAC-5307-D583-CD1D-1A2886CE509D}"/>
              </a:ext>
            </a:extLst>
          </p:cNvPr>
          <p:cNvPicPr>
            <a:picLocks noChangeAspect="1"/>
          </p:cNvPicPr>
          <p:nvPr/>
        </p:nvPicPr>
        <p:blipFill>
          <a:blip r:embed="rId2"/>
          <a:stretch>
            <a:fillRect/>
          </a:stretch>
        </p:blipFill>
        <p:spPr>
          <a:xfrm>
            <a:off x="249120" y="1573677"/>
            <a:ext cx="4887821" cy="4390563"/>
          </a:xfrm>
          <a:prstGeom prst="rect">
            <a:avLst/>
          </a:prstGeom>
          <a:ln>
            <a:solidFill>
              <a:schemeClr val="bg2">
                <a:lumMod val="75000"/>
              </a:schemeClr>
            </a:solidFill>
          </a:ln>
        </p:spPr>
      </p:pic>
      <p:pic>
        <p:nvPicPr>
          <p:cNvPr id="11" name="图片 10">
            <a:extLst>
              <a:ext uri="{FF2B5EF4-FFF2-40B4-BE49-F238E27FC236}">
                <a16:creationId xmlns:a16="http://schemas.microsoft.com/office/drawing/2014/main" id="{83AFC578-1DD2-C43B-2EBB-126B64BB26CB}"/>
              </a:ext>
            </a:extLst>
          </p:cNvPr>
          <p:cNvPicPr>
            <a:picLocks noChangeAspect="1"/>
          </p:cNvPicPr>
          <p:nvPr/>
        </p:nvPicPr>
        <p:blipFill>
          <a:blip r:embed="rId3"/>
          <a:stretch>
            <a:fillRect/>
          </a:stretch>
        </p:blipFill>
        <p:spPr>
          <a:xfrm>
            <a:off x="5319821" y="2141220"/>
            <a:ext cx="3600373" cy="3823020"/>
          </a:xfrm>
          <a:prstGeom prst="rect">
            <a:avLst/>
          </a:prstGeom>
          <a:ln>
            <a:solidFill>
              <a:schemeClr val="bg2">
                <a:lumMod val="75000"/>
              </a:schemeClr>
            </a:solidFill>
          </a:ln>
        </p:spPr>
      </p:pic>
    </p:spTree>
    <p:extLst>
      <p:ext uri="{BB962C8B-B14F-4D97-AF65-F5344CB8AC3E}">
        <p14:creationId xmlns:p14="http://schemas.microsoft.com/office/powerpoint/2010/main" val="355987943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最小生成树</a:t>
            </a:r>
            <a:r>
              <a:rPr lang="en-US" altLang="zh-CN" dirty="0"/>
              <a:t>--</a:t>
            </a:r>
            <a:r>
              <a:rPr lang="zh-CN" altLang="en-US" dirty="0"/>
              <a:t>克鲁斯卡尔 </a:t>
            </a:r>
            <a:r>
              <a:rPr lang="en-US" altLang="zh-CN" dirty="0"/>
              <a:t>(</a:t>
            </a:r>
            <a:r>
              <a:rPr lang="en-US" altLang="zh-CN" dirty="0" err="1"/>
              <a:t>Kruskal</a:t>
            </a:r>
            <a:r>
              <a:rPr lang="en-US" altLang="zh-CN" dirty="0"/>
              <a:t>) </a:t>
            </a:r>
            <a:r>
              <a:rPr lang="zh-CN" altLang="en-US" dirty="0"/>
              <a:t>算法</a:t>
            </a:r>
          </a:p>
        </p:txBody>
      </p:sp>
      <p:sp>
        <p:nvSpPr>
          <p:cNvPr id="4" name="页脚占位符 3"/>
          <p:cNvSpPr>
            <a:spLocks noGrp="1"/>
          </p:cNvSpPr>
          <p:nvPr>
            <p:ph type="ftr" sz="quarter" idx="11"/>
          </p:nvPr>
        </p:nvSpPr>
        <p:spPr>
          <a:xfrm>
            <a:off x="0" y="6356351"/>
            <a:ext cx="3086100" cy="365125"/>
          </a:xfrm>
        </p:spPr>
        <p:txBody>
          <a:bodyPr/>
          <a:lstStyle/>
          <a:p>
            <a:pPr algn="l"/>
            <a:r>
              <a:rPr lang="en-US" altLang="zh-CN"/>
              <a:t>Data Structure &amp; Algorithms</a:t>
            </a:r>
            <a:endParaRPr lang="zh-CN" altLang="en-US" dirty="0"/>
          </a:p>
        </p:txBody>
      </p:sp>
      <p:sp>
        <p:nvSpPr>
          <p:cNvPr id="5" name="灯片编号占位符 4"/>
          <p:cNvSpPr>
            <a:spLocks noGrp="1"/>
          </p:cNvSpPr>
          <p:nvPr>
            <p:ph type="sldNum" sz="quarter" idx="12"/>
          </p:nvPr>
        </p:nvSpPr>
        <p:spPr/>
        <p:txBody>
          <a:bodyPr/>
          <a:lstStyle/>
          <a:p>
            <a:fld id="{36FD9405-CE62-418F-9683-85B6A1C55A4B}" type="slidenum">
              <a:rPr lang="zh-CN" altLang="en-US" smtClean="0"/>
              <a:pPr/>
              <a:t>46</a:t>
            </a:fld>
            <a:endParaRPr lang="zh-CN" altLang="en-US" dirty="0"/>
          </a:p>
        </p:txBody>
      </p:sp>
      <p:sp>
        <p:nvSpPr>
          <p:cNvPr id="6" name="内容占位符 5"/>
          <p:cNvSpPr>
            <a:spLocks noGrp="1"/>
          </p:cNvSpPr>
          <p:nvPr>
            <p:ph idx="1"/>
          </p:nvPr>
        </p:nvSpPr>
        <p:spPr/>
        <p:txBody>
          <a:bodyPr/>
          <a:lstStyle/>
          <a:p>
            <a:pPr>
              <a:lnSpc>
                <a:spcPct val="150000"/>
              </a:lnSpc>
              <a:spcBef>
                <a:spcPts val="600"/>
              </a:spcBef>
              <a:buClr>
                <a:srgbClr val="FF7C80"/>
              </a:buClr>
              <a:buSzPct val="50000"/>
              <a:buFont typeface="Wingdings" pitchFamily="2" charset="2"/>
              <a:buChar char="n"/>
              <a:defRPr/>
            </a:pPr>
            <a:r>
              <a:rPr lang="zh-CN" altLang="en-US" sz="2200" dirty="0">
                <a:latin typeface="Times New Roman" pitchFamily="18" charset="0"/>
                <a:cs typeface="Times New Roman" pitchFamily="18" charset="0"/>
              </a:rPr>
              <a:t>克鲁斯卡尔算法的基本思想：</a:t>
            </a:r>
          </a:p>
          <a:p>
            <a:pPr marL="0" indent="0">
              <a:lnSpc>
                <a:spcPct val="150000"/>
              </a:lnSpc>
              <a:spcBef>
                <a:spcPts val="600"/>
              </a:spcBef>
              <a:buNone/>
              <a:defRPr/>
            </a:pPr>
            <a:r>
              <a:rPr lang="zh-CN" altLang="en-US" sz="2200" dirty="0">
                <a:latin typeface="Times New Roman" pitchFamily="18" charset="0"/>
                <a:cs typeface="Times New Roman" pitchFamily="18" charset="0"/>
              </a:rPr>
              <a:t>        设有一个有 </a:t>
            </a:r>
            <a:r>
              <a:rPr lang="en-US" altLang="zh-CN" sz="2200" i="1" dirty="0">
                <a:latin typeface="Times New Roman" pitchFamily="18" charset="0"/>
                <a:cs typeface="Times New Roman" pitchFamily="18" charset="0"/>
              </a:rPr>
              <a:t>n </a:t>
            </a:r>
            <a:r>
              <a:rPr lang="zh-CN" altLang="en-US" sz="2200" dirty="0">
                <a:latin typeface="Times New Roman" pitchFamily="18" charset="0"/>
                <a:cs typeface="Times New Roman" pitchFamily="18" charset="0"/>
              </a:rPr>
              <a:t>个顶点的连通网络 </a:t>
            </a:r>
            <a:r>
              <a:rPr lang="en-US" altLang="zh-CN" sz="2200" i="1" dirty="0">
                <a:latin typeface="Times New Roman" pitchFamily="18" charset="0"/>
                <a:cs typeface="Times New Roman" pitchFamily="18" charset="0"/>
              </a:rPr>
              <a:t>N</a:t>
            </a:r>
            <a:r>
              <a:rPr lang="en-US" altLang="zh-CN" sz="2200" dirty="0">
                <a:latin typeface="Times New Roman" pitchFamily="18" charset="0"/>
                <a:cs typeface="Times New Roman" pitchFamily="18" charset="0"/>
              </a:rPr>
              <a:t> = { </a:t>
            </a:r>
            <a:r>
              <a:rPr lang="en-US" altLang="zh-CN" sz="2200" i="1" dirty="0">
                <a:latin typeface="Times New Roman" pitchFamily="18" charset="0"/>
                <a:cs typeface="Times New Roman" pitchFamily="18" charset="0"/>
              </a:rPr>
              <a:t>V</a:t>
            </a:r>
            <a:r>
              <a:rPr lang="en-US" altLang="zh-CN" sz="2200" dirty="0">
                <a:latin typeface="Times New Roman" pitchFamily="18" charset="0"/>
                <a:cs typeface="Times New Roman" pitchFamily="18" charset="0"/>
              </a:rPr>
              <a:t>, </a:t>
            </a:r>
            <a:r>
              <a:rPr lang="en-US" altLang="zh-CN" sz="2200" i="1" dirty="0">
                <a:latin typeface="Times New Roman" pitchFamily="18" charset="0"/>
                <a:cs typeface="Times New Roman" pitchFamily="18" charset="0"/>
              </a:rPr>
              <a:t>E</a:t>
            </a:r>
            <a:r>
              <a:rPr lang="en-US" altLang="zh-CN" sz="2200" dirty="0">
                <a:latin typeface="Times New Roman" pitchFamily="18" charset="0"/>
                <a:cs typeface="Times New Roman" pitchFamily="18" charset="0"/>
              </a:rPr>
              <a:t> }, </a:t>
            </a:r>
            <a:r>
              <a:rPr lang="zh-CN" altLang="en-US" sz="2200" dirty="0">
                <a:latin typeface="Times New Roman" pitchFamily="18" charset="0"/>
                <a:cs typeface="Times New Roman" pitchFamily="18" charset="0"/>
              </a:rPr>
              <a:t>最初先构造一个</a:t>
            </a:r>
            <a:r>
              <a:rPr lang="zh-CN" altLang="en-US" sz="2200" dirty="0">
                <a:solidFill>
                  <a:srgbClr val="0000FF"/>
                </a:solidFill>
                <a:latin typeface="Times New Roman" pitchFamily="18" charset="0"/>
                <a:cs typeface="Times New Roman" pitchFamily="18" charset="0"/>
              </a:rPr>
              <a:t>只有 </a:t>
            </a:r>
            <a:r>
              <a:rPr lang="en-US" altLang="zh-CN" sz="2200" i="1" dirty="0">
                <a:solidFill>
                  <a:srgbClr val="0000FF"/>
                </a:solidFill>
                <a:latin typeface="Times New Roman" pitchFamily="18" charset="0"/>
                <a:cs typeface="Times New Roman" pitchFamily="18" charset="0"/>
              </a:rPr>
              <a:t>n </a:t>
            </a:r>
            <a:r>
              <a:rPr lang="zh-CN" altLang="en-US" sz="2200" dirty="0">
                <a:solidFill>
                  <a:srgbClr val="0000FF"/>
                </a:solidFill>
                <a:latin typeface="Times New Roman" pitchFamily="18" charset="0"/>
                <a:cs typeface="Times New Roman" pitchFamily="18" charset="0"/>
              </a:rPr>
              <a:t>个顶点</a:t>
            </a:r>
            <a:r>
              <a:rPr lang="en-US" altLang="zh-CN" sz="2200" dirty="0">
                <a:solidFill>
                  <a:srgbClr val="0000FF"/>
                </a:solidFill>
                <a:latin typeface="Times New Roman" pitchFamily="18" charset="0"/>
                <a:cs typeface="Times New Roman" pitchFamily="18" charset="0"/>
              </a:rPr>
              <a:t>, </a:t>
            </a:r>
            <a:r>
              <a:rPr lang="zh-CN" altLang="en-US" sz="2200" dirty="0">
                <a:solidFill>
                  <a:srgbClr val="0000FF"/>
                </a:solidFill>
                <a:latin typeface="Times New Roman" pitchFamily="18" charset="0"/>
                <a:cs typeface="Times New Roman" pitchFamily="18" charset="0"/>
              </a:rPr>
              <a:t>没有边</a:t>
            </a:r>
            <a:r>
              <a:rPr lang="zh-CN" altLang="en-US" sz="2200" dirty="0">
                <a:latin typeface="Times New Roman" pitchFamily="18" charset="0"/>
                <a:cs typeface="Times New Roman" pitchFamily="18" charset="0"/>
              </a:rPr>
              <a:t>的非连通图 </a:t>
            </a:r>
            <a:r>
              <a:rPr lang="en-US" altLang="zh-CN" sz="2200" i="1" dirty="0">
                <a:latin typeface="Times New Roman" pitchFamily="18" charset="0"/>
                <a:cs typeface="Times New Roman" pitchFamily="18" charset="0"/>
              </a:rPr>
              <a:t>T</a:t>
            </a:r>
            <a:r>
              <a:rPr lang="en-US" altLang="zh-CN" sz="2200" dirty="0">
                <a:latin typeface="Times New Roman" pitchFamily="18" charset="0"/>
                <a:cs typeface="Times New Roman" pitchFamily="18" charset="0"/>
              </a:rPr>
              <a:t> = { </a:t>
            </a:r>
            <a:r>
              <a:rPr lang="en-US" altLang="zh-CN" sz="2200" i="1" dirty="0">
                <a:latin typeface="Times New Roman" pitchFamily="18" charset="0"/>
                <a:cs typeface="Times New Roman" pitchFamily="18" charset="0"/>
              </a:rPr>
              <a:t>V</a:t>
            </a:r>
            <a:r>
              <a:rPr lang="en-US" altLang="zh-CN" sz="2200" dirty="0">
                <a:latin typeface="Times New Roman" pitchFamily="18" charset="0"/>
                <a:cs typeface="Times New Roman" pitchFamily="18" charset="0"/>
              </a:rPr>
              <a:t>, </a:t>
            </a:r>
            <a:r>
              <a:rPr lang="en-US" altLang="zh-CN" sz="2200" dirty="0">
                <a:latin typeface="Times New Roman" pitchFamily="18" charset="0"/>
                <a:cs typeface="Times New Roman" pitchFamily="18" charset="0"/>
                <a:sym typeface="Symbol" pitchFamily="18" charset="2"/>
              </a:rPr>
              <a:t></a:t>
            </a:r>
            <a:r>
              <a:rPr lang="en-US" altLang="zh-CN" sz="2200" dirty="0">
                <a:latin typeface="Times New Roman" pitchFamily="18" charset="0"/>
                <a:cs typeface="Times New Roman" pitchFamily="18" charset="0"/>
              </a:rPr>
              <a:t> },  </a:t>
            </a:r>
            <a:r>
              <a:rPr lang="zh-CN" altLang="en-US" sz="2200" dirty="0">
                <a:latin typeface="Times New Roman" pitchFamily="18" charset="0"/>
                <a:cs typeface="Times New Roman" pitchFamily="18" charset="0"/>
              </a:rPr>
              <a:t>图中每个顶点自成一个连通分量。</a:t>
            </a:r>
          </a:p>
          <a:p>
            <a:pPr marL="0" indent="0">
              <a:lnSpc>
                <a:spcPct val="150000"/>
              </a:lnSpc>
              <a:spcBef>
                <a:spcPts val="600"/>
              </a:spcBef>
              <a:buNone/>
              <a:defRPr/>
            </a:pPr>
            <a:r>
              <a:rPr lang="zh-CN" altLang="en-US" sz="2200" dirty="0">
                <a:latin typeface="Times New Roman" pitchFamily="18" charset="0"/>
                <a:cs typeface="Times New Roman" pitchFamily="18" charset="0"/>
              </a:rPr>
              <a:t>        当在 </a:t>
            </a:r>
            <a:r>
              <a:rPr lang="en-US" altLang="zh-CN" sz="2200" i="1" dirty="0">
                <a:latin typeface="Times New Roman" pitchFamily="18" charset="0"/>
                <a:cs typeface="Times New Roman" pitchFamily="18" charset="0"/>
              </a:rPr>
              <a:t>E </a:t>
            </a:r>
            <a:r>
              <a:rPr lang="zh-CN" altLang="en-US" sz="2200" dirty="0">
                <a:latin typeface="Times New Roman" pitchFamily="18" charset="0"/>
                <a:cs typeface="Times New Roman" pitchFamily="18" charset="0"/>
              </a:rPr>
              <a:t>中选到</a:t>
            </a:r>
            <a:r>
              <a:rPr lang="zh-CN" altLang="en-US" sz="2200" dirty="0">
                <a:solidFill>
                  <a:srgbClr val="0000FF"/>
                </a:solidFill>
                <a:latin typeface="Times New Roman" pitchFamily="18" charset="0"/>
                <a:cs typeface="Times New Roman" pitchFamily="18" charset="0"/>
              </a:rPr>
              <a:t>一条</a:t>
            </a:r>
            <a:r>
              <a:rPr lang="zh-CN" altLang="en-US" sz="2200" dirty="0">
                <a:latin typeface="Times New Roman" pitchFamily="18" charset="0"/>
                <a:cs typeface="Times New Roman" pitchFamily="18" charset="0"/>
              </a:rPr>
              <a:t>具有</a:t>
            </a:r>
            <a:r>
              <a:rPr lang="zh-CN" altLang="en-US" sz="2200" dirty="0">
                <a:solidFill>
                  <a:srgbClr val="0000FF"/>
                </a:solidFill>
                <a:latin typeface="Times New Roman" pitchFamily="18" charset="0"/>
                <a:cs typeface="Times New Roman" pitchFamily="18" charset="0"/>
              </a:rPr>
              <a:t>最小权值</a:t>
            </a:r>
            <a:r>
              <a:rPr lang="zh-CN" altLang="en-US" sz="2200" dirty="0">
                <a:latin typeface="Times New Roman" pitchFamily="18" charset="0"/>
                <a:cs typeface="Times New Roman" pitchFamily="18" charset="0"/>
              </a:rPr>
              <a:t>的边时</a:t>
            </a:r>
            <a:r>
              <a:rPr lang="en-US" altLang="zh-CN" sz="2200" dirty="0">
                <a:latin typeface="Times New Roman" pitchFamily="18" charset="0"/>
                <a:cs typeface="Times New Roman" pitchFamily="18" charset="0"/>
              </a:rPr>
              <a:t>, </a:t>
            </a:r>
            <a:r>
              <a:rPr lang="zh-CN" altLang="en-US" sz="2200" dirty="0">
                <a:latin typeface="Times New Roman" pitchFamily="18" charset="0"/>
                <a:cs typeface="Times New Roman" pitchFamily="18" charset="0"/>
              </a:rPr>
              <a:t>若该边的两个顶点落在不同的连通分量上，则将此边加入到 </a:t>
            </a:r>
            <a:r>
              <a:rPr lang="en-US" altLang="zh-CN" sz="2200" i="1" dirty="0">
                <a:latin typeface="Times New Roman" pitchFamily="18" charset="0"/>
                <a:cs typeface="Times New Roman" pitchFamily="18" charset="0"/>
              </a:rPr>
              <a:t>T </a:t>
            </a:r>
            <a:r>
              <a:rPr lang="zh-CN" altLang="en-US" sz="2200" dirty="0">
                <a:latin typeface="Times New Roman" pitchFamily="18" charset="0"/>
                <a:cs typeface="Times New Roman" pitchFamily="18" charset="0"/>
              </a:rPr>
              <a:t>中</a:t>
            </a:r>
            <a:r>
              <a:rPr lang="en-US" altLang="zh-CN" sz="2200" dirty="0">
                <a:latin typeface="Times New Roman" pitchFamily="18" charset="0"/>
                <a:cs typeface="Times New Roman" pitchFamily="18" charset="0"/>
              </a:rPr>
              <a:t>; </a:t>
            </a:r>
            <a:endParaRPr lang="zh-CN" altLang="en-US" sz="2200" dirty="0">
              <a:latin typeface="Times New Roman" pitchFamily="18" charset="0"/>
              <a:cs typeface="Times New Roman" pitchFamily="18" charset="0"/>
            </a:endParaRPr>
          </a:p>
          <a:p>
            <a:pPr marL="0" indent="0">
              <a:lnSpc>
                <a:spcPct val="150000"/>
              </a:lnSpc>
              <a:spcBef>
                <a:spcPts val="600"/>
              </a:spcBef>
              <a:buNone/>
              <a:defRPr/>
            </a:pPr>
            <a:r>
              <a:rPr lang="zh-CN" altLang="en-US" sz="2200" dirty="0">
                <a:latin typeface="Times New Roman" pitchFamily="18" charset="0"/>
                <a:cs typeface="Times New Roman" pitchFamily="18" charset="0"/>
              </a:rPr>
              <a:t>        否则将此边舍去，</a:t>
            </a:r>
            <a:r>
              <a:rPr lang="zh-CN" altLang="en-US" sz="2200" dirty="0">
                <a:solidFill>
                  <a:srgbClr val="0000FF"/>
                </a:solidFill>
                <a:latin typeface="Times New Roman" pitchFamily="18" charset="0"/>
                <a:cs typeface="Times New Roman" pitchFamily="18" charset="0"/>
              </a:rPr>
              <a:t>重新选择</a:t>
            </a:r>
            <a:r>
              <a:rPr lang="zh-CN" altLang="en-US" sz="2200" dirty="0">
                <a:latin typeface="Times New Roman" pitchFamily="18" charset="0"/>
                <a:cs typeface="Times New Roman" pitchFamily="18" charset="0"/>
              </a:rPr>
              <a:t>一条权值最小的边。</a:t>
            </a:r>
          </a:p>
          <a:p>
            <a:pPr marL="0" indent="0">
              <a:lnSpc>
                <a:spcPct val="150000"/>
              </a:lnSpc>
              <a:spcBef>
                <a:spcPts val="600"/>
              </a:spcBef>
              <a:buNone/>
              <a:defRPr/>
            </a:pPr>
            <a:r>
              <a:rPr lang="zh-CN" altLang="en-US" sz="2200" dirty="0">
                <a:latin typeface="Times New Roman" pitchFamily="18" charset="0"/>
                <a:cs typeface="Times New Roman" pitchFamily="18" charset="0"/>
              </a:rPr>
              <a:t>        如此重复下去</a:t>
            </a:r>
            <a:r>
              <a:rPr lang="en-US" altLang="zh-CN" sz="2200" dirty="0">
                <a:latin typeface="Times New Roman" pitchFamily="18" charset="0"/>
                <a:cs typeface="Times New Roman" pitchFamily="18" charset="0"/>
              </a:rPr>
              <a:t>, </a:t>
            </a:r>
            <a:r>
              <a:rPr lang="zh-CN" altLang="en-US" sz="2200" dirty="0">
                <a:latin typeface="Times New Roman" pitchFamily="18" charset="0"/>
                <a:cs typeface="Times New Roman" pitchFamily="18" charset="0"/>
              </a:rPr>
              <a:t>直到所有顶点在同一个连通分量上为止。</a:t>
            </a:r>
          </a:p>
          <a:p>
            <a:endParaRPr lang="zh-CN" altLang="en-US" dirty="0"/>
          </a:p>
        </p:txBody>
      </p:sp>
    </p:spTree>
    <p:extLst>
      <p:ext uri="{BB962C8B-B14F-4D97-AF65-F5344CB8AC3E}">
        <p14:creationId xmlns:p14="http://schemas.microsoft.com/office/powerpoint/2010/main" val="71094245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最小生成树</a:t>
            </a:r>
            <a:r>
              <a:rPr lang="en-US" altLang="zh-CN" dirty="0"/>
              <a:t>--</a:t>
            </a:r>
            <a:r>
              <a:rPr lang="zh-CN" altLang="en-US" dirty="0"/>
              <a:t>克鲁斯卡尔 </a:t>
            </a:r>
            <a:r>
              <a:rPr lang="en-US" altLang="zh-CN" dirty="0"/>
              <a:t>(</a:t>
            </a:r>
            <a:r>
              <a:rPr lang="en-US" altLang="zh-CN" dirty="0" err="1"/>
              <a:t>Kruskal</a:t>
            </a:r>
            <a:r>
              <a:rPr lang="en-US" altLang="zh-CN" dirty="0"/>
              <a:t>) </a:t>
            </a:r>
            <a:r>
              <a:rPr lang="zh-CN" altLang="en-US" dirty="0"/>
              <a:t>算法</a:t>
            </a:r>
          </a:p>
        </p:txBody>
      </p:sp>
      <p:sp>
        <p:nvSpPr>
          <p:cNvPr id="4" name="页脚占位符 3"/>
          <p:cNvSpPr>
            <a:spLocks noGrp="1"/>
          </p:cNvSpPr>
          <p:nvPr>
            <p:ph type="ftr" sz="quarter" idx="11"/>
          </p:nvPr>
        </p:nvSpPr>
        <p:spPr>
          <a:xfrm>
            <a:off x="0" y="6356351"/>
            <a:ext cx="3086100" cy="365125"/>
          </a:xfrm>
        </p:spPr>
        <p:txBody>
          <a:bodyPr/>
          <a:lstStyle/>
          <a:p>
            <a:pPr algn="l"/>
            <a:r>
              <a:rPr lang="en-US" altLang="zh-CN"/>
              <a:t>Data Structure &amp; Algorithms</a:t>
            </a:r>
            <a:endParaRPr lang="zh-CN" altLang="en-US" dirty="0"/>
          </a:p>
        </p:txBody>
      </p:sp>
      <p:sp>
        <p:nvSpPr>
          <p:cNvPr id="5" name="灯片编号占位符 4"/>
          <p:cNvSpPr>
            <a:spLocks noGrp="1"/>
          </p:cNvSpPr>
          <p:nvPr>
            <p:ph type="sldNum" sz="quarter" idx="12"/>
          </p:nvPr>
        </p:nvSpPr>
        <p:spPr/>
        <p:txBody>
          <a:bodyPr/>
          <a:lstStyle/>
          <a:p>
            <a:fld id="{36FD9405-CE62-418F-9683-85B6A1C55A4B}" type="slidenum">
              <a:rPr lang="zh-CN" altLang="en-US" smtClean="0"/>
              <a:pPr/>
              <a:t>47</a:t>
            </a:fld>
            <a:endParaRPr lang="zh-CN" altLang="en-US" dirty="0"/>
          </a:p>
        </p:txBody>
      </p:sp>
      <p:sp>
        <p:nvSpPr>
          <p:cNvPr id="104" name="内容占位符 2"/>
          <p:cNvSpPr>
            <a:spLocks noGrp="1"/>
          </p:cNvSpPr>
          <p:nvPr>
            <p:ph idx="1"/>
          </p:nvPr>
        </p:nvSpPr>
        <p:spPr>
          <a:xfrm>
            <a:off x="432000" y="976838"/>
            <a:ext cx="8280000" cy="5063602"/>
          </a:xfrm>
        </p:spPr>
        <p:txBody>
          <a:bodyPr>
            <a:normAutofit lnSpcReduction="10000"/>
          </a:bodyPr>
          <a:lstStyle/>
          <a:p>
            <a:pPr>
              <a:lnSpc>
                <a:spcPct val="150000"/>
              </a:lnSpc>
              <a:spcBef>
                <a:spcPts val="1200"/>
              </a:spcBef>
              <a:buClr>
                <a:srgbClr val="FF7C80"/>
              </a:buClr>
              <a:buSzPct val="50000"/>
              <a:buFont typeface="Wingdings" pitchFamily="2" charset="2"/>
              <a:buChar char="n"/>
              <a:defRPr/>
            </a:pPr>
            <a:r>
              <a:rPr lang="zh-CN" altLang="en-US" sz="2000" dirty="0">
                <a:latin typeface="Times New Roman" pitchFamily="18" charset="0"/>
                <a:cs typeface="Times New Roman" pitchFamily="18" charset="0"/>
              </a:rPr>
              <a:t>算法的框架：利用</a:t>
            </a:r>
            <a:r>
              <a:rPr lang="zh-CN" altLang="en-US" sz="2000" dirty="0">
                <a:solidFill>
                  <a:srgbClr val="0000FF"/>
                </a:solidFill>
                <a:latin typeface="Times New Roman" pitchFamily="18" charset="0"/>
                <a:cs typeface="Times New Roman" pitchFamily="18" charset="0"/>
              </a:rPr>
              <a:t>最小堆</a:t>
            </a:r>
            <a:r>
              <a:rPr lang="en-US" altLang="zh-CN" sz="2000" dirty="0">
                <a:solidFill>
                  <a:srgbClr val="0000FF"/>
                </a:solidFill>
                <a:latin typeface="Times New Roman" pitchFamily="18" charset="0"/>
                <a:cs typeface="Times New Roman" pitchFamily="18" charset="0"/>
              </a:rPr>
              <a:t>(Min Heap)</a:t>
            </a:r>
            <a:r>
              <a:rPr lang="zh-CN" altLang="en-US" sz="2000" dirty="0">
                <a:latin typeface="Times New Roman" pitchFamily="18" charset="0"/>
                <a:cs typeface="Times New Roman" pitchFamily="18" charset="0"/>
              </a:rPr>
              <a:t>和</a:t>
            </a:r>
            <a:r>
              <a:rPr lang="zh-CN" altLang="en-US" sz="2000" dirty="0">
                <a:solidFill>
                  <a:srgbClr val="0000FF"/>
                </a:solidFill>
                <a:latin typeface="Times New Roman" pitchFamily="18" charset="0"/>
                <a:cs typeface="Times New Roman" pitchFamily="18" charset="0"/>
              </a:rPr>
              <a:t>并查集</a:t>
            </a:r>
            <a:r>
              <a:rPr lang="en-US" altLang="zh-CN" sz="2000" dirty="0">
                <a:solidFill>
                  <a:srgbClr val="0000FF"/>
                </a:solidFill>
                <a:latin typeface="Times New Roman" pitchFamily="18" charset="0"/>
                <a:cs typeface="Times New Roman" pitchFamily="18" charset="0"/>
              </a:rPr>
              <a:t>(Disjoint Sets)</a:t>
            </a:r>
            <a:r>
              <a:rPr lang="zh-CN" altLang="en-US" sz="2000" dirty="0">
                <a:latin typeface="Times New Roman" pitchFamily="18" charset="0"/>
                <a:cs typeface="Times New Roman" pitchFamily="18" charset="0"/>
              </a:rPr>
              <a:t>来实现克鲁斯卡尔算法。</a:t>
            </a:r>
            <a:r>
              <a:rPr lang="zh-CN" altLang="en-US" sz="1400" dirty="0">
                <a:latin typeface="Times New Roman" pitchFamily="18" charset="0"/>
                <a:cs typeface="Times New Roman" pitchFamily="18" charset="0"/>
              </a:rPr>
              <a:t>（最小堆的定义是，一棵完全二叉树，每一个节点都大于等于其父节点。完全二叉树是叶子都在最后一层，且尽量靠左）</a:t>
            </a:r>
          </a:p>
          <a:p>
            <a:pPr>
              <a:lnSpc>
                <a:spcPct val="150000"/>
              </a:lnSpc>
              <a:spcBef>
                <a:spcPts val="1200"/>
              </a:spcBef>
              <a:buClr>
                <a:srgbClr val="FF7C80"/>
              </a:buClr>
              <a:buSzPct val="50000"/>
              <a:buFont typeface="Wingdings" pitchFamily="2" charset="2"/>
              <a:buChar char="n"/>
              <a:defRPr/>
            </a:pPr>
            <a:r>
              <a:rPr lang="zh-CN" altLang="en-US" sz="2000" dirty="0">
                <a:latin typeface="Times New Roman" pitchFamily="18" charset="0"/>
                <a:cs typeface="Times New Roman" pitchFamily="18" charset="0"/>
              </a:rPr>
              <a:t>首先</a:t>
            </a:r>
            <a:r>
              <a:rPr lang="en-US" altLang="zh-CN" sz="2000" dirty="0">
                <a:latin typeface="Times New Roman" pitchFamily="18" charset="0"/>
                <a:cs typeface="Times New Roman" pitchFamily="18" charset="0"/>
              </a:rPr>
              <a:t>, </a:t>
            </a:r>
            <a:r>
              <a:rPr lang="zh-CN" altLang="en-US" sz="2000" dirty="0">
                <a:latin typeface="Times New Roman" pitchFamily="18" charset="0"/>
                <a:cs typeface="Times New Roman" pitchFamily="18" charset="0"/>
              </a:rPr>
              <a:t>利用最小堆来存放</a:t>
            </a:r>
            <a:r>
              <a:rPr lang="en-US" altLang="zh-CN" sz="2000" dirty="0">
                <a:latin typeface="Times New Roman" pitchFamily="18" charset="0"/>
                <a:cs typeface="Times New Roman" pitchFamily="18" charset="0"/>
              </a:rPr>
              <a:t>E</a:t>
            </a:r>
            <a:r>
              <a:rPr lang="zh-CN" altLang="en-US" sz="2000" dirty="0">
                <a:latin typeface="Times New Roman" pitchFamily="18" charset="0"/>
                <a:cs typeface="Times New Roman" pitchFamily="18" charset="0"/>
              </a:rPr>
              <a:t>中的所有的边</a:t>
            </a:r>
            <a:r>
              <a:rPr lang="en-US" altLang="zh-CN" sz="2000" dirty="0">
                <a:latin typeface="Times New Roman" pitchFamily="18" charset="0"/>
                <a:cs typeface="Times New Roman" pitchFamily="18" charset="0"/>
              </a:rPr>
              <a:t>, </a:t>
            </a:r>
            <a:r>
              <a:rPr lang="zh-CN" altLang="en-US" sz="2000" dirty="0">
                <a:latin typeface="Times New Roman" pitchFamily="18" charset="0"/>
                <a:cs typeface="Times New Roman" pitchFamily="18" charset="0"/>
              </a:rPr>
              <a:t>堆中每个结点的格式为</a:t>
            </a:r>
          </a:p>
          <a:p>
            <a:pPr>
              <a:lnSpc>
                <a:spcPct val="150000"/>
              </a:lnSpc>
              <a:spcBef>
                <a:spcPts val="1200"/>
              </a:spcBef>
              <a:buClr>
                <a:srgbClr val="FF7C80"/>
              </a:buClr>
              <a:buSzPct val="50000"/>
              <a:buFont typeface="Wingdings" pitchFamily="2" charset="2"/>
              <a:buChar char="n"/>
              <a:defRPr/>
            </a:pPr>
            <a:endParaRPr lang="zh-CN" altLang="en-US" sz="2000" dirty="0">
              <a:latin typeface="Times New Roman" pitchFamily="18" charset="0"/>
              <a:cs typeface="Times New Roman" pitchFamily="18" charset="0"/>
            </a:endParaRPr>
          </a:p>
          <a:p>
            <a:pPr>
              <a:lnSpc>
                <a:spcPct val="150000"/>
              </a:lnSpc>
              <a:spcBef>
                <a:spcPts val="1200"/>
              </a:spcBef>
              <a:buClr>
                <a:srgbClr val="FF7C80"/>
              </a:buClr>
              <a:buSzPct val="50000"/>
              <a:buFont typeface="Wingdings" pitchFamily="2" charset="2"/>
              <a:buChar char="n"/>
              <a:defRPr/>
            </a:pPr>
            <a:endParaRPr lang="zh-CN" altLang="en-US" sz="2000" dirty="0">
              <a:latin typeface="Times New Roman" pitchFamily="18" charset="0"/>
              <a:cs typeface="Times New Roman" pitchFamily="18" charset="0"/>
            </a:endParaRPr>
          </a:p>
          <a:p>
            <a:pPr>
              <a:lnSpc>
                <a:spcPct val="150000"/>
              </a:lnSpc>
              <a:spcBef>
                <a:spcPts val="1200"/>
              </a:spcBef>
              <a:buClr>
                <a:srgbClr val="FF7C80"/>
              </a:buClr>
              <a:buSzPct val="50000"/>
              <a:buFont typeface="Wingdings" pitchFamily="2" charset="2"/>
              <a:buChar char="n"/>
              <a:defRPr/>
            </a:pPr>
            <a:r>
              <a:rPr lang="zh-CN" altLang="en-US" sz="2000" dirty="0">
                <a:latin typeface="Times New Roman" pitchFamily="18" charset="0"/>
                <a:cs typeface="Times New Roman" pitchFamily="18" charset="0"/>
              </a:rPr>
              <a:t>在构造最小生成树过程中</a:t>
            </a:r>
            <a:r>
              <a:rPr lang="en-US" altLang="zh-CN" sz="2000" dirty="0">
                <a:latin typeface="Times New Roman" pitchFamily="18" charset="0"/>
                <a:cs typeface="Times New Roman" pitchFamily="18" charset="0"/>
              </a:rPr>
              <a:t>,  </a:t>
            </a:r>
            <a:r>
              <a:rPr lang="zh-CN" altLang="en-US" sz="2000" dirty="0">
                <a:latin typeface="Times New Roman" pitchFamily="18" charset="0"/>
                <a:cs typeface="Times New Roman" pitchFamily="18" charset="0"/>
              </a:rPr>
              <a:t>利用不相交集的运算检查依附一条边的两顶点</a:t>
            </a:r>
            <a:r>
              <a:rPr lang="en-US" altLang="zh-CN" sz="2000" dirty="0">
                <a:solidFill>
                  <a:schemeClr val="tx2"/>
                </a:solidFill>
                <a:latin typeface="Times New Roman" pitchFamily="18" charset="0"/>
                <a:cs typeface="Times New Roman" pitchFamily="18" charset="0"/>
              </a:rPr>
              <a:t>tail</a:t>
            </a:r>
            <a:r>
              <a:rPr lang="zh-CN" altLang="en-US" sz="2000" dirty="0">
                <a:latin typeface="Times New Roman" pitchFamily="18" charset="0"/>
                <a:cs typeface="Times New Roman" pitchFamily="18" charset="0"/>
              </a:rPr>
              <a:t>、</a:t>
            </a:r>
            <a:r>
              <a:rPr lang="en-US" altLang="zh-CN" sz="2000" dirty="0">
                <a:solidFill>
                  <a:schemeClr val="tx2"/>
                </a:solidFill>
                <a:latin typeface="Times New Roman" pitchFamily="18" charset="0"/>
                <a:cs typeface="Times New Roman" pitchFamily="18" charset="0"/>
              </a:rPr>
              <a:t>head</a:t>
            </a:r>
            <a:r>
              <a:rPr lang="en-US" altLang="zh-CN" sz="2000" i="1" dirty="0">
                <a:solidFill>
                  <a:schemeClr val="tx2"/>
                </a:solidFill>
                <a:latin typeface="Times New Roman" pitchFamily="18" charset="0"/>
                <a:cs typeface="Times New Roman" pitchFamily="18" charset="0"/>
              </a:rPr>
              <a:t> </a:t>
            </a:r>
            <a:r>
              <a:rPr lang="zh-CN" altLang="en-US" sz="2000" dirty="0">
                <a:latin typeface="Times New Roman" pitchFamily="18" charset="0"/>
                <a:cs typeface="Times New Roman" pitchFamily="18" charset="0"/>
              </a:rPr>
              <a:t>是否在同一连通分量 </a:t>
            </a:r>
            <a:r>
              <a:rPr lang="en-US" altLang="zh-CN" sz="2000" dirty="0">
                <a:latin typeface="Times New Roman" pitchFamily="18" charset="0"/>
                <a:cs typeface="Times New Roman" pitchFamily="18" charset="0"/>
              </a:rPr>
              <a:t>(</a:t>
            </a:r>
            <a:r>
              <a:rPr lang="zh-CN" altLang="en-US" sz="2000" dirty="0">
                <a:latin typeface="Times New Roman" pitchFamily="18" charset="0"/>
                <a:cs typeface="Times New Roman" pitchFamily="18" charset="0"/>
              </a:rPr>
              <a:t>即不相交集的同一个子集合</a:t>
            </a:r>
            <a:r>
              <a:rPr lang="en-US" altLang="zh-CN" sz="2000" dirty="0">
                <a:latin typeface="Times New Roman" pitchFamily="18" charset="0"/>
                <a:cs typeface="Times New Roman" pitchFamily="18" charset="0"/>
              </a:rPr>
              <a:t>) </a:t>
            </a:r>
            <a:r>
              <a:rPr lang="zh-CN" altLang="en-US" sz="2000" dirty="0">
                <a:latin typeface="Times New Roman" pitchFamily="18" charset="0"/>
                <a:cs typeface="Times New Roman" pitchFamily="18" charset="0"/>
              </a:rPr>
              <a:t>上</a:t>
            </a:r>
            <a:r>
              <a:rPr lang="en-US" altLang="zh-CN" sz="2000" dirty="0">
                <a:latin typeface="Times New Roman" pitchFamily="18" charset="0"/>
                <a:cs typeface="Times New Roman" pitchFamily="18" charset="0"/>
              </a:rPr>
              <a:t>,  </a:t>
            </a:r>
            <a:r>
              <a:rPr lang="zh-CN" altLang="en-US" sz="2000" dirty="0">
                <a:latin typeface="Times New Roman" pitchFamily="18" charset="0"/>
                <a:cs typeface="Times New Roman" pitchFamily="18" charset="0"/>
              </a:rPr>
              <a:t>是则舍去这条边；否则将此边加入 </a:t>
            </a:r>
            <a:r>
              <a:rPr lang="en-US" altLang="zh-CN" sz="2000" i="1" dirty="0">
                <a:solidFill>
                  <a:schemeClr val="tx2"/>
                </a:solidFill>
                <a:latin typeface="Times New Roman" pitchFamily="18" charset="0"/>
                <a:cs typeface="Times New Roman" pitchFamily="18" charset="0"/>
              </a:rPr>
              <a:t>T</a:t>
            </a:r>
            <a:r>
              <a:rPr lang="en-US" altLang="zh-CN" sz="2000" dirty="0">
                <a:latin typeface="Times New Roman" pitchFamily="18" charset="0"/>
                <a:cs typeface="Times New Roman" pitchFamily="18" charset="0"/>
              </a:rPr>
              <a:t>, </a:t>
            </a:r>
            <a:r>
              <a:rPr lang="zh-CN" altLang="en-US" sz="2000" dirty="0">
                <a:latin typeface="Times New Roman" pitchFamily="18" charset="0"/>
                <a:cs typeface="Times New Roman" pitchFamily="18" charset="0"/>
              </a:rPr>
              <a:t>同时将这两个顶点放在同一个连通分量上。</a:t>
            </a:r>
          </a:p>
          <a:p>
            <a:endParaRPr lang="zh-CN" altLang="en-US" dirty="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12654" y="2816606"/>
            <a:ext cx="4718692" cy="12099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8101737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最小生成树</a:t>
            </a:r>
            <a:r>
              <a:rPr lang="en-US" altLang="zh-CN" dirty="0"/>
              <a:t>--</a:t>
            </a:r>
            <a:r>
              <a:rPr lang="zh-CN" altLang="en-US" dirty="0"/>
              <a:t>克鲁斯卡尔 </a:t>
            </a:r>
            <a:r>
              <a:rPr lang="en-US" altLang="zh-CN" dirty="0"/>
              <a:t>(</a:t>
            </a:r>
            <a:r>
              <a:rPr lang="en-US" altLang="zh-CN" dirty="0" err="1"/>
              <a:t>Kruskal</a:t>
            </a:r>
            <a:r>
              <a:rPr lang="en-US" altLang="zh-CN" dirty="0"/>
              <a:t>) </a:t>
            </a:r>
            <a:r>
              <a:rPr lang="zh-CN" altLang="en-US" dirty="0"/>
              <a:t>算法</a:t>
            </a:r>
          </a:p>
        </p:txBody>
      </p:sp>
      <p:sp>
        <p:nvSpPr>
          <p:cNvPr id="3" name="内容占位符 2"/>
          <p:cNvSpPr>
            <a:spLocks noGrp="1"/>
          </p:cNvSpPr>
          <p:nvPr>
            <p:ph idx="1"/>
          </p:nvPr>
        </p:nvSpPr>
        <p:spPr/>
        <p:txBody>
          <a:bodyPr/>
          <a:lstStyle/>
          <a:p>
            <a:pPr>
              <a:lnSpc>
                <a:spcPct val="150000"/>
              </a:lnSpc>
              <a:spcBef>
                <a:spcPts val="1200"/>
              </a:spcBef>
            </a:pPr>
            <a:r>
              <a:rPr lang="zh-CN" altLang="en-US" sz="2000" dirty="0">
                <a:latin typeface="Times New Roman" pitchFamily="18" charset="0"/>
                <a:cs typeface="Times New Roman" pitchFamily="18" charset="0"/>
              </a:rPr>
              <a:t>随着各边逐步加入到最小生成树的边集合中</a:t>
            </a:r>
            <a:r>
              <a:rPr lang="en-US" altLang="zh-CN" sz="2000" dirty="0">
                <a:latin typeface="Times New Roman" pitchFamily="18" charset="0"/>
                <a:cs typeface="Times New Roman" pitchFamily="18" charset="0"/>
              </a:rPr>
              <a:t>,   </a:t>
            </a:r>
            <a:r>
              <a:rPr lang="zh-CN" altLang="en-US" sz="2000" dirty="0">
                <a:latin typeface="Times New Roman" pitchFamily="18" charset="0"/>
                <a:cs typeface="Times New Roman" pitchFamily="18" charset="0"/>
              </a:rPr>
              <a:t>各连通分量也在逐步合并</a:t>
            </a:r>
            <a:r>
              <a:rPr lang="en-US" altLang="zh-CN" sz="2000" dirty="0">
                <a:latin typeface="Times New Roman" pitchFamily="18" charset="0"/>
                <a:cs typeface="Times New Roman" pitchFamily="18" charset="0"/>
              </a:rPr>
              <a:t>,   </a:t>
            </a:r>
            <a:r>
              <a:rPr lang="zh-CN" altLang="en-US" sz="2000" dirty="0">
                <a:latin typeface="Times New Roman" pitchFamily="18" charset="0"/>
                <a:cs typeface="Times New Roman" pitchFamily="18" charset="0"/>
              </a:rPr>
              <a:t>直到形成一个连通分量为止。</a:t>
            </a:r>
          </a:p>
          <a:p>
            <a:endParaRPr lang="zh-CN" altLang="en-US" dirty="0"/>
          </a:p>
        </p:txBody>
      </p:sp>
      <p:sp>
        <p:nvSpPr>
          <p:cNvPr id="4" name="页脚占位符 3"/>
          <p:cNvSpPr>
            <a:spLocks noGrp="1"/>
          </p:cNvSpPr>
          <p:nvPr>
            <p:ph type="ftr" sz="quarter" idx="11"/>
          </p:nvPr>
        </p:nvSpPr>
        <p:spPr>
          <a:xfrm>
            <a:off x="0" y="6356351"/>
            <a:ext cx="3086100" cy="365125"/>
          </a:xfrm>
        </p:spPr>
        <p:txBody>
          <a:bodyPr/>
          <a:lstStyle/>
          <a:p>
            <a:pPr algn="l"/>
            <a:r>
              <a:rPr lang="en-US" altLang="zh-CN"/>
              <a:t>Data Structure &amp; Algorithms</a:t>
            </a:r>
            <a:endParaRPr lang="zh-CN" altLang="en-US" dirty="0"/>
          </a:p>
        </p:txBody>
      </p:sp>
      <p:sp>
        <p:nvSpPr>
          <p:cNvPr id="5" name="灯片编号占位符 4"/>
          <p:cNvSpPr>
            <a:spLocks noGrp="1"/>
          </p:cNvSpPr>
          <p:nvPr>
            <p:ph type="sldNum" sz="quarter" idx="12"/>
          </p:nvPr>
        </p:nvSpPr>
        <p:spPr/>
        <p:txBody>
          <a:bodyPr/>
          <a:lstStyle/>
          <a:p>
            <a:fld id="{36FD9405-CE62-418F-9683-85B6A1C55A4B}" type="slidenum">
              <a:rPr lang="zh-CN" altLang="en-US" smtClean="0"/>
              <a:pPr/>
              <a:t>48</a:t>
            </a:fld>
            <a:endParaRPr lang="zh-CN" altLang="en-US" dirty="0"/>
          </a:p>
        </p:txBody>
      </p:sp>
      <p:sp>
        <p:nvSpPr>
          <p:cNvPr id="6" name="矩形 5"/>
          <p:cNvSpPr/>
          <p:nvPr/>
        </p:nvSpPr>
        <p:spPr>
          <a:xfrm>
            <a:off x="2286759" y="2135381"/>
            <a:ext cx="4570482" cy="369332"/>
          </a:xfrm>
          <a:prstGeom prst="rect">
            <a:avLst/>
          </a:prstGeom>
        </p:spPr>
        <p:txBody>
          <a:bodyPr wrap="none">
            <a:spAutoFit/>
          </a:bodyPr>
          <a:lstStyle/>
          <a:p>
            <a:r>
              <a:rPr lang="zh-CN" altLang="en-US" b="1" dirty="0">
                <a:latin typeface="微软雅黑" pitchFamily="34" charset="-122"/>
                <a:ea typeface="微软雅黑" pitchFamily="34" charset="-122"/>
              </a:rPr>
              <a:t>应用克鲁斯卡尔算法构造最小生成树的过程</a:t>
            </a:r>
          </a:p>
        </p:txBody>
      </p:sp>
      <p:sp>
        <p:nvSpPr>
          <p:cNvPr id="7" name="Line 46"/>
          <p:cNvSpPr>
            <a:spLocks noChangeShapeType="1"/>
          </p:cNvSpPr>
          <p:nvPr/>
        </p:nvSpPr>
        <p:spPr bwMode="auto">
          <a:xfrm flipH="1">
            <a:off x="6324600" y="3223088"/>
            <a:ext cx="457200" cy="8382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 name="Text Box 47"/>
          <p:cNvSpPr txBox="1">
            <a:spLocks noChangeArrowheads="1"/>
          </p:cNvSpPr>
          <p:nvPr/>
        </p:nvSpPr>
        <p:spPr bwMode="auto">
          <a:xfrm>
            <a:off x="6096000" y="3237376"/>
            <a:ext cx="53975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eaLnBrk="1" hangingPunct="1"/>
            <a:r>
              <a:rPr lang="en-US" altLang="zh-CN" sz="2800" b="1">
                <a:solidFill>
                  <a:schemeClr val="accent2"/>
                </a:solidFill>
              </a:rPr>
              <a:t>10</a:t>
            </a:r>
            <a:endParaRPr lang="en-US" altLang="zh-CN"/>
          </a:p>
        </p:txBody>
      </p:sp>
      <p:sp>
        <p:nvSpPr>
          <p:cNvPr id="9" name="Line 8"/>
          <p:cNvSpPr>
            <a:spLocks noChangeShapeType="1"/>
          </p:cNvSpPr>
          <p:nvPr/>
        </p:nvSpPr>
        <p:spPr bwMode="auto">
          <a:xfrm>
            <a:off x="1143000" y="3146888"/>
            <a:ext cx="1143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 name="Line 9"/>
          <p:cNvSpPr>
            <a:spLocks noChangeShapeType="1"/>
          </p:cNvSpPr>
          <p:nvPr/>
        </p:nvSpPr>
        <p:spPr bwMode="auto">
          <a:xfrm>
            <a:off x="1143000" y="5051888"/>
            <a:ext cx="1143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 name="Line 10"/>
          <p:cNvSpPr>
            <a:spLocks noChangeShapeType="1"/>
          </p:cNvSpPr>
          <p:nvPr/>
        </p:nvSpPr>
        <p:spPr bwMode="auto">
          <a:xfrm flipH="1" flipV="1">
            <a:off x="1676400" y="4213688"/>
            <a:ext cx="457200" cy="6858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Line 11"/>
          <p:cNvSpPr>
            <a:spLocks noChangeShapeType="1"/>
          </p:cNvSpPr>
          <p:nvPr/>
        </p:nvSpPr>
        <p:spPr bwMode="auto">
          <a:xfrm flipH="1">
            <a:off x="2286000" y="4213688"/>
            <a:ext cx="457200" cy="8382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Line 12"/>
          <p:cNvSpPr>
            <a:spLocks noChangeShapeType="1"/>
          </p:cNvSpPr>
          <p:nvPr/>
        </p:nvSpPr>
        <p:spPr bwMode="auto">
          <a:xfrm>
            <a:off x="2286000" y="3223088"/>
            <a:ext cx="457200" cy="8382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Line 13"/>
          <p:cNvSpPr>
            <a:spLocks noChangeShapeType="1"/>
          </p:cNvSpPr>
          <p:nvPr/>
        </p:nvSpPr>
        <p:spPr bwMode="auto">
          <a:xfrm flipV="1">
            <a:off x="1219200" y="3146888"/>
            <a:ext cx="990600" cy="18288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 name="Line 14"/>
          <p:cNvSpPr>
            <a:spLocks noChangeShapeType="1"/>
          </p:cNvSpPr>
          <p:nvPr/>
        </p:nvSpPr>
        <p:spPr bwMode="auto">
          <a:xfrm>
            <a:off x="609600" y="4213688"/>
            <a:ext cx="457200" cy="8382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 name="Line 15"/>
          <p:cNvSpPr>
            <a:spLocks noChangeShapeType="1"/>
          </p:cNvSpPr>
          <p:nvPr/>
        </p:nvSpPr>
        <p:spPr bwMode="auto">
          <a:xfrm flipH="1">
            <a:off x="533400" y="3223088"/>
            <a:ext cx="457200" cy="8382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 name="Oval 16" descr="羊皮纸"/>
          <p:cNvSpPr>
            <a:spLocks noChangeArrowheads="1"/>
          </p:cNvSpPr>
          <p:nvPr/>
        </p:nvSpPr>
        <p:spPr bwMode="auto">
          <a:xfrm>
            <a:off x="304800" y="3908888"/>
            <a:ext cx="457200" cy="457200"/>
          </a:xfrm>
          <a:prstGeom prst="ellipse">
            <a:avLst/>
          </a:prstGeom>
          <a:blipFill dpi="0" rotWithShape="0">
            <a:blip r:embed="rId2"/>
            <a:srcRect/>
            <a:tile tx="0" ty="0" sx="100000" sy="100000" flip="none" algn="tl"/>
          </a:blipFill>
          <a:ln w="9525">
            <a:solidFill>
              <a:schemeClr val="tx1"/>
            </a:solidFill>
            <a:round/>
            <a:headEnd/>
            <a:tailEnd/>
          </a:ln>
          <a:effectLst>
            <a:outerShdw dist="35921" dir="2700000" algn="ctr" rotWithShape="0">
              <a:schemeClr val="bg2"/>
            </a:outerShdw>
          </a:effectLst>
        </p:spPr>
        <p:txBody>
          <a:bodyPr wrap="none" anchor="ctr"/>
          <a:lstStyle/>
          <a:p>
            <a:pPr algn="ctr"/>
            <a:r>
              <a:rPr lang="en-US" altLang="zh-CN" sz="3200" b="1">
                <a:solidFill>
                  <a:srgbClr val="CC3300"/>
                </a:solidFill>
              </a:rPr>
              <a:t>5</a:t>
            </a:r>
            <a:endParaRPr lang="en-US" altLang="zh-CN"/>
          </a:p>
        </p:txBody>
      </p:sp>
      <p:sp>
        <p:nvSpPr>
          <p:cNvPr id="18" name="Oval 17" descr="羊皮纸"/>
          <p:cNvSpPr>
            <a:spLocks noChangeArrowheads="1"/>
          </p:cNvSpPr>
          <p:nvPr/>
        </p:nvSpPr>
        <p:spPr bwMode="auto">
          <a:xfrm>
            <a:off x="838200" y="2918288"/>
            <a:ext cx="457200" cy="457200"/>
          </a:xfrm>
          <a:prstGeom prst="ellipse">
            <a:avLst/>
          </a:prstGeom>
          <a:blipFill dpi="0" rotWithShape="0">
            <a:blip r:embed="rId2"/>
            <a:srcRect/>
            <a:tile tx="0" ty="0" sx="100000" sy="100000" flip="none" algn="tl"/>
          </a:blipFill>
          <a:ln w="9525">
            <a:solidFill>
              <a:schemeClr val="tx1"/>
            </a:solidFill>
            <a:round/>
            <a:headEnd/>
            <a:tailEnd/>
          </a:ln>
          <a:effectLst>
            <a:outerShdw dist="35921" dir="2700000" algn="ctr" rotWithShape="0">
              <a:schemeClr val="bg2"/>
            </a:outerShdw>
          </a:effectLst>
        </p:spPr>
        <p:txBody>
          <a:bodyPr wrap="none" anchor="ctr"/>
          <a:lstStyle/>
          <a:p>
            <a:pPr algn="ctr"/>
            <a:r>
              <a:rPr lang="en-US" altLang="zh-CN" sz="3200" b="1">
                <a:solidFill>
                  <a:srgbClr val="CC3300"/>
                </a:solidFill>
              </a:rPr>
              <a:t>0</a:t>
            </a:r>
            <a:endParaRPr lang="en-US" altLang="zh-CN"/>
          </a:p>
        </p:txBody>
      </p:sp>
      <p:sp>
        <p:nvSpPr>
          <p:cNvPr id="19" name="Oval 18" descr="羊皮纸"/>
          <p:cNvSpPr>
            <a:spLocks noChangeArrowheads="1"/>
          </p:cNvSpPr>
          <p:nvPr/>
        </p:nvSpPr>
        <p:spPr bwMode="auto">
          <a:xfrm>
            <a:off x="838200" y="4823288"/>
            <a:ext cx="457200" cy="457200"/>
          </a:xfrm>
          <a:prstGeom prst="ellipse">
            <a:avLst/>
          </a:prstGeom>
          <a:blipFill dpi="0" rotWithShape="0">
            <a:blip r:embed="rId2"/>
            <a:srcRect/>
            <a:tile tx="0" ty="0" sx="100000" sy="100000" flip="none" algn="tl"/>
          </a:blipFill>
          <a:ln w="9525">
            <a:solidFill>
              <a:schemeClr val="tx1"/>
            </a:solidFill>
            <a:round/>
            <a:headEnd/>
            <a:tailEnd/>
          </a:ln>
          <a:effectLst>
            <a:outerShdw dist="35921" dir="2700000" algn="ctr" rotWithShape="0">
              <a:schemeClr val="bg2"/>
            </a:outerShdw>
          </a:effectLst>
        </p:spPr>
        <p:txBody>
          <a:bodyPr wrap="none" anchor="ctr"/>
          <a:lstStyle/>
          <a:p>
            <a:pPr algn="ctr"/>
            <a:r>
              <a:rPr lang="en-US" altLang="zh-CN" sz="3200" b="1">
                <a:solidFill>
                  <a:srgbClr val="CC3300"/>
                </a:solidFill>
              </a:rPr>
              <a:t>4</a:t>
            </a:r>
            <a:endParaRPr lang="en-US" altLang="zh-CN"/>
          </a:p>
        </p:txBody>
      </p:sp>
      <p:sp>
        <p:nvSpPr>
          <p:cNvPr id="20" name="Oval 19" descr="羊皮纸"/>
          <p:cNvSpPr>
            <a:spLocks noChangeArrowheads="1"/>
          </p:cNvSpPr>
          <p:nvPr/>
        </p:nvSpPr>
        <p:spPr bwMode="auto">
          <a:xfrm>
            <a:off x="1447800" y="3908888"/>
            <a:ext cx="457200" cy="457200"/>
          </a:xfrm>
          <a:prstGeom prst="ellipse">
            <a:avLst/>
          </a:prstGeom>
          <a:blipFill dpi="0" rotWithShape="0">
            <a:blip r:embed="rId2"/>
            <a:srcRect/>
            <a:tile tx="0" ty="0" sx="100000" sy="100000" flip="none" algn="tl"/>
          </a:blipFill>
          <a:ln w="9525">
            <a:solidFill>
              <a:schemeClr val="tx1"/>
            </a:solidFill>
            <a:round/>
            <a:headEnd/>
            <a:tailEnd/>
          </a:ln>
          <a:effectLst>
            <a:outerShdw dist="35921" dir="2700000" algn="ctr" rotWithShape="0">
              <a:schemeClr val="bg2"/>
            </a:outerShdw>
          </a:effectLst>
        </p:spPr>
        <p:txBody>
          <a:bodyPr wrap="none" anchor="ctr"/>
          <a:lstStyle/>
          <a:p>
            <a:pPr algn="ctr"/>
            <a:r>
              <a:rPr lang="en-US" altLang="zh-CN" sz="3200" b="1">
                <a:solidFill>
                  <a:srgbClr val="CC3300"/>
                </a:solidFill>
              </a:rPr>
              <a:t>6</a:t>
            </a:r>
            <a:endParaRPr lang="en-US" altLang="zh-CN"/>
          </a:p>
        </p:txBody>
      </p:sp>
      <p:sp>
        <p:nvSpPr>
          <p:cNvPr id="21" name="Oval 20" descr="羊皮纸"/>
          <p:cNvSpPr>
            <a:spLocks noChangeArrowheads="1"/>
          </p:cNvSpPr>
          <p:nvPr/>
        </p:nvSpPr>
        <p:spPr bwMode="auto">
          <a:xfrm>
            <a:off x="1981200" y="2918288"/>
            <a:ext cx="457200" cy="457200"/>
          </a:xfrm>
          <a:prstGeom prst="ellipse">
            <a:avLst/>
          </a:prstGeom>
          <a:blipFill dpi="0" rotWithShape="0">
            <a:blip r:embed="rId2"/>
            <a:srcRect/>
            <a:tile tx="0" ty="0" sx="100000" sy="100000" flip="none" algn="tl"/>
          </a:blipFill>
          <a:ln w="9525">
            <a:solidFill>
              <a:schemeClr val="tx1"/>
            </a:solidFill>
            <a:round/>
            <a:headEnd/>
            <a:tailEnd/>
          </a:ln>
          <a:effectLst>
            <a:outerShdw dist="35921" dir="2700000" algn="ctr" rotWithShape="0">
              <a:schemeClr val="bg2"/>
            </a:outerShdw>
          </a:effectLst>
        </p:spPr>
        <p:txBody>
          <a:bodyPr wrap="none" anchor="ctr"/>
          <a:lstStyle/>
          <a:p>
            <a:pPr algn="ctr"/>
            <a:r>
              <a:rPr lang="en-US" altLang="zh-CN" sz="3200" b="1">
                <a:solidFill>
                  <a:srgbClr val="CC3300"/>
                </a:solidFill>
              </a:rPr>
              <a:t>1</a:t>
            </a:r>
            <a:endParaRPr lang="en-US" altLang="zh-CN"/>
          </a:p>
        </p:txBody>
      </p:sp>
      <p:sp>
        <p:nvSpPr>
          <p:cNvPr id="22" name="Oval 21" descr="羊皮纸"/>
          <p:cNvSpPr>
            <a:spLocks noChangeArrowheads="1"/>
          </p:cNvSpPr>
          <p:nvPr/>
        </p:nvSpPr>
        <p:spPr bwMode="auto">
          <a:xfrm>
            <a:off x="1981200" y="4823288"/>
            <a:ext cx="457200" cy="457200"/>
          </a:xfrm>
          <a:prstGeom prst="ellipse">
            <a:avLst/>
          </a:prstGeom>
          <a:blipFill dpi="0" rotWithShape="0">
            <a:blip r:embed="rId2"/>
            <a:srcRect/>
            <a:tile tx="0" ty="0" sx="100000" sy="100000" flip="none" algn="tl"/>
          </a:blipFill>
          <a:ln w="9525">
            <a:solidFill>
              <a:schemeClr val="tx1"/>
            </a:solidFill>
            <a:round/>
            <a:headEnd/>
            <a:tailEnd/>
          </a:ln>
          <a:effectLst>
            <a:outerShdw dist="35921" dir="2700000" algn="ctr" rotWithShape="0">
              <a:schemeClr val="bg2"/>
            </a:outerShdw>
          </a:effectLst>
        </p:spPr>
        <p:txBody>
          <a:bodyPr wrap="none" anchor="ctr"/>
          <a:lstStyle/>
          <a:p>
            <a:pPr algn="ctr"/>
            <a:r>
              <a:rPr lang="en-US" altLang="zh-CN" sz="3200" b="1">
                <a:solidFill>
                  <a:srgbClr val="CC3300"/>
                </a:solidFill>
              </a:rPr>
              <a:t>3</a:t>
            </a:r>
            <a:endParaRPr lang="en-US" altLang="zh-CN"/>
          </a:p>
        </p:txBody>
      </p:sp>
      <p:sp>
        <p:nvSpPr>
          <p:cNvPr id="23" name="Oval 22" descr="羊皮纸"/>
          <p:cNvSpPr>
            <a:spLocks noChangeArrowheads="1"/>
          </p:cNvSpPr>
          <p:nvPr/>
        </p:nvSpPr>
        <p:spPr bwMode="auto">
          <a:xfrm flipH="1">
            <a:off x="2590800" y="3908888"/>
            <a:ext cx="457200" cy="457200"/>
          </a:xfrm>
          <a:prstGeom prst="ellipse">
            <a:avLst/>
          </a:prstGeom>
          <a:blipFill dpi="0" rotWithShape="0">
            <a:blip r:embed="rId2"/>
            <a:srcRect/>
            <a:tile tx="0" ty="0" sx="100000" sy="100000" flip="none" algn="tl"/>
          </a:blipFill>
          <a:ln w="9525">
            <a:solidFill>
              <a:schemeClr val="tx1"/>
            </a:solidFill>
            <a:round/>
            <a:headEnd/>
            <a:tailEnd/>
          </a:ln>
          <a:effectLst>
            <a:outerShdw dist="35921" dir="2700000" algn="ctr" rotWithShape="0">
              <a:schemeClr val="bg2"/>
            </a:outerShdw>
          </a:effectLst>
        </p:spPr>
        <p:txBody>
          <a:bodyPr wrap="none" anchor="ctr"/>
          <a:lstStyle/>
          <a:p>
            <a:pPr algn="ctr"/>
            <a:r>
              <a:rPr lang="en-US" altLang="zh-CN" sz="3200" b="1">
                <a:solidFill>
                  <a:srgbClr val="CC3300"/>
                </a:solidFill>
              </a:rPr>
              <a:t>2</a:t>
            </a:r>
            <a:endParaRPr lang="en-US" altLang="zh-CN"/>
          </a:p>
        </p:txBody>
      </p:sp>
      <p:sp>
        <p:nvSpPr>
          <p:cNvPr id="24" name="Text Box 23"/>
          <p:cNvSpPr txBox="1">
            <a:spLocks noChangeArrowheads="1"/>
          </p:cNvSpPr>
          <p:nvPr/>
        </p:nvSpPr>
        <p:spPr bwMode="auto">
          <a:xfrm>
            <a:off x="1371600" y="2613488"/>
            <a:ext cx="5397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eaLnBrk="1" hangingPunct="1"/>
            <a:r>
              <a:rPr lang="en-US" altLang="zh-CN" sz="2800" b="1">
                <a:solidFill>
                  <a:schemeClr val="accent2"/>
                </a:solidFill>
              </a:rPr>
              <a:t>28</a:t>
            </a:r>
            <a:endParaRPr lang="en-US" altLang="zh-CN"/>
          </a:p>
        </p:txBody>
      </p:sp>
      <p:sp>
        <p:nvSpPr>
          <p:cNvPr id="25" name="Text Box 24"/>
          <p:cNvSpPr txBox="1">
            <a:spLocks noChangeArrowheads="1"/>
          </p:cNvSpPr>
          <p:nvPr/>
        </p:nvSpPr>
        <p:spPr bwMode="auto">
          <a:xfrm>
            <a:off x="304800" y="3237376"/>
            <a:ext cx="53975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eaLnBrk="1" hangingPunct="1"/>
            <a:r>
              <a:rPr lang="en-US" altLang="zh-CN" sz="2800" b="1">
                <a:solidFill>
                  <a:schemeClr val="accent2"/>
                </a:solidFill>
              </a:rPr>
              <a:t>10</a:t>
            </a:r>
            <a:endParaRPr lang="en-US" altLang="zh-CN"/>
          </a:p>
        </p:txBody>
      </p:sp>
      <p:sp>
        <p:nvSpPr>
          <p:cNvPr id="26" name="Text Box 25"/>
          <p:cNvSpPr txBox="1">
            <a:spLocks noChangeArrowheads="1"/>
          </p:cNvSpPr>
          <p:nvPr/>
        </p:nvSpPr>
        <p:spPr bwMode="auto">
          <a:xfrm>
            <a:off x="304800" y="4456576"/>
            <a:ext cx="53975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eaLnBrk="1" hangingPunct="1"/>
            <a:r>
              <a:rPr lang="en-US" altLang="zh-CN" sz="2800" b="1">
                <a:solidFill>
                  <a:schemeClr val="accent2"/>
                </a:solidFill>
              </a:rPr>
              <a:t>25</a:t>
            </a:r>
            <a:endParaRPr lang="en-US" altLang="zh-CN"/>
          </a:p>
        </p:txBody>
      </p:sp>
      <p:sp>
        <p:nvSpPr>
          <p:cNvPr id="27" name="Text Box 26"/>
          <p:cNvSpPr txBox="1">
            <a:spLocks noChangeArrowheads="1"/>
          </p:cNvSpPr>
          <p:nvPr/>
        </p:nvSpPr>
        <p:spPr bwMode="auto">
          <a:xfrm>
            <a:off x="1371600" y="3313576"/>
            <a:ext cx="53975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eaLnBrk="1" hangingPunct="1"/>
            <a:r>
              <a:rPr lang="en-US" altLang="zh-CN" sz="2800" b="1">
                <a:solidFill>
                  <a:schemeClr val="accent2"/>
                </a:solidFill>
              </a:rPr>
              <a:t>14</a:t>
            </a:r>
            <a:endParaRPr lang="en-US" altLang="zh-CN"/>
          </a:p>
        </p:txBody>
      </p:sp>
      <p:sp>
        <p:nvSpPr>
          <p:cNvPr id="28" name="Text Box 27"/>
          <p:cNvSpPr txBox="1">
            <a:spLocks noChangeArrowheads="1"/>
          </p:cNvSpPr>
          <p:nvPr/>
        </p:nvSpPr>
        <p:spPr bwMode="auto">
          <a:xfrm>
            <a:off x="914400" y="4227976"/>
            <a:ext cx="53975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eaLnBrk="1" hangingPunct="1"/>
            <a:r>
              <a:rPr lang="en-US" altLang="zh-CN" sz="2800" b="1">
                <a:solidFill>
                  <a:schemeClr val="accent2"/>
                </a:solidFill>
              </a:rPr>
              <a:t>24</a:t>
            </a:r>
            <a:endParaRPr lang="en-US" altLang="zh-CN"/>
          </a:p>
        </p:txBody>
      </p:sp>
      <p:sp>
        <p:nvSpPr>
          <p:cNvPr id="29" name="Text Box 28"/>
          <p:cNvSpPr txBox="1">
            <a:spLocks noChangeArrowheads="1"/>
          </p:cNvSpPr>
          <p:nvPr/>
        </p:nvSpPr>
        <p:spPr bwMode="auto">
          <a:xfrm>
            <a:off x="1371600" y="4989976"/>
            <a:ext cx="53975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eaLnBrk="1" hangingPunct="1"/>
            <a:r>
              <a:rPr lang="en-US" altLang="zh-CN" sz="2800" b="1">
                <a:solidFill>
                  <a:schemeClr val="accent2"/>
                </a:solidFill>
              </a:rPr>
              <a:t>22</a:t>
            </a:r>
            <a:endParaRPr lang="en-US" altLang="zh-CN"/>
          </a:p>
        </p:txBody>
      </p:sp>
      <p:sp>
        <p:nvSpPr>
          <p:cNvPr id="30" name="Text Box 29"/>
          <p:cNvSpPr txBox="1">
            <a:spLocks noChangeArrowheads="1"/>
          </p:cNvSpPr>
          <p:nvPr/>
        </p:nvSpPr>
        <p:spPr bwMode="auto">
          <a:xfrm>
            <a:off x="2508250" y="3313576"/>
            <a:ext cx="53975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eaLnBrk="1" hangingPunct="1"/>
            <a:r>
              <a:rPr lang="en-US" altLang="zh-CN" sz="2800" b="1">
                <a:solidFill>
                  <a:schemeClr val="accent2"/>
                </a:solidFill>
              </a:rPr>
              <a:t>16</a:t>
            </a:r>
            <a:endParaRPr lang="en-US" altLang="zh-CN"/>
          </a:p>
        </p:txBody>
      </p:sp>
      <p:sp>
        <p:nvSpPr>
          <p:cNvPr id="31" name="Text Box 30"/>
          <p:cNvSpPr txBox="1">
            <a:spLocks noChangeArrowheads="1"/>
          </p:cNvSpPr>
          <p:nvPr/>
        </p:nvSpPr>
        <p:spPr bwMode="auto">
          <a:xfrm>
            <a:off x="1898650" y="4213688"/>
            <a:ext cx="5397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eaLnBrk="1" hangingPunct="1"/>
            <a:r>
              <a:rPr lang="en-US" altLang="zh-CN" sz="2800" b="1">
                <a:solidFill>
                  <a:schemeClr val="accent2"/>
                </a:solidFill>
              </a:rPr>
              <a:t>18</a:t>
            </a:r>
            <a:endParaRPr lang="en-US" altLang="zh-CN"/>
          </a:p>
        </p:txBody>
      </p:sp>
      <p:sp>
        <p:nvSpPr>
          <p:cNvPr id="32" name="Text Box 31"/>
          <p:cNvSpPr txBox="1">
            <a:spLocks noChangeArrowheads="1"/>
          </p:cNvSpPr>
          <p:nvPr/>
        </p:nvSpPr>
        <p:spPr bwMode="auto">
          <a:xfrm>
            <a:off x="2508250" y="4456576"/>
            <a:ext cx="53975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eaLnBrk="1" hangingPunct="1"/>
            <a:r>
              <a:rPr lang="en-US" altLang="zh-CN" sz="2800" b="1">
                <a:solidFill>
                  <a:schemeClr val="accent2"/>
                </a:solidFill>
              </a:rPr>
              <a:t>12</a:t>
            </a:r>
            <a:endParaRPr lang="en-US" altLang="zh-CN"/>
          </a:p>
        </p:txBody>
      </p:sp>
      <p:sp>
        <p:nvSpPr>
          <p:cNvPr id="33" name="Oval 32" descr="羊皮纸"/>
          <p:cNvSpPr>
            <a:spLocks noChangeArrowheads="1"/>
          </p:cNvSpPr>
          <p:nvPr/>
        </p:nvSpPr>
        <p:spPr bwMode="auto">
          <a:xfrm>
            <a:off x="3200400" y="3908888"/>
            <a:ext cx="457200" cy="457200"/>
          </a:xfrm>
          <a:prstGeom prst="ellipse">
            <a:avLst/>
          </a:prstGeom>
          <a:blipFill dpi="0" rotWithShape="0">
            <a:blip r:embed="rId2"/>
            <a:srcRect/>
            <a:tile tx="0" ty="0" sx="100000" sy="100000" flip="none" algn="tl"/>
          </a:blipFill>
          <a:ln w="9525">
            <a:solidFill>
              <a:schemeClr val="tx1"/>
            </a:solidFill>
            <a:round/>
            <a:headEnd/>
            <a:tailEnd/>
          </a:ln>
          <a:effectLst>
            <a:outerShdw dist="35921" dir="2700000" algn="ctr" rotWithShape="0">
              <a:schemeClr val="bg2"/>
            </a:outerShdw>
          </a:effectLst>
        </p:spPr>
        <p:txBody>
          <a:bodyPr wrap="none" anchor="ctr"/>
          <a:lstStyle/>
          <a:p>
            <a:pPr algn="ctr"/>
            <a:r>
              <a:rPr lang="en-US" altLang="zh-CN" sz="3200" b="1">
                <a:solidFill>
                  <a:srgbClr val="CC3300"/>
                </a:solidFill>
              </a:rPr>
              <a:t>5</a:t>
            </a:r>
            <a:endParaRPr lang="en-US" altLang="zh-CN"/>
          </a:p>
        </p:txBody>
      </p:sp>
      <p:sp>
        <p:nvSpPr>
          <p:cNvPr id="34" name="Oval 33" descr="羊皮纸"/>
          <p:cNvSpPr>
            <a:spLocks noChangeArrowheads="1"/>
          </p:cNvSpPr>
          <p:nvPr/>
        </p:nvSpPr>
        <p:spPr bwMode="auto">
          <a:xfrm>
            <a:off x="3733800" y="2918288"/>
            <a:ext cx="457200" cy="457200"/>
          </a:xfrm>
          <a:prstGeom prst="ellipse">
            <a:avLst/>
          </a:prstGeom>
          <a:blipFill dpi="0" rotWithShape="0">
            <a:blip r:embed="rId2"/>
            <a:srcRect/>
            <a:tile tx="0" ty="0" sx="100000" sy="100000" flip="none" algn="tl"/>
          </a:blipFill>
          <a:ln w="9525">
            <a:solidFill>
              <a:schemeClr val="tx1"/>
            </a:solidFill>
            <a:round/>
            <a:headEnd/>
            <a:tailEnd/>
          </a:ln>
          <a:effectLst>
            <a:outerShdw dist="35921" dir="2700000" algn="ctr" rotWithShape="0">
              <a:schemeClr val="bg2"/>
            </a:outerShdw>
          </a:effectLst>
        </p:spPr>
        <p:txBody>
          <a:bodyPr wrap="none" anchor="ctr"/>
          <a:lstStyle/>
          <a:p>
            <a:pPr algn="ctr"/>
            <a:r>
              <a:rPr lang="en-US" altLang="zh-CN" sz="3200" b="1">
                <a:solidFill>
                  <a:srgbClr val="CC3300"/>
                </a:solidFill>
              </a:rPr>
              <a:t>0</a:t>
            </a:r>
            <a:endParaRPr lang="en-US" altLang="zh-CN"/>
          </a:p>
        </p:txBody>
      </p:sp>
      <p:sp>
        <p:nvSpPr>
          <p:cNvPr id="35" name="Oval 34" descr="羊皮纸"/>
          <p:cNvSpPr>
            <a:spLocks noChangeArrowheads="1"/>
          </p:cNvSpPr>
          <p:nvPr/>
        </p:nvSpPr>
        <p:spPr bwMode="auto">
          <a:xfrm>
            <a:off x="3733800" y="4823288"/>
            <a:ext cx="457200" cy="457200"/>
          </a:xfrm>
          <a:prstGeom prst="ellipse">
            <a:avLst/>
          </a:prstGeom>
          <a:blipFill dpi="0" rotWithShape="0">
            <a:blip r:embed="rId2"/>
            <a:srcRect/>
            <a:tile tx="0" ty="0" sx="100000" sy="100000" flip="none" algn="tl"/>
          </a:blipFill>
          <a:ln w="9525">
            <a:solidFill>
              <a:schemeClr val="tx1"/>
            </a:solidFill>
            <a:round/>
            <a:headEnd/>
            <a:tailEnd/>
          </a:ln>
          <a:effectLst>
            <a:outerShdw dist="35921" dir="2700000" algn="ctr" rotWithShape="0">
              <a:schemeClr val="bg2"/>
            </a:outerShdw>
          </a:effectLst>
        </p:spPr>
        <p:txBody>
          <a:bodyPr wrap="none" anchor="ctr"/>
          <a:lstStyle/>
          <a:p>
            <a:pPr algn="ctr"/>
            <a:r>
              <a:rPr lang="en-US" altLang="zh-CN" sz="3200" b="1">
                <a:solidFill>
                  <a:srgbClr val="CC3300"/>
                </a:solidFill>
              </a:rPr>
              <a:t>4</a:t>
            </a:r>
            <a:endParaRPr lang="en-US" altLang="zh-CN"/>
          </a:p>
        </p:txBody>
      </p:sp>
      <p:sp>
        <p:nvSpPr>
          <p:cNvPr id="36" name="Oval 35" descr="羊皮纸"/>
          <p:cNvSpPr>
            <a:spLocks noChangeArrowheads="1"/>
          </p:cNvSpPr>
          <p:nvPr/>
        </p:nvSpPr>
        <p:spPr bwMode="auto">
          <a:xfrm>
            <a:off x="4343400" y="3908888"/>
            <a:ext cx="457200" cy="457200"/>
          </a:xfrm>
          <a:prstGeom prst="ellipse">
            <a:avLst/>
          </a:prstGeom>
          <a:blipFill dpi="0" rotWithShape="0">
            <a:blip r:embed="rId2"/>
            <a:srcRect/>
            <a:tile tx="0" ty="0" sx="100000" sy="100000" flip="none" algn="tl"/>
          </a:blipFill>
          <a:ln w="9525">
            <a:solidFill>
              <a:schemeClr val="tx1"/>
            </a:solidFill>
            <a:round/>
            <a:headEnd/>
            <a:tailEnd/>
          </a:ln>
          <a:effectLst>
            <a:outerShdw dist="35921" dir="2700000" algn="ctr" rotWithShape="0">
              <a:schemeClr val="bg2"/>
            </a:outerShdw>
          </a:effectLst>
        </p:spPr>
        <p:txBody>
          <a:bodyPr wrap="none" anchor="ctr"/>
          <a:lstStyle/>
          <a:p>
            <a:pPr algn="ctr"/>
            <a:r>
              <a:rPr lang="en-US" altLang="zh-CN" sz="3200" b="1">
                <a:solidFill>
                  <a:srgbClr val="CC3300"/>
                </a:solidFill>
              </a:rPr>
              <a:t>6</a:t>
            </a:r>
            <a:endParaRPr lang="en-US" altLang="zh-CN"/>
          </a:p>
        </p:txBody>
      </p:sp>
      <p:sp>
        <p:nvSpPr>
          <p:cNvPr id="37" name="Oval 36" descr="羊皮纸"/>
          <p:cNvSpPr>
            <a:spLocks noChangeArrowheads="1"/>
          </p:cNvSpPr>
          <p:nvPr/>
        </p:nvSpPr>
        <p:spPr bwMode="auto">
          <a:xfrm>
            <a:off x="4876800" y="2918288"/>
            <a:ext cx="457200" cy="457200"/>
          </a:xfrm>
          <a:prstGeom prst="ellipse">
            <a:avLst/>
          </a:prstGeom>
          <a:blipFill dpi="0" rotWithShape="0">
            <a:blip r:embed="rId2"/>
            <a:srcRect/>
            <a:tile tx="0" ty="0" sx="100000" sy="100000" flip="none" algn="tl"/>
          </a:blipFill>
          <a:ln w="9525">
            <a:solidFill>
              <a:schemeClr val="tx1"/>
            </a:solidFill>
            <a:round/>
            <a:headEnd/>
            <a:tailEnd/>
          </a:ln>
          <a:effectLst>
            <a:outerShdw dist="35921" dir="2700000" algn="ctr" rotWithShape="0">
              <a:schemeClr val="bg2"/>
            </a:outerShdw>
          </a:effectLst>
        </p:spPr>
        <p:txBody>
          <a:bodyPr wrap="none" anchor="ctr"/>
          <a:lstStyle/>
          <a:p>
            <a:pPr algn="ctr"/>
            <a:r>
              <a:rPr lang="en-US" altLang="zh-CN" sz="3200" b="1">
                <a:solidFill>
                  <a:srgbClr val="CC3300"/>
                </a:solidFill>
              </a:rPr>
              <a:t>1</a:t>
            </a:r>
            <a:endParaRPr lang="en-US" altLang="zh-CN"/>
          </a:p>
        </p:txBody>
      </p:sp>
      <p:sp>
        <p:nvSpPr>
          <p:cNvPr id="38" name="Oval 37" descr="羊皮纸"/>
          <p:cNvSpPr>
            <a:spLocks noChangeArrowheads="1"/>
          </p:cNvSpPr>
          <p:nvPr/>
        </p:nvSpPr>
        <p:spPr bwMode="auto">
          <a:xfrm>
            <a:off x="4876800" y="4823288"/>
            <a:ext cx="457200" cy="457200"/>
          </a:xfrm>
          <a:prstGeom prst="ellipse">
            <a:avLst/>
          </a:prstGeom>
          <a:blipFill dpi="0" rotWithShape="0">
            <a:blip r:embed="rId2"/>
            <a:srcRect/>
            <a:tile tx="0" ty="0" sx="100000" sy="100000" flip="none" algn="tl"/>
          </a:blipFill>
          <a:ln w="9525">
            <a:solidFill>
              <a:schemeClr val="tx1"/>
            </a:solidFill>
            <a:round/>
            <a:headEnd/>
            <a:tailEnd/>
          </a:ln>
          <a:effectLst>
            <a:outerShdw dist="35921" dir="2700000" algn="ctr" rotWithShape="0">
              <a:schemeClr val="bg2"/>
            </a:outerShdw>
          </a:effectLst>
        </p:spPr>
        <p:txBody>
          <a:bodyPr wrap="none" anchor="ctr"/>
          <a:lstStyle/>
          <a:p>
            <a:pPr algn="ctr"/>
            <a:r>
              <a:rPr lang="en-US" altLang="zh-CN" sz="3200" b="1">
                <a:solidFill>
                  <a:srgbClr val="CC3300"/>
                </a:solidFill>
              </a:rPr>
              <a:t>3</a:t>
            </a:r>
            <a:endParaRPr lang="en-US" altLang="zh-CN"/>
          </a:p>
        </p:txBody>
      </p:sp>
      <p:sp>
        <p:nvSpPr>
          <p:cNvPr id="39" name="Oval 38" descr="羊皮纸"/>
          <p:cNvSpPr>
            <a:spLocks noChangeArrowheads="1"/>
          </p:cNvSpPr>
          <p:nvPr/>
        </p:nvSpPr>
        <p:spPr bwMode="auto">
          <a:xfrm flipH="1">
            <a:off x="5486400" y="3908888"/>
            <a:ext cx="457200" cy="457200"/>
          </a:xfrm>
          <a:prstGeom prst="ellipse">
            <a:avLst/>
          </a:prstGeom>
          <a:blipFill dpi="0" rotWithShape="0">
            <a:blip r:embed="rId2"/>
            <a:srcRect/>
            <a:tile tx="0" ty="0" sx="100000" sy="100000" flip="none" algn="tl"/>
          </a:blipFill>
          <a:ln w="9525">
            <a:solidFill>
              <a:schemeClr val="tx1"/>
            </a:solidFill>
            <a:round/>
            <a:headEnd/>
            <a:tailEnd/>
          </a:ln>
          <a:effectLst>
            <a:outerShdw dist="35921" dir="2700000" algn="ctr" rotWithShape="0">
              <a:schemeClr val="bg2"/>
            </a:outerShdw>
          </a:effectLst>
        </p:spPr>
        <p:txBody>
          <a:bodyPr wrap="none" anchor="ctr"/>
          <a:lstStyle/>
          <a:p>
            <a:pPr algn="ctr"/>
            <a:r>
              <a:rPr lang="en-US" altLang="zh-CN" sz="3200" b="1">
                <a:solidFill>
                  <a:srgbClr val="CC3300"/>
                </a:solidFill>
              </a:rPr>
              <a:t>2</a:t>
            </a:r>
            <a:endParaRPr lang="en-US" altLang="zh-CN"/>
          </a:p>
        </p:txBody>
      </p:sp>
      <p:sp>
        <p:nvSpPr>
          <p:cNvPr id="40" name="Oval 39" descr="羊皮纸"/>
          <p:cNvSpPr>
            <a:spLocks noChangeArrowheads="1"/>
          </p:cNvSpPr>
          <p:nvPr/>
        </p:nvSpPr>
        <p:spPr bwMode="auto">
          <a:xfrm>
            <a:off x="6096000" y="3908888"/>
            <a:ext cx="457200" cy="457200"/>
          </a:xfrm>
          <a:prstGeom prst="ellipse">
            <a:avLst/>
          </a:prstGeom>
          <a:blipFill dpi="0" rotWithShape="0">
            <a:blip r:embed="rId2"/>
            <a:srcRect/>
            <a:tile tx="0" ty="0" sx="100000" sy="100000" flip="none" algn="tl"/>
          </a:blipFill>
          <a:ln w="9525">
            <a:solidFill>
              <a:schemeClr val="tx1"/>
            </a:solidFill>
            <a:round/>
            <a:headEnd/>
            <a:tailEnd/>
          </a:ln>
          <a:effectLst>
            <a:outerShdw dist="35921" dir="2700000" algn="ctr" rotWithShape="0">
              <a:schemeClr val="bg2"/>
            </a:outerShdw>
          </a:effectLst>
        </p:spPr>
        <p:txBody>
          <a:bodyPr wrap="none" anchor="ctr"/>
          <a:lstStyle/>
          <a:p>
            <a:pPr algn="ctr"/>
            <a:r>
              <a:rPr lang="en-US" altLang="zh-CN" sz="3200" b="1">
                <a:solidFill>
                  <a:srgbClr val="CC3300"/>
                </a:solidFill>
              </a:rPr>
              <a:t>5</a:t>
            </a:r>
            <a:endParaRPr lang="en-US" altLang="zh-CN"/>
          </a:p>
        </p:txBody>
      </p:sp>
      <p:sp>
        <p:nvSpPr>
          <p:cNvPr id="41" name="Oval 40" descr="羊皮纸"/>
          <p:cNvSpPr>
            <a:spLocks noChangeArrowheads="1"/>
          </p:cNvSpPr>
          <p:nvPr/>
        </p:nvSpPr>
        <p:spPr bwMode="auto">
          <a:xfrm>
            <a:off x="6629400" y="2918288"/>
            <a:ext cx="457200" cy="457200"/>
          </a:xfrm>
          <a:prstGeom prst="ellipse">
            <a:avLst/>
          </a:prstGeom>
          <a:blipFill dpi="0" rotWithShape="0">
            <a:blip r:embed="rId2"/>
            <a:srcRect/>
            <a:tile tx="0" ty="0" sx="100000" sy="100000" flip="none" algn="tl"/>
          </a:blipFill>
          <a:ln w="9525">
            <a:solidFill>
              <a:schemeClr val="tx1"/>
            </a:solidFill>
            <a:round/>
            <a:headEnd/>
            <a:tailEnd/>
          </a:ln>
          <a:effectLst>
            <a:outerShdw dist="35921" dir="2700000" algn="ctr" rotWithShape="0">
              <a:schemeClr val="bg2"/>
            </a:outerShdw>
          </a:effectLst>
        </p:spPr>
        <p:txBody>
          <a:bodyPr wrap="none" anchor="ctr"/>
          <a:lstStyle/>
          <a:p>
            <a:pPr algn="ctr"/>
            <a:r>
              <a:rPr lang="en-US" altLang="zh-CN" sz="3200" b="1">
                <a:solidFill>
                  <a:srgbClr val="CC3300"/>
                </a:solidFill>
              </a:rPr>
              <a:t>0</a:t>
            </a:r>
            <a:endParaRPr lang="en-US" altLang="zh-CN"/>
          </a:p>
        </p:txBody>
      </p:sp>
      <p:sp>
        <p:nvSpPr>
          <p:cNvPr id="42" name="Oval 41" descr="羊皮纸"/>
          <p:cNvSpPr>
            <a:spLocks noChangeArrowheads="1"/>
          </p:cNvSpPr>
          <p:nvPr/>
        </p:nvSpPr>
        <p:spPr bwMode="auto">
          <a:xfrm>
            <a:off x="6629400" y="4823288"/>
            <a:ext cx="457200" cy="457200"/>
          </a:xfrm>
          <a:prstGeom prst="ellipse">
            <a:avLst/>
          </a:prstGeom>
          <a:blipFill dpi="0" rotWithShape="0">
            <a:blip r:embed="rId2"/>
            <a:srcRect/>
            <a:tile tx="0" ty="0" sx="100000" sy="100000" flip="none" algn="tl"/>
          </a:blipFill>
          <a:ln w="9525">
            <a:solidFill>
              <a:schemeClr val="tx1"/>
            </a:solidFill>
            <a:round/>
            <a:headEnd/>
            <a:tailEnd/>
          </a:ln>
          <a:effectLst>
            <a:outerShdw dist="35921" dir="2700000" algn="ctr" rotWithShape="0">
              <a:schemeClr val="bg2"/>
            </a:outerShdw>
          </a:effectLst>
        </p:spPr>
        <p:txBody>
          <a:bodyPr wrap="none" anchor="ctr"/>
          <a:lstStyle/>
          <a:p>
            <a:pPr algn="ctr"/>
            <a:r>
              <a:rPr lang="en-US" altLang="zh-CN" sz="3200" b="1">
                <a:solidFill>
                  <a:srgbClr val="CC3300"/>
                </a:solidFill>
              </a:rPr>
              <a:t>4</a:t>
            </a:r>
            <a:endParaRPr lang="en-US" altLang="zh-CN"/>
          </a:p>
        </p:txBody>
      </p:sp>
      <p:sp>
        <p:nvSpPr>
          <p:cNvPr id="43" name="Oval 42" descr="羊皮纸"/>
          <p:cNvSpPr>
            <a:spLocks noChangeArrowheads="1"/>
          </p:cNvSpPr>
          <p:nvPr/>
        </p:nvSpPr>
        <p:spPr bwMode="auto">
          <a:xfrm>
            <a:off x="7239000" y="3908888"/>
            <a:ext cx="457200" cy="457200"/>
          </a:xfrm>
          <a:prstGeom prst="ellipse">
            <a:avLst/>
          </a:prstGeom>
          <a:blipFill dpi="0" rotWithShape="0">
            <a:blip r:embed="rId2"/>
            <a:srcRect/>
            <a:tile tx="0" ty="0" sx="100000" sy="100000" flip="none" algn="tl"/>
          </a:blipFill>
          <a:ln w="9525">
            <a:solidFill>
              <a:schemeClr val="tx1"/>
            </a:solidFill>
            <a:round/>
            <a:headEnd/>
            <a:tailEnd/>
          </a:ln>
          <a:effectLst>
            <a:outerShdw dist="35921" dir="2700000" algn="ctr" rotWithShape="0">
              <a:schemeClr val="bg2"/>
            </a:outerShdw>
          </a:effectLst>
        </p:spPr>
        <p:txBody>
          <a:bodyPr wrap="none" anchor="ctr"/>
          <a:lstStyle/>
          <a:p>
            <a:pPr algn="ctr"/>
            <a:r>
              <a:rPr lang="en-US" altLang="zh-CN" sz="3200" b="1">
                <a:solidFill>
                  <a:srgbClr val="CC3300"/>
                </a:solidFill>
              </a:rPr>
              <a:t>6</a:t>
            </a:r>
            <a:endParaRPr lang="en-US" altLang="zh-CN"/>
          </a:p>
        </p:txBody>
      </p:sp>
      <p:sp>
        <p:nvSpPr>
          <p:cNvPr id="44" name="Oval 43" descr="羊皮纸"/>
          <p:cNvSpPr>
            <a:spLocks noChangeArrowheads="1"/>
          </p:cNvSpPr>
          <p:nvPr/>
        </p:nvSpPr>
        <p:spPr bwMode="auto">
          <a:xfrm>
            <a:off x="7772400" y="2918288"/>
            <a:ext cx="457200" cy="457200"/>
          </a:xfrm>
          <a:prstGeom prst="ellipse">
            <a:avLst/>
          </a:prstGeom>
          <a:blipFill dpi="0" rotWithShape="0">
            <a:blip r:embed="rId2"/>
            <a:srcRect/>
            <a:tile tx="0" ty="0" sx="100000" sy="100000" flip="none" algn="tl"/>
          </a:blipFill>
          <a:ln w="9525">
            <a:solidFill>
              <a:schemeClr val="tx1"/>
            </a:solidFill>
            <a:round/>
            <a:headEnd/>
            <a:tailEnd/>
          </a:ln>
          <a:effectLst>
            <a:outerShdw dist="35921" dir="2700000" algn="ctr" rotWithShape="0">
              <a:schemeClr val="bg2"/>
            </a:outerShdw>
          </a:effectLst>
        </p:spPr>
        <p:txBody>
          <a:bodyPr wrap="none" anchor="ctr"/>
          <a:lstStyle/>
          <a:p>
            <a:pPr algn="ctr"/>
            <a:r>
              <a:rPr lang="en-US" altLang="zh-CN" sz="3200" b="1">
                <a:solidFill>
                  <a:srgbClr val="CC3300"/>
                </a:solidFill>
              </a:rPr>
              <a:t>1</a:t>
            </a:r>
            <a:endParaRPr lang="en-US" altLang="zh-CN"/>
          </a:p>
        </p:txBody>
      </p:sp>
      <p:sp>
        <p:nvSpPr>
          <p:cNvPr id="45" name="Oval 44" descr="羊皮纸"/>
          <p:cNvSpPr>
            <a:spLocks noChangeArrowheads="1"/>
          </p:cNvSpPr>
          <p:nvPr/>
        </p:nvSpPr>
        <p:spPr bwMode="auto">
          <a:xfrm>
            <a:off x="7772400" y="4823288"/>
            <a:ext cx="457200" cy="457200"/>
          </a:xfrm>
          <a:prstGeom prst="ellipse">
            <a:avLst/>
          </a:prstGeom>
          <a:blipFill dpi="0" rotWithShape="0">
            <a:blip r:embed="rId2"/>
            <a:srcRect/>
            <a:tile tx="0" ty="0" sx="100000" sy="100000" flip="none" algn="tl"/>
          </a:blipFill>
          <a:ln w="9525">
            <a:solidFill>
              <a:schemeClr val="tx1"/>
            </a:solidFill>
            <a:round/>
            <a:headEnd/>
            <a:tailEnd/>
          </a:ln>
          <a:effectLst>
            <a:outerShdw dist="35921" dir="2700000" algn="ctr" rotWithShape="0">
              <a:schemeClr val="bg2"/>
            </a:outerShdw>
          </a:effectLst>
        </p:spPr>
        <p:txBody>
          <a:bodyPr wrap="none" anchor="ctr"/>
          <a:lstStyle/>
          <a:p>
            <a:pPr algn="ctr"/>
            <a:r>
              <a:rPr lang="en-US" altLang="zh-CN" sz="3200" b="1">
                <a:solidFill>
                  <a:srgbClr val="CC3300"/>
                </a:solidFill>
              </a:rPr>
              <a:t>3</a:t>
            </a:r>
            <a:endParaRPr lang="en-US" altLang="zh-CN"/>
          </a:p>
        </p:txBody>
      </p:sp>
      <p:sp>
        <p:nvSpPr>
          <p:cNvPr id="46" name="Oval 45" descr="羊皮纸"/>
          <p:cNvSpPr>
            <a:spLocks noChangeArrowheads="1"/>
          </p:cNvSpPr>
          <p:nvPr/>
        </p:nvSpPr>
        <p:spPr bwMode="auto">
          <a:xfrm flipH="1">
            <a:off x="8382000" y="3908888"/>
            <a:ext cx="457200" cy="457200"/>
          </a:xfrm>
          <a:prstGeom prst="ellipse">
            <a:avLst/>
          </a:prstGeom>
          <a:blipFill dpi="0" rotWithShape="0">
            <a:blip r:embed="rId2"/>
            <a:srcRect/>
            <a:tile tx="0" ty="0" sx="100000" sy="100000" flip="none" algn="tl"/>
          </a:blipFill>
          <a:ln w="9525">
            <a:solidFill>
              <a:schemeClr val="tx1"/>
            </a:solidFill>
            <a:round/>
            <a:headEnd/>
            <a:tailEnd/>
          </a:ln>
          <a:effectLst>
            <a:outerShdw dist="35921" dir="2700000" algn="ctr" rotWithShape="0">
              <a:schemeClr val="bg2"/>
            </a:outerShdw>
          </a:effectLst>
        </p:spPr>
        <p:txBody>
          <a:bodyPr wrap="none" anchor="ctr"/>
          <a:lstStyle/>
          <a:p>
            <a:pPr algn="ctr"/>
            <a:r>
              <a:rPr lang="en-US" altLang="zh-CN" sz="3200" b="1">
                <a:solidFill>
                  <a:srgbClr val="CC3300"/>
                </a:solidFill>
              </a:rPr>
              <a:t>2</a:t>
            </a:r>
            <a:endParaRPr lang="en-US" altLang="zh-CN"/>
          </a:p>
        </p:txBody>
      </p:sp>
      <p:sp>
        <p:nvSpPr>
          <p:cNvPr id="47" name="Text Box 48"/>
          <p:cNvSpPr txBox="1">
            <a:spLocks noChangeArrowheads="1"/>
          </p:cNvSpPr>
          <p:nvPr/>
        </p:nvSpPr>
        <p:spPr bwMode="auto">
          <a:xfrm>
            <a:off x="1143000" y="5310651"/>
            <a:ext cx="6638925"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eaLnBrk="1" hangingPunct="1"/>
            <a:r>
              <a:rPr lang="zh-CN" altLang="en-US" sz="3200">
                <a:ea typeface="隶书" pitchFamily="49" charset="-122"/>
              </a:rPr>
              <a:t>原图                       </a:t>
            </a:r>
            <a:r>
              <a:rPr lang="en-US" altLang="zh-CN" sz="3200" b="1"/>
              <a:t>(a)                       (b)</a:t>
            </a:r>
          </a:p>
        </p:txBody>
      </p:sp>
      <p:sp>
        <p:nvSpPr>
          <p:cNvPr id="48" name="Line 49"/>
          <p:cNvSpPr>
            <a:spLocks noChangeShapeType="1"/>
          </p:cNvSpPr>
          <p:nvPr/>
        </p:nvSpPr>
        <p:spPr bwMode="auto">
          <a:xfrm>
            <a:off x="3124200" y="2765888"/>
            <a:ext cx="0" cy="2819400"/>
          </a:xfrm>
          <a:prstGeom prst="line">
            <a:avLst/>
          </a:prstGeom>
          <a:noFill/>
          <a:ln w="57150" cmpd="thinThick">
            <a:solidFill>
              <a:schemeClr val="accent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 name="Line 50"/>
          <p:cNvSpPr>
            <a:spLocks noChangeShapeType="1"/>
          </p:cNvSpPr>
          <p:nvPr/>
        </p:nvSpPr>
        <p:spPr bwMode="auto">
          <a:xfrm>
            <a:off x="6019800" y="2765888"/>
            <a:ext cx="0" cy="2819400"/>
          </a:xfrm>
          <a:prstGeom prst="line">
            <a:avLst/>
          </a:prstGeom>
          <a:noFill/>
          <a:ln w="57150" cmpd="thinThick">
            <a:solidFill>
              <a:schemeClr val="accent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57077347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最小生成树</a:t>
            </a:r>
            <a:r>
              <a:rPr lang="en-US" altLang="zh-CN" dirty="0"/>
              <a:t>--</a:t>
            </a:r>
            <a:r>
              <a:rPr lang="zh-CN" altLang="en-US" dirty="0"/>
              <a:t>克鲁斯卡尔 </a:t>
            </a:r>
            <a:r>
              <a:rPr lang="en-US" altLang="zh-CN" dirty="0"/>
              <a:t>(</a:t>
            </a:r>
            <a:r>
              <a:rPr lang="en-US" altLang="zh-CN" dirty="0" err="1"/>
              <a:t>Kruskal</a:t>
            </a:r>
            <a:r>
              <a:rPr lang="en-US" altLang="zh-CN" dirty="0"/>
              <a:t>) </a:t>
            </a:r>
            <a:r>
              <a:rPr lang="zh-CN" altLang="en-US" dirty="0"/>
              <a:t>算法</a:t>
            </a:r>
          </a:p>
        </p:txBody>
      </p:sp>
      <p:sp>
        <p:nvSpPr>
          <p:cNvPr id="4" name="页脚占位符 3"/>
          <p:cNvSpPr>
            <a:spLocks noGrp="1"/>
          </p:cNvSpPr>
          <p:nvPr>
            <p:ph type="ftr" sz="quarter" idx="11"/>
          </p:nvPr>
        </p:nvSpPr>
        <p:spPr>
          <a:xfrm>
            <a:off x="0" y="6356351"/>
            <a:ext cx="3086100" cy="365125"/>
          </a:xfrm>
        </p:spPr>
        <p:txBody>
          <a:bodyPr/>
          <a:lstStyle/>
          <a:p>
            <a:pPr algn="l"/>
            <a:r>
              <a:rPr lang="en-US" altLang="zh-CN"/>
              <a:t>Data Structure &amp; Algorithms</a:t>
            </a:r>
            <a:endParaRPr lang="zh-CN" altLang="en-US" dirty="0"/>
          </a:p>
        </p:txBody>
      </p:sp>
      <p:sp>
        <p:nvSpPr>
          <p:cNvPr id="5" name="灯片编号占位符 4"/>
          <p:cNvSpPr>
            <a:spLocks noGrp="1"/>
          </p:cNvSpPr>
          <p:nvPr>
            <p:ph type="sldNum" sz="quarter" idx="12"/>
          </p:nvPr>
        </p:nvSpPr>
        <p:spPr/>
        <p:txBody>
          <a:bodyPr/>
          <a:lstStyle/>
          <a:p>
            <a:fld id="{36FD9405-CE62-418F-9683-85B6A1C55A4B}" type="slidenum">
              <a:rPr lang="zh-CN" altLang="en-US" smtClean="0"/>
              <a:pPr/>
              <a:t>49</a:t>
            </a:fld>
            <a:endParaRPr lang="zh-CN" altLang="en-US" dirty="0"/>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1731" y="927221"/>
            <a:ext cx="6855869" cy="51817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矩形 2"/>
          <p:cNvSpPr/>
          <p:nvPr/>
        </p:nvSpPr>
        <p:spPr>
          <a:xfrm>
            <a:off x="7357697" y="1066083"/>
            <a:ext cx="1547446" cy="3416320"/>
          </a:xfrm>
          <a:prstGeom prst="rect">
            <a:avLst/>
          </a:prstGeom>
        </p:spPr>
        <p:txBody>
          <a:bodyPr wrap="square">
            <a:spAutoFit/>
          </a:bodyPr>
          <a:lstStyle/>
          <a:p>
            <a:pPr lvl="0" algn="ctr" fontAlgn="base">
              <a:lnSpc>
                <a:spcPct val="150000"/>
              </a:lnSpc>
              <a:spcBef>
                <a:spcPct val="0"/>
              </a:spcBef>
              <a:spcAft>
                <a:spcPct val="0"/>
              </a:spcAft>
              <a:defRPr/>
            </a:pPr>
            <a:r>
              <a:rPr kumimoji="1" lang="zh-CN" altLang="en-US" sz="1200" b="1" dirty="0">
                <a:solidFill>
                  <a:srgbClr val="000000"/>
                </a:solidFill>
                <a:effectLst>
                  <a:outerShdw blurRad="38100" dist="38100" dir="2700000" algn="tl">
                    <a:srgbClr val="C0C0C0"/>
                  </a:outerShdw>
                </a:effectLst>
                <a:latin typeface="微软雅黑" pitchFamily="34" charset="-122"/>
                <a:ea typeface="微软雅黑" pitchFamily="34" charset="-122"/>
              </a:rPr>
              <a:t> </a:t>
            </a:r>
            <a:r>
              <a:rPr kumimoji="1" lang="zh-CN" altLang="en-US" sz="1600" b="1" dirty="0">
                <a:solidFill>
                  <a:srgbClr val="000000"/>
                </a:solidFill>
                <a:effectLst>
                  <a:outerShdw blurRad="38100" dist="38100" dir="2700000" algn="tl">
                    <a:srgbClr val="C0C0C0"/>
                  </a:outerShdw>
                </a:effectLst>
                <a:latin typeface="微软雅黑" pitchFamily="34" charset="-122"/>
                <a:ea typeface="微软雅黑" pitchFamily="34" charset="-122"/>
              </a:rPr>
              <a:t>出堆顺序</a:t>
            </a:r>
            <a:r>
              <a:rPr kumimoji="1" lang="zh-CN" altLang="en-US" sz="1600" b="1" dirty="0">
                <a:solidFill>
                  <a:srgbClr val="000000"/>
                </a:solidFill>
                <a:latin typeface="微软雅黑" pitchFamily="34" charset="-122"/>
                <a:ea typeface="微软雅黑" pitchFamily="34" charset="-122"/>
              </a:rPr>
              <a:t>          </a:t>
            </a:r>
          </a:p>
          <a:p>
            <a:pPr lvl="0" algn="ctr" fontAlgn="base">
              <a:lnSpc>
                <a:spcPct val="150000"/>
              </a:lnSpc>
              <a:spcBef>
                <a:spcPct val="0"/>
              </a:spcBef>
              <a:spcAft>
                <a:spcPct val="0"/>
              </a:spcAft>
              <a:defRPr/>
            </a:pPr>
            <a:r>
              <a:rPr kumimoji="1" lang="en-US" altLang="zh-CN" sz="1600" b="1" dirty="0">
                <a:latin typeface="微软雅黑" pitchFamily="34" charset="-122"/>
                <a:ea typeface="微软雅黑" pitchFamily="34" charset="-122"/>
              </a:rPr>
              <a:t>(0,5,10) </a:t>
            </a:r>
            <a:r>
              <a:rPr kumimoji="1" lang="zh-CN" altLang="en-US" sz="1600" b="1" dirty="0">
                <a:latin typeface="微软雅黑" pitchFamily="34" charset="-122"/>
                <a:ea typeface="微软雅黑" pitchFamily="34" charset="-122"/>
              </a:rPr>
              <a:t>选中   </a:t>
            </a:r>
          </a:p>
          <a:p>
            <a:pPr lvl="0" algn="ctr" fontAlgn="base">
              <a:lnSpc>
                <a:spcPct val="150000"/>
              </a:lnSpc>
              <a:spcBef>
                <a:spcPct val="0"/>
              </a:spcBef>
              <a:spcAft>
                <a:spcPct val="0"/>
              </a:spcAft>
              <a:defRPr/>
            </a:pPr>
            <a:r>
              <a:rPr kumimoji="1" lang="en-US" altLang="zh-CN" sz="1600" b="1" dirty="0">
                <a:latin typeface="微软雅黑" pitchFamily="34" charset="-122"/>
                <a:ea typeface="微软雅黑" pitchFamily="34" charset="-122"/>
              </a:rPr>
              <a:t>(2,3,12) </a:t>
            </a:r>
            <a:r>
              <a:rPr kumimoji="1" lang="zh-CN" altLang="en-US" sz="1600" b="1" dirty="0">
                <a:latin typeface="微软雅黑" pitchFamily="34" charset="-122"/>
                <a:ea typeface="微软雅黑" pitchFamily="34" charset="-122"/>
              </a:rPr>
              <a:t>选中</a:t>
            </a:r>
          </a:p>
          <a:p>
            <a:pPr lvl="0" algn="ctr" fontAlgn="base">
              <a:lnSpc>
                <a:spcPct val="150000"/>
              </a:lnSpc>
              <a:spcBef>
                <a:spcPct val="0"/>
              </a:spcBef>
              <a:spcAft>
                <a:spcPct val="0"/>
              </a:spcAft>
              <a:defRPr/>
            </a:pPr>
            <a:r>
              <a:rPr kumimoji="1" lang="en-US" altLang="zh-CN" sz="1600" b="1" dirty="0">
                <a:latin typeface="微软雅黑" pitchFamily="34" charset="-122"/>
                <a:ea typeface="微软雅黑" pitchFamily="34" charset="-122"/>
              </a:rPr>
              <a:t>(1,6,14) </a:t>
            </a:r>
            <a:r>
              <a:rPr kumimoji="1" lang="zh-CN" altLang="en-US" sz="1600" b="1" dirty="0">
                <a:latin typeface="微软雅黑" pitchFamily="34" charset="-122"/>
                <a:ea typeface="微软雅黑" pitchFamily="34" charset="-122"/>
              </a:rPr>
              <a:t>选中   </a:t>
            </a:r>
          </a:p>
          <a:p>
            <a:pPr lvl="0" algn="ctr" fontAlgn="base">
              <a:lnSpc>
                <a:spcPct val="150000"/>
              </a:lnSpc>
              <a:spcBef>
                <a:spcPct val="0"/>
              </a:spcBef>
              <a:spcAft>
                <a:spcPct val="0"/>
              </a:spcAft>
              <a:defRPr/>
            </a:pPr>
            <a:r>
              <a:rPr kumimoji="1" lang="en-US" altLang="zh-CN" sz="1600" b="1" dirty="0">
                <a:latin typeface="微软雅黑" pitchFamily="34" charset="-122"/>
                <a:ea typeface="微软雅黑" pitchFamily="34" charset="-122"/>
              </a:rPr>
              <a:t>(1,2,16) </a:t>
            </a:r>
            <a:r>
              <a:rPr kumimoji="1" lang="zh-CN" altLang="en-US" sz="1600" b="1" dirty="0">
                <a:latin typeface="微软雅黑" pitchFamily="34" charset="-122"/>
                <a:ea typeface="微软雅黑" pitchFamily="34" charset="-122"/>
              </a:rPr>
              <a:t>选中   </a:t>
            </a:r>
          </a:p>
          <a:p>
            <a:pPr lvl="0" algn="ctr" fontAlgn="base">
              <a:lnSpc>
                <a:spcPct val="150000"/>
              </a:lnSpc>
              <a:spcBef>
                <a:spcPct val="0"/>
              </a:spcBef>
              <a:spcAft>
                <a:spcPct val="0"/>
              </a:spcAft>
              <a:defRPr/>
            </a:pPr>
            <a:r>
              <a:rPr kumimoji="1" lang="en-US" altLang="zh-CN" sz="1600" b="1" dirty="0">
                <a:solidFill>
                  <a:schemeClr val="bg1">
                    <a:lumMod val="50000"/>
                  </a:schemeClr>
                </a:solidFill>
                <a:latin typeface="微软雅黑" pitchFamily="34" charset="-122"/>
                <a:ea typeface="微软雅黑" pitchFamily="34" charset="-122"/>
              </a:rPr>
              <a:t>(3,6,18) </a:t>
            </a:r>
            <a:r>
              <a:rPr kumimoji="1" lang="zh-CN" altLang="en-US" sz="1600" b="1" dirty="0">
                <a:solidFill>
                  <a:schemeClr val="bg1">
                    <a:lumMod val="50000"/>
                  </a:schemeClr>
                </a:solidFill>
                <a:latin typeface="微软雅黑" pitchFamily="34" charset="-122"/>
                <a:ea typeface="微软雅黑" pitchFamily="34" charset="-122"/>
              </a:rPr>
              <a:t>舍弃</a:t>
            </a:r>
          </a:p>
          <a:p>
            <a:pPr lvl="0" algn="ctr" fontAlgn="base">
              <a:lnSpc>
                <a:spcPct val="150000"/>
              </a:lnSpc>
              <a:spcBef>
                <a:spcPct val="0"/>
              </a:spcBef>
              <a:spcAft>
                <a:spcPct val="0"/>
              </a:spcAft>
              <a:defRPr/>
            </a:pPr>
            <a:r>
              <a:rPr kumimoji="1" lang="en-US" altLang="zh-CN" sz="1600" b="1" dirty="0">
                <a:latin typeface="微软雅黑" pitchFamily="34" charset="-122"/>
                <a:ea typeface="微软雅黑" pitchFamily="34" charset="-122"/>
              </a:rPr>
              <a:t>(3,4,22) </a:t>
            </a:r>
            <a:r>
              <a:rPr kumimoji="1" lang="zh-CN" altLang="en-US" sz="1600" b="1" dirty="0">
                <a:latin typeface="微软雅黑" pitchFamily="34" charset="-122"/>
                <a:ea typeface="微软雅黑" pitchFamily="34" charset="-122"/>
              </a:rPr>
              <a:t>选中   </a:t>
            </a:r>
          </a:p>
          <a:p>
            <a:pPr lvl="0" algn="ctr" fontAlgn="base">
              <a:lnSpc>
                <a:spcPct val="150000"/>
              </a:lnSpc>
              <a:spcBef>
                <a:spcPct val="0"/>
              </a:spcBef>
              <a:spcAft>
                <a:spcPct val="0"/>
              </a:spcAft>
              <a:defRPr/>
            </a:pPr>
            <a:r>
              <a:rPr kumimoji="1" lang="en-US" altLang="zh-CN" sz="1600" b="1" dirty="0">
                <a:solidFill>
                  <a:schemeClr val="bg1">
                    <a:lumMod val="50000"/>
                  </a:schemeClr>
                </a:solidFill>
                <a:latin typeface="微软雅黑" pitchFamily="34" charset="-122"/>
                <a:ea typeface="微软雅黑" pitchFamily="34" charset="-122"/>
              </a:rPr>
              <a:t>(4,6,24) </a:t>
            </a:r>
            <a:r>
              <a:rPr kumimoji="1" lang="zh-CN" altLang="en-US" sz="1600" b="1" dirty="0">
                <a:solidFill>
                  <a:schemeClr val="bg1">
                    <a:lumMod val="50000"/>
                  </a:schemeClr>
                </a:solidFill>
                <a:latin typeface="微软雅黑" pitchFamily="34" charset="-122"/>
                <a:ea typeface="微软雅黑" pitchFamily="34" charset="-122"/>
              </a:rPr>
              <a:t>舍弃   </a:t>
            </a:r>
          </a:p>
          <a:p>
            <a:pPr lvl="0" algn="ctr" fontAlgn="base">
              <a:lnSpc>
                <a:spcPct val="150000"/>
              </a:lnSpc>
              <a:spcBef>
                <a:spcPct val="0"/>
              </a:spcBef>
              <a:spcAft>
                <a:spcPct val="0"/>
              </a:spcAft>
              <a:defRPr/>
            </a:pPr>
            <a:r>
              <a:rPr kumimoji="1" lang="en-US" altLang="zh-CN" sz="1600" b="1" dirty="0">
                <a:latin typeface="微软雅黑" pitchFamily="34" charset="-122"/>
                <a:ea typeface="微软雅黑" pitchFamily="34" charset="-122"/>
              </a:rPr>
              <a:t>(4,5,25)</a:t>
            </a:r>
            <a:r>
              <a:rPr kumimoji="1" lang="en-US" altLang="zh-CN" sz="1600" dirty="0">
                <a:latin typeface="微软雅黑" pitchFamily="34" charset="-122"/>
                <a:ea typeface="微软雅黑" pitchFamily="34" charset="-122"/>
              </a:rPr>
              <a:t> </a:t>
            </a:r>
            <a:r>
              <a:rPr kumimoji="1" lang="zh-CN" altLang="en-US" sz="1600" b="1" dirty="0">
                <a:latin typeface="微软雅黑" pitchFamily="34" charset="-122"/>
                <a:ea typeface="微软雅黑" pitchFamily="34" charset="-122"/>
              </a:rPr>
              <a:t>选中</a:t>
            </a:r>
            <a:endParaRPr kumimoji="1" lang="zh-CN" altLang="en-US" sz="1600" dirty="0">
              <a:latin typeface="微软雅黑" pitchFamily="34" charset="-122"/>
              <a:ea typeface="微软雅黑" pitchFamily="34" charset="-122"/>
            </a:endParaRPr>
          </a:p>
        </p:txBody>
      </p:sp>
    </p:spTree>
    <p:extLst>
      <p:ext uri="{BB962C8B-B14F-4D97-AF65-F5344CB8AC3E}">
        <p14:creationId xmlns:p14="http://schemas.microsoft.com/office/powerpoint/2010/main" val="24701067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图的遍历与连通性</a:t>
            </a:r>
          </a:p>
        </p:txBody>
      </p:sp>
      <p:sp>
        <p:nvSpPr>
          <p:cNvPr id="3" name="内容占位符 2"/>
          <p:cNvSpPr>
            <a:spLocks noGrp="1"/>
          </p:cNvSpPr>
          <p:nvPr>
            <p:ph idx="1"/>
          </p:nvPr>
        </p:nvSpPr>
        <p:spPr/>
        <p:txBody>
          <a:bodyPr>
            <a:normAutofit/>
          </a:bodyPr>
          <a:lstStyle/>
          <a:p>
            <a:pPr marL="342900" lvl="0" indent="-342900" fontAlgn="base">
              <a:lnSpc>
                <a:spcPct val="150000"/>
              </a:lnSpc>
              <a:spcBef>
                <a:spcPts val="600"/>
              </a:spcBef>
              <a:spcAft>
                <a:spcPct val="0"/>
              </a:spcAft>
              <a:buClr>
                <a:srgbClr val="FF7C80"/>
              </a:buClr>
              <a:buSzPct val="50000"/>
              <a:buFont typeface="Wingdings" pitchFamily="2" charset="2"/>
              <a:buChar char="n"/>
              <a:defRPr/>
            </a:pPr>
            <a:r>
              <a:rPr kumimoji="1" lang="zh-CN" altLang="en-US" sz="2000" kern="0" dirty="0">
                <a:latin typeface="Times New Roman" pitchFamily="18" charset="0"/>
                <a:cs typeface="Times New Roman" pitchFamily="18" charset="0"/>
              </a:rPr>
              <a:t>如何避免图的同一顶点在遍历时被访问多次？</a:t>
            </a:r>
            <a:endParaRPr kumimoji="1" lang="en-US" altLang="zh-CN" sz="2000" kern="0" dirty="0">
              <a:latin typeface="Times New Roman" pitchFamily="18" charset="0"/>
              <a:cs typeface="Times New Roman" pitchFamily="18" charset="0"/>
            </a:endParaRPr>
          </a:p>
          <a:p>
            <a:pPr marL="800100" lvl="1" indent="-342900" fontAlgn="base">
              <a:lnSpc>
                <a:spcPct val="150000"/>
              </a:lnSpc>
              <a:spcBef>
                <a:spcPts val="600"/>
              </a:spcBef>
              <a:spcAft>
                <a:spcPct val="0"/>
              </a:spcAft>
              <a:buClr>
                <a:srgbClr val="FF7C80"/>
              </a:buClr>
              <a:buSzPct val="50000"/>
              <a:buFont typeface="Wingdings" pitchFamily="2" charset="2"/>
              <a:buChar char="n"/>
              <a:defRPr/>
            </a:pPr>
            <a:r>
              <a:rPr kumimoji="1" lang="zh-CN" altLang="en-US" sz="1600" kern="0" dirty="0">
                <a:latin typeface="Times New Roman" pitchFamily="18" charset="0"/>
                <a:cs typeface="Times New Roman" pitchFamily="18" charset="0"/>
              </a:rPr>
              <a:t>辅助数组 </a:t>
            </a:r>
            <a:r>
              <a:rPr kumimoji="1" lang="en-US" altLang="zh-CN" sz="1600" kern="0" dirty="0">
                <a:latin typeface="Times New Roman" pitchFamily="18" charset="0"/>
                <a:cs typeface="Times New Roman" pitchFamily="18" charset="0"/>
              </a:rPr>
              <a:t>visited[ ] </a:t>
            </a:r>
            <a:r>
              <a:rPr kumimoji="1" lang="zh-CN" altLang="en-US" sz="1600" kern="0" dirty="0">
                <a:latin typeface="Times New Roman" pitchFamily="18" charset="0"/>
                <a:cs typeface="Times New Roman" pitchFamily="18" charset="0"/>
              </a:rPr>
              <a:t>的初始状态为</a:t>
            </a:r>
            <a:r>
              <a:rPr kumimoji="1" lang="en-US" altLang="zh-CN" sz="1600" kern="0" dirty="0">
                <a:latin typeface="Times New Roman" pitchFamily="18" charset="0"/>
                <a:cs typeface="Times New Roman" pitchFamily="18" charset="0"/>
              </a:rPr>
              <a:t>0</a:t>
            </a:r>
            <a:r>
              <a:rPr kumimoji="1" lang="zh-CN" altLang="en-US" sz="1600" kern="0" dirty="0">
                <a:latin typeface="Times New Roman" pitchFamily="18" charset="0"/>
                <a:cs typeface="Times New Roman" pitchFamily="18" charset="0"/>
              </a:rPr>
              <a:t>，在图的遍历过程中，一旦某一个顶点 </a:t>
            </a:r>
            <a:r>
              <a:rPr kumimoji="1" lang="en-US" altLang="zh-CN" sz="1600" i="1" kern="0" dirty="0">
                <a:latin typeface="Times New Roman" pitchFamily="18" charset="0"/>
                <a:cs typeface="Times New Roman" pitchFamily="18" charset="0"/>
              </a:rPr>
              <a:t>i</a:t>
            </a:r>
            <a:r>
              <a:rPr kumimoji="1" lang="en-US" altLang="zh-CN" sz="1600" i="1" kern="0" baseline="-25000" dirty="0">
                <a:latin typeface="Times New Roman" pitchFamily="18" charset="0"/>
                <a:cs typeface="Times New Roman" pitchFamily="18" charset="0"/>
              </a:rPr>
              <a:t> </a:t>
            </a:r>
            <a:r>
              <a:rPr kumimoji="1" lang="zh-CN" altLang="en-US" sz="1600" kern="0" dirty="0">
                <a:latin typeface="Times New Roman" pitchFamily="18" charset="0"/>
                <a:cs typeface="Times New Roman" pitchFamily="18" charset="0"/>
              </a:rPr>
              <a:t>被访问，就立即让 </a:t>
            </a:r>
            <a:r>
              <a:rPr kumimoji="1" lang="en-US" altLang="zh-CN" sz="1600" kern="0" dirty="0">
                <a:latin typeface="Times New Roman" pitchFamily="18" charset="0"/>
                <a:cs typeface="Times New Roman" pitchFamily="18" charset="0"/>
              </a:rPr>
              <a:t>visited[</a:t>
            </a:r>
            <a:r>
              <a:rPr kumimoji="1" lang="en-US" altLang="zh-CN" sz="1600" kern="0" dirty="0" err="1">
                <a:latin typeface="Times New Roman" pitchFamily="18" charset="0"/>
                <a:cs typeface="Times New Roman" pitchFamily="18" charset="0"/>
              </a:rPr>
              <a:t>i</a:t>
            </a:r>
            <a:r>
              <a:rPr kumimoji="1" lang="en-US" altLang="zh-CN" sz="1600" kern="0" dirty="0">
                <a:latin typeface="Times New Roman" pitchFamily="18" charset="0"/>
                <a:cs typeface="Times New Roman" pitchFamily="18" charset="0"/>
              </a:rPr>
              <a:t>] </a:t>
            </a:r>
            <a:r>
              <a:rPr kumimoji="1" lang="zh-CN" altLang="en-US" sz="1600" kern="0" dirty="0">
                <a:latin typeface="Times New Roman" pitchFamily="18" charset="0"/>
                <a:cs typeface="Times New Roman" pitchFamily="18" charset="0"/>
              </a:rPr>
              <a:t>为 </a:t>
            </a:r>
            <a:r>
              <a:rPr kumimoji="1" lang="en-US" altLang="zh-CN" sz="1600" kern="0" dirty="0">
                <a:latin typeface="Times New Roman" pitchFamily="18" charset="0"/>
                <a:cs typeface="Times New Roman" pitchFamily="18" charset="0"/>
              </a:rPr>
              <a:t>1</a:t>
            </a:r>
            <a:r>
              <a:rPr kumimoji="1" lang="zh-CN" altLang="en-US" sz="1600" kern="0" dirty="0">
                <a:latin typeface="Times New Roman" pitchFamily="18" charset="0"/>
                <a:cs typeface="Times New Roman" pitchFamily="18" charset="0"/>
              </a:rPr>
              <a:t>，防止它被多次访问。</a:t>
            </a:r>
          </a:p>
          <a:p>
            <a:pPr marL="342900" lvl="0" indent="-342900" fontAlgn="base">
              <a:lnSpc>
                <a:spcPct val="150000"/>
              </a:lnSpc>
              <a:spcBef>
                <a:spcPts val="600"/>
              </a:spcBef>
              <a:spcAft>
                <a:spcPct val="0"/>
              </a:spcAft>
              <a:buClr>
                <a:srgbClr val="FF7C80"/>
              </a:buClr>
              <a:buSzPct val="50000"/>
              <a:buFont typeface="Wingdings" pitchFamily="2" charset="2"/>
              <a:buChar char="n"/>
              <a:defRPr/>
            </a:pPr>
            <a:r>
              <a:rPr kumimoji="1" lang="zh-CN" altLang="en-US" sz="2000" kern="0" dirty="0">
                <a:latin typeface="Times New Roman" pitchFamily="18" charset="0"/>
                <a:cs typeface="Times New Roman" pitchFamily="18" charset="0"/>
              </a:rPr>
              <a:t>图的遍历的分类</a:t>
            </a:r>
            <a:r>
              <a:rPr kumimoji="1" lang="en-US" altLang="zh-CN" sz="2000" kern="0" dirty="0">
                <a:latin typeface="Times New Roman" pitchFamily="18" charset="0"/>
                <a:cs typeface="Times New Roman" pitchFamily="18" charset="0"/>
              </a:rPr>
              <a:t>:</a:t>
            </a:r>
          </a:p>
          <a:p>
            <a:pPr marL="742950" lvl="1" indent="-285750" fontAlgn="base">
              <a:lnSpc>
                <a:spcPct val="150000"/>
              </a:lnSpc>
              <a:spcBef>
                <a:spcPts val="600"/>
              </a:spcBef>
              <a:spcAft>
                <a:spcPct val="0"/>
              </a:spcAft>
              <a:buClr>
                <a:srgbClr val="008080"/>
              </a:buClr>
              <a:buSzPct val="50000"/>
              <a:buFont typeface="Wingdings" pitchFamily="2" charset="2"/>
              <a:buChar char="u"/>
              <a:defRPr/>
            </a:pPr>
            <a:r>
              <a:rPr lang="zh-CN" altLang="en-US" dirty="0">
                <a:hlinkClick r:id="" action="ppaction://noaction"/>
              </a:rPr>
              <a:t>深度优先搜索 </a:t>
            </a:r>
          </a:p>
          <a:p>
            <a:pPr marL="742950" lvl="1" indent="-285750" fontAlgn="base">
              <a:lnSpc>
                <a:spcPct val="150000"/>
              </a:lnSpc>
              <a:spcBef>
                <a:spcPts val="600"/>
              </a:spcBef>
              <a:spcAft>
                <a:spcPct val="0"/>
              </a:spcAft>
              <a:buClr>
                <a:srgbClr val="008080"/>
              </a:buClr>
              <a:buSzPct val="50000"/>
              <a:buNone/>
              <a:defRPr/>
            </a:pPr>
            <a:r>
              <a:rPr kumimoji="1" lang="en-US" altLang="en-US" kern="0" dirty="0">
                <a:latin typeface="Times New Roman" pitchFamily="18" charset="0"/>
                <a:cs typeface="Times New Roman" pitchFamily="18" charset="0"/>
              </a:rPr>
              <a:t>         </a:t>
            </a:r>
            <a:r>
              <a:rPr kumimoji="1" lang="en-US" altLang="zh-CN" kern="0" dirty="0">
                <a:latin typeface="Times New Roman" pitchFamily="18" charset="0"/>
                <a:cs typeface="Times New Roman" pitchFamily="18" charset="0"/>
              </a:rPr>
              <a:t>DFS (Depth First Search)</a:t>
            </a:r>
          </a:p>
          <a:p>
            <a:pPr marL="742950" lvl="1" indent="-285750" fontAlgn="base">
              <a:lnSpc>
                <a:spcPct val="150000"/>
              </a:lnSpc>
              <a:spcBef>
                <a:spcPts val="600"/>
              </a:spcBef>
              <a:spcAft>
                <a:spcPct val="0"/>
              </a:spcAft>
              <a:buClr>
                <a:srgbClr val="008080"/>
              </a:buClr>
              <a:buSzPct val="50000"/>
              <a:buFont typeface="Wingdings" pitchFamily="2" charset="2"/>
              <a:buChar char="u"/>
              <a:defRPr/>
            </a:pPr>
            <a:r>
              <a:rPr kumimoji="1" lang="zh-CN" altLang="en-US" kern="0" dirty="0">
                <a:latin typeface="Times New Roman" pitchFamily="18" charset="0"/>
                <a:cs typeface="Times New Roman" pitchFamily="18" charset="0"/>
                <a:hlinkClick r:id="" action="ppaction://noaction"/>
              </a:rPr>
              <a:t>广度优先搜索 </a:t>
            </a:r>
          </a:p>
          <a:p>
            <a:pPr marL="742950" lvl="1" indent="-285750" fontAlgn="base">
              <a:lnSpc>
                <a:spcPct val="150000"/>
              </a:lnSpc>
              <a:spcBef>
                <a:spcPts val="600"/>
              </a:spcBef>
              <a:spcAft>
                <a:spcPct val="0"/>
              </a:spcAft>
              <a:buClr>
                <a:srgbClr val="008080"/>
              </a:buClr>
              <a:buSzPct val="50000"/>
              <a:buNone/>
              <a:defRPr/>
            </a:pPr>
            <a:r>
              <a:rPr kumimoji="1" lang="zh-CN" altLang="en-US" kern="0" dirty="0">
                <a:latin typeface="Times New Roman" pitchFamily="18" charset="0"/>
                <a:cs typeface="Times New Roman" pitchFamily="18" charset="0"/>
              </a:rPr>
              <a:t>         </a:t>
            </a:r>
            <a:r>
              <a:rPr kumimoji="1" lang="en-US" altLang="zh-CN" kern="0" dirty="0">
                <a:latin typeface="Times New Roman" pitchFamily="18" charset="0"/>
                <a:cs typeface="Times New Roman" pitchFamily="18" charset="0"/>
              </a:rPr>
              <a:t>BFS (Breadth First Search)</a:t>
            </a:r>
          </a:p>
          <a:p>
            <a:endParaRPr lang="zh-CN" altLang="en-US" dirty="0"/>
          </a:p>
        </p:txBody>
      </p:sp>
      <p:sp>
        <p:nvSpPr>
          <p:cNvPr id="4" name="页脚占位符 3"/>
          <p:cNvSpPr>
            <a:spLocks noGrp="1"/>
          </p:cNvSpPr>
          <p:nvPr>
            <p:ph type="ftr" sz="quarter" idx="11"/>
          </p:nvPr>
        </p:nvSpPr>
        <p:spPr>
          <a:xfrm>
            <a:off x="0" y="6356351"/>
            <a:ext cx="3086100" cy="365125"/>
          </a:xfrm>
        </p:spPr>
        <p:txBody>
          <a:bodyPr/>
          <a:lstStyle/>
          <a:p>
            <a:pPr algn="l"/>
            <a:r>
              <a:rPr lang="en-US" altLang="zh-CN"/>
              <a:t>Data Structure &amp; Algorithms</a:t>
            </a:r>
            <a:endParaRPr lang="zh-CN" altLang="en-US" dirty="0"/>
          </a:p>
        </p:txBody>
      </p:sp>
      <p:sp>
        <p:nvSpPr>
          <p:cNvPr id="6" name="灯片编号占位符 5"/>
          <p:cNvSpPr>
            <a:spLocks noGrp="1"/>
          </p:cNvSpPr>
          <p:nvPr>
            <p:ph type="sldNum" sz="quarter" idx="12"/>
          </p:nvPr>
        </p:nvSpPr>
        <p:spPr/>
        <p:txBody>
          <a:bodyPr/>
          <a:lstStyle/>
          <a:p>
            <a:fld id="{36FD9405-CE62-418F-9683-85B6A1C55A4B}" type="slidenum">
              <a:rPr lang="zh-CN" altLang="en-US" smtClean="0"/>
              <a:pPr/>
              <a:t>5</a:t>
            </a:fld>
            <a:endParaRPr lang="zh-CN" altLang="en-US" dirty="0"/>
          </a:p>
        </p:txBody>
      </p:sp>
      <p:pic>
        <p:nvPicPr>
          <p:cNvPr id="7" name="图片 6">
            <a:extLst>
              <a:ext uri="{FF2B5EF4-FFF2-40B4-BE49-F238E27FC236}">
                <a16:creationId xmlns:a16="http://schemas.microsoft.com/office/drawing/2014/main" id="{61748481-FDD5-48EA-9475-86B4A03EBE3E}"/>
              </a:ext>
            </a:extLst>
          </p:cNvPr>
          <p:cNvPicPr>
            <a:picLocks noChangeAspect="1"/>
          </p:cNvPicPr>
          <p:nvPr/>
        </p:nvPicPr>
        <p:blipFill>
          <a:blip r:embed="rId2"/>
          <a:stretch>
            <a:fillRect/>
          </a:stretch>
        </p:blipFill>
        <p:spPr>
          <a:xfrm>
            <a:off x="5731883" y="3630804"/>
            <a:ext cx="2752127" cy="2250358"/>
          </a:xfrm>
          <a:prstGeom prst="rect">
            <a:avLst/>
          </a:prstGeom>
        </p:spPr>
      </p:pic>
    </p:spTree>
    <p:extLst>
      <p:ext uri="{BB962C8B-B14F-4D97-AF65-F5344CB8AC3E}">
        <p14:creationId xmlns:p14="http://schemas.microsoft.com/office/powerpoint/2010/main" val="362066205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最小生成树</a:t>
            </a:r>
            <a:r>
              <a:rPr lang="en-US" altLang="zh-CN" dirty="0"/>
              <a:t>--</a:t>
            </a:r>
            <a:r>
              <a:rPr lang="zh-CN" altLang="en-US" dirty="0"/>
              <a:t>克鲁斯卡尔 </a:t>
            </a:r>
            <a:r>
              <a:rPr lang="en-US" altLang="zh-CN" dirty="0"/>
              <a:t>(</a:t>
            </a:r>
            <a:r>
              <a:rPr lang="en-US" altLang="zh-CN" dirty="0" err="1"/>
              <a:t>Kruskal</a:t>
            </a:r>
            <a:r>
              <a:rPr lang="en-US" altLang="zh-CN" dirty="0"/>
              <a:t>) </a:t>
            </a:r>
            <a:r>
              <a:rPr lang="zh-CN" altLang="en-US" dirty="0"/>
              <a:t>算法</a:t>
            </a:r>
          </a:p>
        </p:txBody>
      </p:sp>
      <p:sp>
        <p:nvSpPr>
          <p:cNvPr id="4" name="页脚占位符 3"/>
          <p:cNvSpPr>
            <a:spLocks noGrp="1"/>
          </p:cNvSpPr>
          <p:nvPr>
            <p:ph type="ftr" sz="quarter" idx="11"/>
          </p:nvPr>
        </p:nvSpPr>
        <p:spPr>
          <a:xfrm>
            <a:off x="0" y="6356351"/>
            <a:ext cx="3086100" cy="365125"/>
          </a:xfrm>
        </p:spPr>
        <p:txBody>
          <a:bodyPr/>
          <a:lstStyle/>
          <a:p>
            <a:pPr algn="l"/>
            <a:r>
              <a:rPr lang="en-US" altLang="zh-CN"/>
              <a:t>Data Structure &amp; Algorithms</a:t>
            </a:r>
            <a:endParaRPr lang="zh-CN" altLang="en-US" dirty="0"/>
          </a:p>
        </p:txBody>
      </p:sp>
      <p:sp>
        <p:nvSpPr>
          <p:cNvPr id="5" name="灯片编号占位符 4"/>
          <p:cNvSpPr>
            <a:spLocks noGrp="1"/>
          </p:cNvSpPr>
          <p:nvPr>
            <p:ph type="sldNum" sz="quarter" idx="12"/>
          </p:nvPr>
        </p:nvSpPr>
        <p:spPr/>
        <p:txBody>
          <a:bodyPr/>
          <a:lstStyle/>
          <a:p>
            <a:fld id="{36FD9405-CE62-418F-9683-85B6A1C55A4B}" type="slidenum">
              <a:rPr lang="zh-CN" altLang="en-US" smtClean="0"/>
              <a:pPr/>
              <a:t>50</a:t>
            </a:fld>
            <a:endParaRPr lang="zh-CN" altLang="en-US" dirty="0"/>
          </a:p>
        </p:txBody>
      </p:sp>
      <p:sp>
        <p:nvSpPr>
          <p:cNvPr id="6" name="矩形 5"/>
          <p:cNvSpPr/>
          <p:nvPr/>
        </p:nvSpPr>
        <p:spPr>
          <a:xfrm>
            <a:off x="335538" y="1000980"/>
            <a:ext cx="4698460" cy="5047536"/>
          </a:xfrm>
          <a:prstGeom prst="rect">
            <a:avLst/>
          </a:prstGeom>
        </p:spPr>
        <p:txBody>
          <a:bodyPr wrap="square">
            <a:spAutoFit/>
          </a:bodyPr>
          <a:lstStyle/>
          <a:p>
            <a:r>
              <a:rPr lang="en-US" altLang="zh-CN" sz="1400" dirty="0">
                <a:latin typeface="Times New Roman" pitchFamily="18" charset="0"/>
                <a:cs typeface="Times New Roman" pitchFamily="18" charset="0"/>
              </a:rPr>
              <a:t>void </a:t>
            </a:r>
            <a:r>
              <a:rPr lang="en-US" altLang="zh-CN" sz="1400" dirty="0" err="1">
                <a:latin typeface="Times New Roman" pitchFamily="18" charset="0"/>
                <a:cs typeface="Times New Roman" pitchFamily="18" charset="0"/>
              </a:rPr>
              <a:t>Kruskal</a:t>
            </a:r>
            <a:r>
              <a:rPr lang="en-US" altLang="zh-CN" sz="1400" dirty="0">
                <a:latin typeface="Times New Roman" pitchFamily="18" charset="0"/>
                <a:cs typeface="Times New Roman" pitchFamily="18" charset="0"/>
              </a:rPr>
              <a:t> ( Graph&lt;string&gt;&amp; G, </a:t>
            </a:r>
            <a:r>
              <a:rPr lang="en-US" altLang="zh-CN" sz="1400" dirty="0" err="1">
                <a:latin typeface="Times New Roman" pitchFamily="18" charset="0"/>
                <a:cs typeface="Times New Roman" pitchFamily="18" charset="0"/>
              </a:rPr>
              <a:t>MinSpanTree</a:t>
            </a:r>
            <a:r>
              <a:rPr lang="en-US" altLang="zh-CN" sz="1400" dirty="0">
                <a:latin typeface="Times New Roman" pitchFamily="18" charset="0"/>
                <a:cs typeface="Times New Roman" pitchFamily="18" charset="0"/>
              </a:rPr>
              <a:t>&amp; T) </a:t>
            </a:r>
          </a:p>
          <a:p>
            <a:r>
              <a:rPr lang="en-US" altLang="zh-CN" sz="1400" dirty="0">
                <a:latin typeface="Times New Roman" pitchFamily="18" charset="0"/>
                <a:cs typeface="Times New Roman" pitchFamily="18" charset="0"/>
              </a:rPr>
              <a:t>{</a:t>
            </a:r>
          </a:p>
          <a:p>
            <a:r>
              <a:rPr lang="en-US" altLang="zh-CN" sz="1400" dirty="0">
                <a:latin typeface="Times New Roman" pitchFamily="18" charset="0"/>
                <a:cs typeface="Times New Roman" pitchFamily="18" charset="0"/>
              </a:rPr>
              <a:t>    </a:t>
            </a:r>
            <a:r>
              <a:rPr lang="en-US" altLang="zh-CN" sz="1400" dirty="0" err="1">
                <a:latin typeface="Times New Roman" pitchFamily="18" charset="0"/>
                <a:cs typeface="Times New Roman" pitchFamily="18" charset="0"/>
              </a:rPr>
              <a:t>MSTEdgeNode</a:t>
            </a:r>
            <a:r>
              <a:rPr lang="en-US" altLang="zh-CN" sz="1400" dirty="0">
                <a:latin typeface="Times New Roman" pitchFamily="18" charset="0"/>
                <a:cs typeface="Times New Roman" pitchFamily="18" charset="0"/>
              </a:rPr>
              <a:t>  </a:t>
            </a:r>
            <a:r>
              <a:rPr lang="en-US" altLang="zh-CN" sz="1400" dirty="0" err="1">
                <a:latin typeface="Times New Roman" pitchFamily="18" charset="0"/>
                <a:cs typeface="Times New Roman" pitchFamily="18" charset="0"/>
              </a:rPr>
              <a:t>ed</a:t>
            </a:r>
            <a:r>
              <a:rPr lang="en-US" altLang="zh-CN" sz="1400" dirty="0">
                <a:latin typeface="Times New Roman" pitchFamily="18" charset="0"/>
                <a:cs typeface="Times New Roman" pitchFamily="18" charset="0"/>
              </a:rPr>
              <a:t>;            //</a:t>
            </a:r>
            <a:r>
              <a:rPr lang="zh-CN" altLang="en-US" sz="1400" dirty="0">
                <a:latin typeface="Times New Roman" pitchFamily="18" charset="0"/>
                <a:cs typeface="Times New Roman" pitchFamily="18" charset="0"/>
              </a:rPr>
              <a:t>边结点辅助单元</a:t>
            </a:r>
          </a:p>
          <a:p>
            <a:r>
              <a:rPr lang="zh-CN" altLang="en-US" sz="1400" dirty="0">
                <a:latin typeface="Times New Roman" pitchFamily="18" charset="0"/>
                <a:cs typeface="Times New Roman" pitchFamily="18" charset="0"/>
              </a:rPr>
              <a:t>    </a:t>
            </a:r>
            <a:r>
              <a:rPr lang="en-US" altLang="zh-CN" sz="1400" dirty="0">
                <a:latin typeface="Times New Roman" pitchFamily="18" charset="0"/>
                <a:cs typeface="Times New Roman" pitchFamily="18" charset="0"/>
              </a:rPr>
              <a:t>int n = </a:t>
            </a:r>
            <a:r>
              <a:rPr lang="en-US" altLang="zh-CN" sz="1400" dirty="0" err="1">
                <a:latin typeface="Times New Roman" pitchFamily="18" charset="0"/>
                <a:cs typeface="Times New Roman" pitchFamily="18" charset="0"/>
              </a:rPr>
              <a:t>G.NumberOfVertices</a:t>
            </a:r>
            <a:r>
              <a:rPr lang="en-US" altLang="zh-CN" sz="1400" dirty="0">
                <a:latin typeface="Times New Roman" pitchFamily="18" charset="0"/>
                <a:cs typeface="Times New Roman" pitchFamily="18" charset="0"/>
              </a:rPr>
              <a:t>( );     //</a:t>
            </a:r>
            <a:r>
              <a:rPr lang="zh-CN" altLang="en-US" sz="1400" dirty="0">
                <a:latin typeface="Times New Roman" pitchFamily="18" charset="0"/>
                <a:cs typeface="Times New Roman" pitchFamily="18" charset="0"/>
              </a:rPr>
              <a:t>顶点数</a:t>
            </a:r>
          </a:p>
          <a:p>
            <a:r>
              <a:rPr lang="zh-CN" altLang="en-US" sz="1400" dirty="0">
                <a:latin typeface="Times New Roman" pitchFamily="18" charset="0"/>
                <a:cs typeface="Times New Roman" pitchFamily="18" charset="0"/>
              </a:rPr>
              <a:t>    </a:t>
            </a:r>
            <a:r>
              <a:rPr lang="en-US" altLang="zh-CN" sz="1400" dirty="0">
                <a:latin typeface="Times New Roman" pitchFamily="18" charset="0"/>
                <a:cs typeface="Times New Roman" pitchFamily="18" charset="0"/>
              </a:rPr>
              <a:t>int e = </a:t>
            </a:r>
            <a:r>
              <a:rPr lang="en-US" altLang="zh-CN" sz="1400" dirty="0" err="1">
                <a:latin typeface="Times New Roman" pitchFamily="18" charset="0"/>
                <a:cs typeface="Times New Roman" pitchFamily="18" charset="0"/>
              </a:rPr>
              <a:t>G.NumberOfEdges</a:t>
            </a:r>
            <a:r>
              <a:rPr lang="en-US" altLang="zh-CN" sz="1400" dirty="0">
                <a:latin typeface="Times New Roman" pitchFamily="18" charset="0"/>
                <a:cs typeface="Times New Roman" pitchFamily="18" charset="0"/>
              </a:rPr>
              <a:t>( );         //</a:t>
            </a:r>
            <a:r>
              <a:rPr lang="zh-CN" altLang="en-US" sz="1400" dirty="0">
                <a:latin typeface="Times New Roman" pitchFamily="18" charset="0"/>
                <a:cs typeface="Times New Roman" pitchFamily="18" charset="0"/>
              </a:rPr>
              <a:t>边数</a:t>
            </a:r>
          </a:p>
          <a:p>
            <a:r>
              <a:rPr lang="zh-CN" altLang="en-US" sz="1400" dirty="0">
                <a:latin typeface="Times New Roman" pitchFamily="18" charset="0"/>
                <a:cs typeface="Times New Roman" pitchFamily="18" charset="0"/>
              </a:rPr>
              <a:t>    </a:t>
            </a:r>
            <a:r>
              <a:rPr lang="en-US" altLang="zh-CN" sz="1400" dirty="0" err="1">
                <a:latin typeface="Times New Roman" pitchFamily="18" charset="0"/>
                <a:cs typeface="Times New Roman" pitchFamily="18" charset="0"/>
              </a:rPr>
              <a:t>MinHeap</a:t>
            </a:r>
            <a:r>
              <a:rPr lang="en-US" altLang="zh-CN" sz="1400" dirty="0">
                <a:latin typeface="Times New Roman" pitchFamily="18" charset="0"/>
                <a:cs typeface="Times New Roman" pitchFamily="18" charset="0"/>
              </a:rPr>
              <a:t> &lt;</a:t>
            </a:r>
            <a:r>
              <a:rPr lang="en-US" altLang="zh-CN" sz="1400" dirty="0" err="1">
                <a:latin typeface="Times New Roman" pitchFamily="18" charset="0"/>
                <a:cs typeface="Times New Roman" pitchFamily="18" charset="0"/>
              </a:rPr>
              <a:t>MSTEdgeNode</a:t>
            </a:r>
            <a:r>
              <a:rPr lang="en-US" altLang="zh-CN" sz="1400" dirty="0">
                <a:latin typeface="Times New Roman" pitchFamily="18" charset="0"/>
                <a:cs typeface="Times New Roman" pitchFamily="18" charset="0"/>
              </a:rPr>
              <a:t>&gt; H(e); //</a:t>
            </a:r>
            <a:r>
              <a:rPr lang="zh-CN" altLang="en-US" sz="1400" dirty="0">
                <a:latin typeface="Times New Roman" pitchFamily="18" charset="0"/>
                <a:cs typeface="Times New Roman" pitchFamily="18" charset="0"/>
              </a:rPr>
              <a:t>最小堆</a:t>
            </a:r>
          </a:p>
          <a:p>
            <a:r>
              <a:rPr lang="zh-CN" altLang="en-US" sz="1400" dirty="0">
                <a:latin typeface="Times New Roman" pitchFamily="18" charset="0"/>
                <a:cs typeface="Times New Roman" pitchFamily="18" charset="0"/>
              </a:rPr>
              <a:t>    </a:t>
            </a:r>
            <a:r>
              <a:rPr lang="en-US" altLang="zh-CN" sz="1400" dirty="0" err="1">
                <a:latin typeface="Times New Roman" pitchFamily="18" charset="0"/>
                <a:cs typeface="Times New Roman" pitchFamily="18" charset="0"/>
              </a:rPr>
              <a:t>UFSets</a:t>
            </a:r>
            <a:r>
              <a:rPr lang="en-US" altLang="zh-CN" sz="1400" dirty="0">
                <a:latin typeface="Times New Roman" pitchFamily="18" charset="0"/>
                <a:cs typeface="Times New Roman" pitchFamily="18" charset="0"/>
              </a:rPr>
              <a:t> F(n);                                   //</a:t>
            </a:r>
            <a:r>
              <a:rPr lang="zh-CN" altLang="en-US" sz="1400" dirty="0">
                <a:latin typeface="Times New Roman" pitchFamily="18" charset="0"/>
                <a:cs typeface="Times New Roman" pitchFamily="18" charset="0"/>
              </a:rPr>
              <a:t>并查集</a:t>
            </a:r>
          </a:p>
          <a:p>
            <a:r>
              <a:rPr lang="zh-CN" altLang="en-US" sz="1400" dirty="0">
                <a:latin typeface="Times New Roman" pitchFamily="18" charset="0"/>
                <a:cs typeface="Times New Roman" pitchFamily="18" charset="0"/>
              </a:rPr>
              <a:t>    </a:t>
            </a:r>
            <a:r>
              <a:rPr lang="en-US" altLang="zh-CN" sz="1400" dirty="0">
                <a:latin typeface="Times New Roman" pitchFamily="18" charset="0"/>
                <a:cs typeface="Times New Roman" pitchFamily="18" charset="0"/>
              </a:rPr>
              <a:t>for ( int u = 0; u &lt; n; u++ )</a:t>
            </a:r>
          </a:p>
          <a:p>
            <a:r>
              <a:rPr lang="en-US" altLang="zh-CN" sz="1400" dirty="0">
                <a:latin typeface="Times New Roman" pitchFamily="18" charset="0"/>
                <a:cs typeface="Times New Roman" pitchFamily="18" charset="0"/>
              </a:rPr>
              <a:t>       for ( int v = u +1; v &lt; n; v++ )</a:t>
            </a:r>
          </a:p>
          <a:p>
            <a:r>
              <a:rPr lang="en-US" altLang="zh-CN" sz="1400" dirty="0">
                <a:latin typeface="Times New Roman" pitchFamily="18" charset="0"/>
                <a:cs typeface="Times New Roman" pitchFamily="18" charset="0"/>
              </a:rPr>
              <a:t>              if ( </a:t>
            </a:r>
            <a:r>
              <a:rPr lang="en-US" altLang="zh-CN" sz="1400" dirty="0" err="1">
                <a:latin typeface="Times New Roman" pitchFamily="18" charset="0"/>
                <a:cs typeface="Times New Roman" pitchFamily="18" charset="0"/>
              </a:rPr>
              <a:t>G.GetWeight</a:t>
            </a:r>
            <a:r>
              <a:rPr lang="en-US" altLang="zh-CN" sz="1400" dirty="0">
                <a:latin typeface="Times New Roman" pitchFamily="18" charset="0"/>
                <a:cs typeface="Times New Roman" pitchFamily="18" charset="0"/>
              </a:rPr>
              <a:t>(u, v) != </a:t>
            </a:r>
            <a:r>
              <a:rPr lang="en-US" altLang="zh-CN" sz="1400" dirty="0" err="1">
                <a:latin typeface="Times New Roman" pitchFamily="18" charset="0"/>
                <a:cs typeface="Times New Roman" pitchFamily="18" charset="0"/>
              </a:rPr>
              <a:t>MaxValue</a:t>
            </a:r>
            <a:r>
              <a:rPr lang="en-US" altLang="zh-CN" sz="1400" dirty="0">
                <a:latin typeface="Times New Roman" pitchFamily="18" charset="0"/>
                <a:cs typeface="Times New Roman" pitchFamily="18" charset="0"/>
              </a:rPr>
              <a:t> ) {    </a:t>
            </a:r>
          </a:p>
          <a:p>
            <a:r>
              <a:rPr lang="en-US" altLang="zh-CN" sz="1400" dirty="0">
                <a:latin typeface="Times New Roman" pitchFamily="18" charset="0"/>
                <a:cs typeface="Times New Roman" pitchFamily="18" charset="0"/>
              </a:rPr>
              <a:t> 	    </a:t>
            </a:r>
            <a:r>
              <a:rPr lang="en-US" altLang="zh-CN" sz="1400" dirty="0" err="1">
                <a:latin typeface="Times New Roman" pitchFamily="18" charset="0"/>
                <a:cs typeface="Times New Roman" pitchFamily="18" charset="0"/>
              </a:rPr>
              <a:t>ed.tail</a:t>
            </a:r>
            <a:r>
              <a:rPr lang="en-US" altLang="zh-CN" sz="1400" dirty="0">
                <a:latin typeface="Times New Roman" pitchFamily="18" charset="0"/>
                <a:cs typeface="Times New Roman" pitchFamily="18" charset="0"/>
              </a:rPr>
              <a:t> = u;  </a:t>
            </a:r>
            <a:r>
              <a:rPr lang="en-US" altLang="zh-CN" sz="1400" dirty="0" err="1">
                <a:latin typeface="Times New Roman" pitchFamily="18" charset="0"/>
                <a:cs typeface="Times New Roman" pitchFamily="18" charset="0"/>
              </a:rPr>
              <a:t>ed.head</a:t>
            </a:r>
            <a:r>
              <a:rPr lang="en-US" altLang="zh-CN" sz="1400" dirty="0">
                <a:latin typeface="Times New Roman" pitchFamily="18" charset="0"/>
                <a:cs typeface="Times New Roman" pitchFamily="18" charset="0"/>
              </a:rPr>
              <a:t> = v;       //</a:t>
            </a:r>
            <a:r>
              <a:rPr lang="zh-CN" altLang="en-US" sz="1400" dirty="0">
                <a:latin typeface="Times New Roman" pitchFamily="18" charset="0"/>
                <a:cs typeface="Times New Roman" pitchFamily="18" charset="0"/>
              </a:rPr>
              <a:t>插入堆</a:t>
            </a:r>
            <a:endParaRPr lang="en-US" altLang="zh-CN" sz="1400" dirty="0">
              <a:latin typeface="Times New Roman" pitchFamily="18" charset="0"/>
              <a:cs typeface="Times New Roman" pitchFamily="18" charset="0"/>
            </a:endParaRPr>
          </a:p>
          <a:p>
            <a:r>
              <a:rPr lang="zh-CN" altLang="en-US" sz="1400" dirty="0">
                <a:latin typeface="Times New Roman" pitchFamily="18" charset="0"/>
                <a:cs typeface="Times New Roman" pitchFamily="18" charset="0"/>
              </a:rPr>
              <a:t> </a:t>
            </a:r>
            <a:r>
              <a:rPr lang="en-US" altLang="zh-CN" sz="1400" dirty="0">
                <a:latin typeface="Times New Roman" pitchFamily="18" charset="0"/>
                <a:cs typeface="Times New Roman" pitchFamily="18" charset="0"/>
              </a:rPr>
              <a:t>                          </a:t>
            </a:r>
            <a:r>
              <a:rPr lang="en-US" altLang="zh-CN" sz="1400" dirty="0" err="1">
                <a:latin typeface="Times New Roman" pitchFamily="18" charset="0"/>
                <a:cs typeface="Times New Roman" pitchFamily="18" charset="0"/>
              </a:rPr>
              <a:t>ed.cost</a:t>
            </a:r>
            <a:r>
              <a:rPr lang="en-US" altLang="zh-CN" sz="1400" dirty="0">
                <a:latin typeface="Times New Roman" pitchFamily="18" charset="0"/>
                <a:cs typeface="Times New Roman" pitchFamily="18" charset="0"/>
              </a:rPr>
              <a:t> = </a:t>
            </a:r>
            <a:r>
              <a:rPr lang="en-US" altLang="zh-CN" sz="1400" dirty="0" err="1">
                <a:latin typeface="Times New Roman" pitchFamily="18" charset="0"/>
                <a:cs typeface="Times New Roman" pitchFamily="18" charset="0"/>
              </a:rPr>
              <a:t>GetWeight</a:t>
            </a:r>
            <a:r>
              <a:rPr lang="en-US" altLang="zh-CN" sz="1400" dirty="0">
                <a:latin typeface="Times New Roman" pitchFamily="18" charset="0"/>
                <a:cs typeface="Times New Roman" pitchFamily="18" charset="0"/>
              </a:rPr>
              <a:t>(u, v);  </a:t>
            </a:r>
            <a:r>
              <a:rPr lang="en-US" altLang="zh-CN" sz="1400" dirty="0" err="1">
                <a:latin typeface="Times New Roman" pitchFamily="18" charset="0"/>
                <a:cs typeface="Times New Roman" pitchFamily="18" charset="0"/>
              </a:rPr>
              <a:t>H.Insert</a:t>
            </a:r>
            <a:r>
              <a:rPr lang="en-US" altLang="zh-CN" sz="1400" dirty="0">
                <a:latin typeface="Times New Roman" pitchFamily="18" charset="0"/>
                <a:cs typeface="Times New Roman" pitchFamily="18" charset="0"/>
              </a:rPr>
              <a:t> (</a:t>
            </a:r>
            <a:r>
              <a:rPr lang="en-US" altLang="zh-CN" sz="1400" dirty="0" err="1">
                <a:latin typeface="Times New Roman" pitchFamily="18" charset="0"/>
                <a:cs typeface="Times New Roman" pitchFamily="18" charset="0"/>
              </a:rPr>
              <a:t>ed</a:t>
            </a:r>
            <a:r>
              <a:rPr lang="en-US" altLang="zh-CN" sz="1400" dirty="0">
                <a:latin typeface="Times New Roman" pitchFamily="18" charset="0"/>
                <a:cs typeface="Times New Roman" pitchFamily="18" charset="0"/>
              </a:rPr>
              <a:t>);  } </a:t>
            </a:r>
          </a:p>
          <a:p>
            <a:r>
              <a:rPr lang="en-US" altLang="zh-CN" sz="1400" dirty="0">
                <a:latin typeface="Times New Roman" pitchFamily="18" charset="0"/>
                <a:cs typeface="Times New Roman" pitchFamily="18" charset="0"/>
              </a:rPr>
              <a:t>    int count = 1;	     //</a:t>
            </a:r>
            <a:r>
              <a:rPr lang="zh-CN" altLang="en-US" sz="1400" dirty="0">
                <a:latin typeface="Times New Roman" pitchFamily="18" charset="0"/>
                <a:cs typeface="Times New Roman" pitchFamily="18" charset="0"/>
              </a:rPr>
              <a:t>最小生成树加入边数计数</a:t>
            </a:r>
          </a:p>
          <a:p>
            <a:r>
              <a:rPr lang="zh-CN" altLang="en-US" sz="1400" dirty="0">
                <a:latin typeface="Times New Roman" pitchFamily="18" charset="0"/>
                <a:cs typeface="Times New Roman" pitchFamily="18" charset="0"/>
              </a:rPr>
              <a:t>    </a:t>
            </a:r>
            <a:r>
              <a:rPr lang="en-US" altLang="zh-CN" sz="1400" dirty="0">
                <a:latin typeface="Times New Roman" pitchFamily="18" charset="0"/>
                <a:cs typeface="Times New Roman" pitchFamily="18" charset="0"/>
              </a:rPr>
              <a:t>while ( count &lt; n ) {   </a:t>
            </a:r>
          </a:p>
          <a:p>
            <a:r>
              <a:rPr lang="en-US" altLang="zh-CN" sz="1400" dirty="0">
                <a:latin typeface="Times New Roman" pitchFamily="18" charset="0"/>
                <a:cs typeface="Times New Roman" pitchFamily="18" charset="0"/>
              </a:rPr>
              <a:t>         </a:t>
            </a:r>
            <a:r>
              <a:rPr lang="en-US" altLang="zh-CN" sz="1400" dirty="0" err="1">
                <a:latin typeface="Times New Roman" pitchFamily="18" charset="0"/>
                <a:cs typeface="Times New Roman" pitchFamily="18" charset="0"/>
              </a:rPr>
              <a:t>H.RemoveMin</a:t>
            </a:r>
            <a:r>
              <a:rPr lang="en-US" altLang="zh-CN" sz="1400" dirty="0">
                <a:latin typeface="Times New Roman" pitchFamily="18" charset="0"/>
                <a:cs typeface="Times New Roman" pitchFamily="18" charset="0"/>
              </a:rPr>
              <a:t> (</a:t>
            </a:r>
            <a:r>
              <a:rPr lang="en-US" altLang="zh-CN" sz="1400" dirty="0" err="1">
                <a:latin typeface="Times New Roman" pitchFamily="18" charset="0"/>
                <a:cs typeface="Times New Roman" pitchFamily="18" charset="0"/>
              </a:rPr>
              <a:t>ed</a:t>
            </a:r>
            <a:r>
              <a:rPr lang="en-US" altLang="zh-CN" sz="1400" dirty="0">
                <a:latin typeface="Times New Roman" pitchFamily="18" charset="0"/>
                <a:cs typeface="Times New Roman" pitchFamily="18" charset="0"/>
              </a:rPr>
              <a:t>);  //</a:t>
            </a:r>
            <a:r>
              <a:rPr lang="zh-CN" altLang="en-US" sz="1400" dirty="0">
                <a:latin typeface="Times New Roman" pitchFamily="18" charset="0"/>
                <a:cs typeface="Times New Roman" pitchFamily="18" charset="0"/>
              </a:rPr>
              <a:t>从堆中退出一条边</a:t>
            </a:r>
          </a:p>
          <a:p>
            <a:r>
              <a:rPr lang="zh-CN" altLang="en-US" sz="1400" dirty="0">
                <a:latin typeface="Times New Roman" pitchFamily="18" charset="0"/>
                <a:cs typeface="Times New Roman" pitchFamily="18" charset="0"/>
              </a:rPr>
              <a:t>         </a:t>
            </a:r>
            <a:r>
              <a:rPr lang="en-US" altLang="zh-CN" sz="1400" dirty="0">
                <a:latin typeface="Times New Roman" pitchFamily="18" charset="0"/>
                <a:cs typeface="Times New Roman" pitchFamily="18" charset="0"/>
              </a:rPr>
              <a:t>u = </a:t>
            </a:r>
            <a:r>
              <a:rPr lang="en-US" altLang="zh-CN" sz="1400" dirty="0" err="1">
                <a:latin typeface="Times New Roman" pitchFamily="18" charset="0"/>
                <a:cs typeface="Times New Roman" pitchFamily="18" charset="0"/>
              </a:rPr>
              <a:t>F.Find</a:t>
            </a:r>
            <a:r>
              <a:rPr lang="en-US" altLang="zh-CN" sz="1400" dirty="0">
                <a:latin typeface="Times New Roman" pitchFamily="18" charset="0"/>
                <a:cs typeface="Times New Roman" pitchFamily="18" charset="0"/>
              </a:rPr>
              <a:t> (</a:t>
            </a:r>
            <a:r>
              <a:rPr lang="en-US" altLang="zh-CN" sz="1400" dirty="0" err="1">
                <a:latin typeface="Times New Roman" pitchFamily="18" charset="0"/>
                <a:cs typeface="Times New Roman" pitchFamily="18" charset="0"/>
              </a:rPr>
              <a:t>ed.tail</a:t>
            </a:r>
            <a:r>
              <a:rPr lang="en-US" altLang="zh-CN" sz="1400" dirty="0">
                <a:latin typeface="Times New Roman" pitchFamily="18" charset="0"/>
                <a:cs typeface="Times New Roman" pitchFamily="18" charset="0"/>
              </a:rPr>
              <a:t>);  v = </a:t>
            </a:r>
            <a:r>
              <a:rPr lang="en-US" altLang="zh-CN" sz="1400" dirty="0" err="1">
                <a:latin typeface="Times New Roman" pitchFamily="18" charset="0"/>
                <a:cs typeface="Times New Roman" pitchFamily="18" charset="0"/>
              </a:rPr>
              <a:t>F.Find</a:t>
            </a:r>
            <a:r>
              <a:rPr lang="en-US" altLang="zh-CN" sz="1400" dirty="0">
                <a:latin typeface="Times New Roman" pitchFamily="18" charset="0"/>
                <a:cs typeface="Times New Roman" pitchFamily="18" charset="0"/>
              </a:rPr>
              <a:t> (</a:t>
            </a:r>
            <a:r>
              <a:rPr lang="en-US" altLang="zh-CN" sz="1400" dirty="0" err="1">
                <a:latin typeface="Times New Roman" pitchFamily="18" charset="0"/>
                <a:cs typeface="Times New Roman" pitchFamily="18" charset="0"/>
              </a:rPr>
              <a:t>ed.head</a:t>
            </a:r>
            <a:r>
              <a:rPr lang="en-US" altLang="zh-CN" sz="1400" dirty="0">
                <a:latin typeface="Times New Roman" pitchFamily="18" charset="0"/>
                <a:cs typeface="Times New Roman" pitchFamily="18" charset="0"/>
              </a:rPr>
              <a:t>);	</a:t>
            </a:r>
          </a:p>
          <a:p>
            <a:r>
              <a:rPr lang="en-US" altLang="zh-CN" sz="1400" dirty="0">
                <a:latin typeface="Times New Roman" pitchFamily="18" charset="0"/>
                <a:cs typeface="Times New Roman" pitchFamily="18" charset="0"/>
              </a:rPr>
              <a:t>	if ( u != v ) {       //</a:t>
            </a:r>
            <a:r>
              <a:rPr lang="zh-CN" altLang="en-US" sz="1400" dirty="0">
                <a:latin typeface="Times New Roman" pitchFamily="18" charset="0"/>
                <a:cs typeface="Times New Roman" pitchFamily="18" charset="0"/>
              </a:rPr>
              <a:t>两端不在同一连通分量</a:t>
            </a:r>
          </a:p>
          <a:p>
            <a:r>
              <a:rPr lang="zh-CN" altLang="en-US" sz="1400" dirty="0">
                <a:latin typeface="Times New Roman" pitchFamily="18" charset="0"/>
                <a:cs typeface="Times New Roman" pitchFamily="18" charset="0"/>
              </a:rPr>
              <a:t>	    </a:t>
            </a:r>
            <a:r>
              <a:rPr lang="en-US" altLang="zh-CN" sz="1400" dirty="0" err="1">
                <a:latin typeface="Times New Roman" pitchFamily="18" charset="0"/>
                <a:cs typeface="Times New Roman" pitchFamily="18" charset="0"/>
              </a:rPr>
              <a:t>F.Union</a:t>
            </a:r>
            <a:r>
              <a:rPr lang="en-US" altLang="zh-CN" sz="1400" dirty="0">
                <a:latin typeface="Times New Roman" pitchFamily="18" charset="0"/>
                <a:cs typeface="Times New Roman" pitchFamily="18" charset="0"/>
              </a:rPr>
              <a:t> (u, v);   //</a:t>
            </a:r>
            <a:r>
              <a:rPr lang="zh-CN" altLang="en-US" sz="1400" dirty="0">
                <a:latin typeface="Times New Roman" pitchFamily="18" charset="0"/>
                <a:cs typeface="Times New Roman" pitchFamily="18" charset="0"/>
              </a:rPr>
              <a:t>合并</a:t>
            </a:r>
          </a:p>
          <a:p>
            <a:r>
              <a:rPr lang="zh-CN" altLang="en-US" sz="1400" dirty="0">
                <a:latin typeface="Times New Roman" pitchFamily="18" charset="0"/>
                <a:cs typeface="Times New Roman" pitchFamily="18" charset="0"/>
              </a:rPr>
              <a:t>             </a:t>
            </a:r>
            <a:r>
              <a:rPr lang="en-US" altLang="zh-CN" sz="1400" dirty="0" err="1">
                <a:latin typeface="Times New Roman" pitchFamily="18" charset="0"/>
                <a:cs typeface="Times New Roman" pitchFamily="18" charset="0"/>
              </a:rPr>
              <a:t>T.Insert</a:t>
            </a:r>
            <a:r>
              <a:rPr lang="en-US" altLang="zh-CN" sz="1400" dirty="0">
                <a:latin typeface="Times New Roman" pitchFamily="18" charset="0"/>
                <a:cs typeface="Times New Roman" pitchFamily="18" charset="0"/>
              </a:rPr>
              <a:t> (</a:t>
            </a:r>
            <a:r>
              <a:rPr lang="en-US" altLang="zh-CN" sz="1400" dirty="0" err="1">
                <a:latin typeface="Times New Roman" pitchFamily="18" charset="0"/>
                <a:cs typeface="Times New Roman" pitchFamily="18" charset="0"/>
              </a:rPr>
              <a:t>ed</a:t>
            </a:r>
            <a:r>
              <a:rPr lang="en-US" altLang="zh-CN" sz="1400" dirty="0">
                <a:latin typeface="Times New Roman" pitchFamily="18" charset="0"/>
                <a:cs typeface="Times New Roman" pitchFamily="18" charset="0"/>
              </a:rPr>
              <a:t>);       //</a:t>
            </a:r>
            <a:r>
              <a:rPr lang="zh-CN" altLang="en-US" sz="1400" dirty="0">
                <a:latin typeface="Times New Roman" pitchFamily="18" charset="0"/>
                <a:cs typeface="Times New Roman" pitchFamily="18" charset="0"/>
              </a:rPr>
              <a:t>该边存入最小生成树 </a:t>
            </a:r>
          </a:p>
          <a:p>
            <a:r>
              <a:rPr lang="zh-CN" altLang="en-US" sz="1400" dirty="0">
                <a:latin typeface="Times New Roman" pitchFamily="18" charset="0"/>
                <a:cs typeface="Times New Roman" pitchFamily="18" charset="0"/>
              </a:rPr>
              <a:t>             </a:t>
            </a:r>
            <a:r>
              <a:rPr lang="en-US" altLang="zh-CN" sz="1400" dirty="0">
                <a:latin typeface="Times New Roman" pitchFamily="18" charset="0"/>
                <a:cs typeface="Times New Roman" pitchFamily="18" charset="0"/>
              </a:rPr>
              <a:t>count++;</a:t>
            </a:r>
          </a:p>
          <a:p>
            <a:r>
              <a:rPr lang="en-US" altLang="zh-CN" sz="1400" dirty="0">
                <a:latin typeface="Times New Roman" pitchFamily="18" charset="0"/>
                <a:cs typeface="Times New Roman" pitchFamily="18" charset="0"/>
              </a:rPr>
              <a:t>         }</a:t>
            </a:r>
          </a:p>
          <a:p>
            <a:r>
              <a:rPr lang="en-US" altLang="zh-CN" sz="1400" dirty="0">
                <a:latin typeface="Times New Roman" pitchFamily="18" charset="0"/>
                <a:cs typeface="Times New Roman" pitchFamily="18" charset="0"/>
              </a:rPr>
              <a:t>    }</a:t>
            </a:r>
          </a:p>
          <a:p>
            <a:r>
              <a:rPr lang="en-US" altLang="zh-CN" sz="1400" dirty="0">
                <a:latin typeface="Times New Roman" pitchFamily="18" charset="0"/>
                <a:cs typeface="Times New Roman" pitchFamily="18" charset="0"/>
              </a:rPr>
              <a:t>}</a:t>
            </a:r>
            <a:endParaRPr lang="zh-CN" altLang="en-US" sz="1400" dirty="0">
              <a:latin typeface="Times New Roman" pitchFamily="18" charset="0"/>
              <a:cs typeface="Times New Roman" pitchFamily="18" charset="0"/>
            </a:endParaRPr>
          </a:p>
        </p:txBody>
      </p:sp>
      <p:sp>
        <p:nvSpPr>
          <p:cNvPr id="7" name="矩形 6"/>
          <p:cNvSpPr/>
          <p:nvPr/>
        </p:nvSpPr>
        <p:spPr>
          <a:xfrm>
            <a:off x="335538" y="943584"/>
            <a:ext cx="4528226" cy="5124388"/>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5033998" y="1137167"/>
            <a:ext cx="3871674" cy="1061829"/>
          </a:xfrm>
          <a:prstGeom prst="rect">
            <a:avLst/>
          </a:prstGeom>
        </p:spPr>
        <p:txBody>
          <a:bodyPr wrap="square">
            <a:spAutoFit/>
          </a:bodyPr>
          <a:lstStyle/>
          <a:p>
            <a:pPr lvl="0" fontAlgn="base">
              <a:lnSpc>
                <a:spcPct val="150000"/>
              </a:lnSpc>
              <a:spcBef>
                <a:spcPct val="0"/>
              </a:spcBef>
              <a:spcAft>
                <a:spcPct val="0"/>
              </a:spcAft>
              <a:defRPr/>
            </a:pPr>
            <a:r>
              <a:rPr kumimoji="1" lang="zh-CN" altLang="en-US" sz="1400" b="1" dirty="0">
                <a:solidFill>
                  <a:srgbClr val="000000"/>
                </a:solidFill>
                <a:effectLst>
                  <a:outerShdw blurRad="38100" dist="38100" dir="2700000" algn="tl">
                    <a:srgbClr val="C0C0C0"/>
                  </a:outerShdw>
                </a:effectLst>
                <a:latin typeface="微软雅黑" pitchFamily="34" charset="-122"/>
                <a:ea typeface="微软雅黑" pitchFamily="34" charset="-122"/>
              </a:rPr>
              <a:t> 出堆顺序</a:t>
            </a:r>
            <a:r>
              <a:rPr kumimoji="1" lang="zh-CN" altLang="en-US" sz="1400" b="1" dirty="0">
                <a:solidFill>
                  <a:srgbClr val="000000"/>
                </a:solidFill>
                <a:latin typeface="微软雅黑" pitchFamily="34" charset="-122"/>
                <a:ea typeface="微软雅黑" pitchFamily="34" charset="-122"/>
              </a:rPr>
              <a:t>          </a:t>
            </a:r>
            <a:r>
              <a:rPr kumimoji="1" lang="en-US" altLang="zh-CN" sz="1400" b="1" dirty="0">
                <a:solidFill>
                  <a:srgbClr val="005825"/>
                </a:solidFill>
                <a:latin typeface="微软雅黑" pitchFamily="34" charset="-122"/>
                <a:ea typeface="微软雅黑" pitchFamily="34" charset="-122"/>
              </a:rPr>
              <a:t>(0,5,10) </a:t>
            </a:r>
            <a:r>
              <a:rPr kumimoji="1" lang="zh-CN" altLang="en-US" sz="1400" b="1" dirty="0">
                <a:solidFill>
                  <a:srgbClr val="000000"/>
                </a:solidFill>
                <a:latin typeface="微软雅黑" pitchFamily="34" charset="-122"/>
                <a:ea typeface="微软雅黑" pitchFamily="34" charset="-122"/>
              </a:rPr>
              <a:t>选中   </a:t>
            </a:r>
            <a:r>
              <a:rPr kumimoji="1" lang="en-US" altLang="zh-CN" sz="1400" b="1" dirty="0">
                <a:solidFill>
                  <a:srgbClr val="005825"/>
                </a:solidFill>
                <a:latin typeface="微软雅黑" pitchFamily="34" charset="-122"/>
                <a:ea typeface="微软雅黑" pitchFamily="34" charset="-122"/>
              </a:rPr>
              <a:t>(2,3,12) </a:t>
            </a:r>
            <a:r>
              <a:rPr kumimoji="1" lang="zh-CN" altLang="en-US" sz="1400" b="1" dirty="0">
                <a:solidFill>
                  <a:srgbClr val="000000"/>
                </a:solidFill>
                <a:latin typeface="微软雅黑" pitchFamily="34" charset="-122"/>
                <a:ea typeface="微软雅黑" pitchFamily="34" charset="-122"/>
              </a:rPr>
              <a:t>选中</a:t>
            </a:r>
          </a:p>
          <a:p>
            <a:pPr lvl="0" fontAlgn="base">
              <a:lnSpc>
                <a:spcPct val="150000"/>
              </a:lnSpc>
              <a:spcBef>
                <a:spcPct val="0"/>
              </a:spcBef>
              <a:spcAft>
                <a:spcPct val="0"/>
              </a:spcAft>
              <a:defRPr/>
            </a:pPr>
            <a:r>
              <a:rPr kumimoji="1" lang="zh-CN" altLang="en-US" sz="1400" b="1" dirty="0">
                <a:solidFill>
                  <a:srgbClr val="000000"/>
                </a:solidFill>
                <a:latin typeface="微软雅黑" pitchFamily="34" charset="-122"/>
                <a:ea typeface="微软雅黑" pitchFamily="34" charset="-122"/>
              </a:rPr>
              <a:t> </a:t>
            </a:r>
            <a:r>
              <a:rPr kumimoji="1" lang="en-US" altLang="zh-CN" sz="1400" b="1" dirty="0">
                <a:solidFill>
                  <a:srgbClr val="005825"/>
                </a:solidFill>
                <a:latin typeface="微软雅黑" pitchFamily="34" charset="-122"/>
                <a:ea typeface="微软雅黑" pitchFamily="34" charset="-122"/>
              </a:rPr>
              <a:t>(1,6,14) </a:t>
            </a:r>
            <a:r>
              <a:rPr kumimoji="1" lang="zh-CN" altLang="en-US" sz="1400" b="1" dirty="0">
                <a:solidFill>
                  <a:srgbClr val="000000"/>
                </a:solidFill>
                <a:latin typeface="微软雅黑" pitchFamily="34" charset="-122"/>
                <a:ea typeface="微软雅黑" pitchFamily="34" charset="-122"/>
              </a:rPr>
              <a:t>选中   </a:t>
            </a:r>
            <a:r>
              <a:rPr kumimoji="1" lang="en-US" altLang="zh-CN" sz="1400" b="1" dirty="0">
                <a:solidFill>
                  <a:srgbClr val="005825"/>
                </a:solidFill>
                <a:latin typeface="微软雅黑" pitchFamily="34" charset="-122"/>
                <a:ea typeface="微软雅黑" pitchFamily="34" charset="-122"/>
              </a:rPr>
              <a:t>(1,2,16) </a:t>
            </a:r>
            <a:r>
              <a:rPr kumimoji="1" lang="zh-CN" altLang="en-US" sz="1400" b="1" dirty="0">
                <a:solidFill>
                  <a:srgbClr val="000000"/>
                </a:solidFill>
                <a:latin typeface="微软雅黑" pitchFamily="34" charset="-122"/>
                <a:ea typeface="微软雅黑" pitchFamily="34" charset="-122"/>
              </a:rPr>
              <a:t>选中   </a:t>
            </a:r>
            <a:r>
              <a:rPr kumimoji="1" lang="en-US" altLang="zh-CN" sz="1400" b="1" dirty="0">
                <a:solidFill>
                  <a:srgbClr val="FF0000"/>
                </a:solidFill>
                <a:latin typeface="微软雅黑" pitchFamily="34" charset="-122"/>
                <a:ea typeface="微软雅黑" pitchFamily="34" charset="-122"/>
              </a:rPr>
              <a:t>(3,6,18) </a:t>
            </a:r>
            <a:r>
              <a:rPr kumimoji="1" lang="zh-CN" altLang="en-US" sz="1400" b="1" dirty="0">
                <a:solidFill>
                  <a:srgbClr val="000000"/>
                </a:solidFill>
                <a:latin typeface="微软雅黑" pitchFamily="34" charset="-122"/>
                <a:ea typeface="微软雅黑" pitchFamily="34" charset="-122"/>
              </a:rPr>
              <a:t>舍弃</a:t>
            </a:r>
          </a:p>
          <a:p>
            <a:pPr lvl="0" fontAlgn="base">
              <a:lnSpc>
                <a:spcPct val="150000"/>
              </a:lnSpc>
              <a:spcBef>
                <a:spcPct val="0"/>
              </a:spcBef>
              <a:spcAft>
                <a:spcPct val="0"/>
              </a:spcAft>
              <a:defRPr/>
            </a:pPr>
            <a:r>
              <a:rPr kumimoji="1" lang="zh-CN" altLang="en-US" sz="1400" b="1" dirty="0">
                <a:solidFill>
                  <a:srgbClr val="000000"/>
                </a:solidFill>
                <a:latin typeface="微软雅黑" pitchFamily="34" charset="-122"/>
                <a:ea typeface="微软雅黑" pitchFamily="34" charset="-122"/>
              </a:rPr>
              <a:t> </a:t>
            </a:r>
            <a:r>
              <a:rPr kumimoji="1" lang="en-US" altLang="zh-CN" sz="1400" b="1" dirty="0">
                <a:solidFill>
                  <a:srgbClr val="005825"/>
                </a:solidFill>
                <a:latin typeface="微软雅黑" pitchFamily="34" charset="-122"/>
                <a:ea typeface="微软雅黑" pitchFamily="34" charset="-122"/>
              </a:rPr>
              <a:t>(3,4,22) </a:t>
            </a:r>
            <a:r>
              <a:rPr kumimoji="1" lang="zh-CN" altLang="en-US" sz="1400" b="1" dirty="0">
                <a:solidFill>
                  <a:srgbClr val="000000"/>
                </a:solidFill>
                <a:latin typeface="微软雅黑" pitchFamily="34" charset="-122"/>
                <a:ea typeface="微软雅黑" pitchFamily="34" charset="-122"/>
              </a:rPr>
              <a:t>选中   </a:t>
            </a:r>
            <a:r>
              <a:rPr kumimoji="1" lang="en-US" altLang="zh-CN" sz="1400" b="1" dirty="0">
                <a:solidFill>
                  <a:srgbClr val="FF0000"/>
                </a:solidFill>
                <a:latin typeface="微软雅黑" pitchFamily="34" charset="-122"/>
                <a:ea typeface="微软雅黑" pitchFamily="34" charset="-122"/>
              </a:rPr>
              <a:t>(4,6,24) </a:t>
            </a:r>
            <a:r>
              <a:rPr kumimoji="1" lang="zh-CN" altLang="en-US" sz="1400" b="1" dirty="0">
                <a:solidFill>
                  <a:srgbClr val="000000"/>
                </a:solidFill>
                <a:latin typeface="微软雅黑" pitchFamily="34" charset="-122"/>
                <a:ea typeface="微软雅黑" pitchFamily="34" charset="-122"/>
              </a:rPr>
              <a:t>舍弃   </a:t>
            </a:r>
            <a:r>
              <a:rPr kumimoji="1" lang="en-US" altLang="zh-CN" sz="1400" b="1" dirty="0">
                <a:solidFill>
                  <a:srgbClr val="005825"/>
                </a:solidFill>
                <a:latin typeface="微软雅黑" pitchFamily="34" charset="-122"/>
                <a:ea typeface="微软雅黑" pitchFamily="34" charset="-122"/>
              </a:rPr>
              <a:t>(4,5,25)</a:t>
            </a:r>
            <a:r>
              <a:rPr kumimoji="1" lang="en-US" altLang="zh-CN" sz="1400" dirty="0">
                <a:solidFill>
                  <a:srgbClr val="005825"/>
                </a:solidFill>
                <a:latin typeface="微软雅黑" pitchFamily="34" charset="-122"/>
                <a:ea typeface="微软雅黑" pitchFamily="34" charset="-122"/>
              </a:rPr>
              <a:t> </a:t>
            </a:r>
            <a:r>
              <a:rPr kumimoji="1" lang="zh-CN" altLang="en-US" sz="1400" b="1" dirty="0">
                <a:solidFill>
                  <a:srgbClr val="000000"/>
                </a:solidFill>
                <a:latin typeface="微软雅黑" pitchFamily="34" charset="-122"/>
                <a:ea typeface="微软雅黑" pitchFamily="34" charset="-122"/>
              </a:rPr>
              <a:t>选中</a:t>
            </a:r>
            <a:endParaRPr kumimoji="1" lang="zh-CN" altLang="en-US" sz="1400" dirty="0">
              <a:solidFill>
                <a:srgbClr val="000000"/>
              </a:solidFill>
              <a:latin typeface="微软雅黑" pitchFamily="34" charset="-122"/>
              <a:ea typeface="微软雅黑" pitchFamily="34" charset="-122"/>
            </a:endParaRPr>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29542" y="2587557"/>
            <a:ext cx="3103756" cy="31415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5953723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D779A-A6EF-3BE0-6968-BB7D2498980B}"/>
              </a:ext>
            </a:extLst>
          </p:cNvPr>
          <p:cNvSpPr>
            <a:spLocks noGrp="1"/>
          </p:cNvSpPr>
          <p:nvPr>
            <p:ph type="title"/>
          </p:nvPr>
        </p:nvSpPr>
        <p:spPr/>
        <p:txBody>
          <a:bodyPr/>
          <a:lstStyle/>
          <a:p>
            <a:r>
              <a:rPr lang="zh-CN" altLang="en-US" dirty="0"/>
              <a:t>最小生成树</a:t>
            </a:r>
            <a:r>
              <a:rPr lang="en-US" altLang="zh-CN" dirty="0"/>
              <a:t>--</a:t>
            </a:r>
            <a:r>
              <a:rPr lang="zh-CN" altLang="en-US" dirty="0"/>
              <a:t>克鲁斯卡尔 </a:t>
            </a:r>
            <a:r>
              <a:rPr lang="en-US" altLang="zh-CN" dirty="0"/>
              <a:t>(Kruskal) </a:t>
            </a:r>
            <a:r>
              <a:rPr lang="zh-CN" altLang="en-US" dirty="0"/>
              <a:t>算法</a:t>
            </a:r>
          </a:p>
        </p:txBody>
      </p:sp>
      <p:sp>
        <p:nvSpPr>
          <p:cNvPr id="3" name="内容占位符 2">
            <a:extLst>
              <a:ext uri="{FF2B5EF4-FFF2-40B4-BE49-F238E27FC236}">
                <a16:creationId xmlns:a16="http://schemas.microsoft.com/office/drawing/2014/main" id="{B5E0AF78-7954-61AB-1EAE-7E246E0D9155}"/>
              </a:ext>
            </a:extLst>
          </p:cNvPr>
          <p:cNvSpPr>
            <a:spLocks noGrp="1"/>
          </p:cNvSpPr>
          <p:nvPr>
            <p:ph idx="1"/>
          </p:nvPr>
        </p:nvSpPr>
        <p:spPr/>
        <p:txBody>
          <a:bodyPr/>
          <a:lstStyle/>
          <a:p>
            <a:pPr>
              <a:lnSpc>
                <a:spcPct val="120000"/>
              </a:lnSpc>
              <a:spcBef>
                <a:spcPts val="1200"/>
              </a:spcBef>
            </a:pPr>
            <a:r>
              <a:rPr lang="zh-CN" altLang="en-US" sz="1800" dirty="0">
                <a:solidFill>
                  <a:srgbClr val="FF0000"/>
                </a:solidFill>
                <a:latin typeface="微软雅黑" panose="020B0503020204020204" pitchFamily="34" charset="-122"/>
              </a:rPr>
              <a:t>思考：</a:t>
            </a:r>
            <a:r>
              <a:rPr lang="en-US" altLang="zh-CN" sz="1800" dirty="0">
                <a:solidFill>
                  <a:srgbClr val="FF0000"/>
                </a:solidFill>
                <a:latin typeface="微软雅黑" panose="020B0503020204020204" pitchFamily="34" charset="-122"/>
              </a:rPr>
              <a:t>Kruskal</a:t>
            </a:r>
            <a:r>
              <a:rPr lang="zh-CN" altLang="en-US" sz="1800" dirty="0">
                <a:solidFill>
                  <a:srgbClr val="FF0000"/>
                </a:solidFill>
                <a:latin typeface="微软雅黑" panose="020B0503020204020204" pitchFamily="34" charset="-122"/>
              </a:rPr>
              <a:t>算法实现的关键问题是什么</a:t>
            </a:r>
            <a:r>
              <a:rPr lang="en-US" altLang="zh-CN" sz="1800" dirty="0">
                <a:solidFill>
                  <a:srgbClr val="FF0000"/>
                </a:solidFill>
                <a:latin typeface="微软雅黑" panose="020B0503020204020204" pitchFamily="34" charset="-122"/>
              </a:rPr>
              <a:t>?</a:t>
            </a:r>
          </a:p>
          <a:p>
            <a:pPr>
              <a:lnSpc>
                <a:spcPct val="120000"/>
              </a:lnSpc>
              <a:spcBef>
                <a:spcPts val="1200"/>
              </a:spcBef>
            </a:pPr>
            <a:r>
              <a:rPr lang="en-US" altLang="zh-CN" sz="1800" dirty="0">
                <a:latin typeface="微软雅黑" panose="020B0503020204020204" pitchFamily="34" charset="-122"/>
              </a:rPr>
              <a:t>Kruskal</a:t>
            </a:r>
            <a:r>
              <a:rPr lang="zh-CN" altLang="en-US" sz="1800" dirty="0">
                <a:latin typeface="微软雅黑" panose="020B0503020204020204" pitchFamily="34" charset="-122"/>
              </a:rPr>
              <a:t>算法的关键包含以下两点：</a:t>
            </a:r>
            <a:endParaRPr lang="en-US" altLang="zh-CN" sz="1800" dirty="0">
              <a:latin typeface="微软雅黑" panose="020B0503020204020204" pitchFamily="34" charset="-122"/>
            </a:endParaRPr>
          </a:p>
          <a:p>
            <a:pPr lvl="1">
              <a:lnSpc>
                <a:spcPct val="120000"/>
              </a:lnSpc>
              <a:spcBef>
                <a:spcPts val="1200"/>
              </a:spcBef>
            </a:pPr>
            <a:r>
              <a:rPr lang="zh-CN" altLang="en-US" sz="1800" dirty="0"/>
              <a:t>如何判断边</a:t>
            </a:r>
            <a:r>
              <a:rPr lang="en-US" altLang="zh-CN" sz="1800" dirty="0"/>
              <a:t>e</a:t>
            </a:r>
            <a:r>
              <a:rPr lang="zh-CN" altLang="en-US" sz="1800" dirty="0"/>
              <a:t>所连接的两个结点</a:t>
            </a:r>
            <a:r>
              <a:rPr lang="en-US" altLang="zh-CN" sz="1800" dirty="0"/>
              <a:t>u</a:t>
            </a:r>
            <a:r>
              <a:rPr lang="zh-CN" altLang="en-US" sz="1800" dirty="0"/>
              <a:t>和</a:t>
            </a:r>
            <a:r>
              <a:rPr lang="en-US" altLang="zh-CN" sz="1800" dirty="0"/>
              <a:t>v</a:t>
            </a:r>
            <a:r>
              <a:rPr lang="zh-CN" altLang="en-US" sz="1800" dirty="0"/>
              <a:t>不在同一棵树上</a:t>
            </a:r>
            <a:r>
              <a:rPr lang="en-US" altLang="zh-CN" sz="1800" dirty="0"/>
              <a:t>?</a:t>
            </a:r>
          </a:p>
          <a:p>
            <a:pPr lvl="1">
              <a:lnSpc>
                <a:spcPct val="120000"/>
              </a:lnSpc>
              <a:spcBef>
                <a:spcPts val="1200"/>
              </a:spcBef>
            </a:pPr>
            <a:r>
              <a:rPr lang="zh-CN" altLang="en-US" sz="1800" dirty="0"/>
              <a:t>如何把两个结点</a:t>
            </a:r>
            <a:r>
              <a:rPr lang="en-US" altLang="zh-CN" sz="1800" dirty="0"/>
              <a:t>u</a:t>
            </a:r>
            <a:r>
              <a:rPr lang="zh-CN" altLang="en-US" sz="1800" dirty="0"/>
              <a:t>和</a:t>
            </a:r>
            <a:r>
              <a:rPr lang="en-US" altLang="zh-CN" sz="1800" dirty="0"/>
              <a:t>v</a:t>
            </a:r>
            <a:r>
              <a:rPr lang="zh-CN" altLang="en-US" sz="1800" dirty="0"/>
              <a:t>所在的树合并为一棵树</a:t>
            </a:r>
            <a:r>
              <a:rPr lang="en-US" altLang="zh-CN" sz="1800" dirty="0"/>
              <a:t>?</a:t>
            </a:r>
          </a:p>
          <a:p>
            <a:pPr>
              <a:lnSpc>
                <a:spcPct val="120000"/>
              </a:lnSpc>
              <a:spcBef>
                <a:spcPts val="1200"/>
              </a:spcBef>
            </a:pPr>
            <a:r>
              <a:rPr lang="zh-CN" altLang="en-US" sz="1800" dirty="0"/>
              <a:t>两个顶点是否属于同一棵树，</a:t>
            </a:r>
            <a:r>
              <a:rPr lang="zh-CN" altLang="en-US" sz="1800" dirty="0">
                <a:solidFill>
                  <a:srgbClr val="FF0000"/>
                </a:solidFill>
              </a:rPr>
              <a:t>关键点应该是找到这棵树的标志与顶点的关系</a:t>
            </a:r>
            <a:r>
              <a:rPr lang="zh-CN" altLang="en-US" sz="1800" dirty="0"/>
              <a:t>，树的一个明显的标志应该是树的根结点，两个顶点如果同属于一棵树，则它们应该有共同的根结点。</a:t>
            </a:r>
            <a:endParaRPr lang="en-US" altLang="zh-CN" sz="1800" dirty="0"/>
          </a:p>
          <a:p>
            <a:pPr>
              <a:lnSpc>
                <a:spcPct val="120000"/>
              </a:lnSpc>
              <a:spcBef>
                <a:spcPts val="1200"/>
              </a:spcBef>
            </a:pPr>
            <a:r>
              <a:rPr lang="zh-CN" altLang="en-US" sz="1800" dirty="0"/>
              <a:t>所以解决第一个问题的办法，可以是分别查找结点</a:t>
            </a:r>
            <a:r>
              <a:rPr lang="en-US" altLang="zh-CN" sz="1800" dirty="0"/>
              <a:t>u</a:t>
            </a:r>
            <a:r>
              <a:rPr lang="zh-CN" altLang="en-US" sz="1800" dirty="0"/>
              <a:t>和</a:t>
            </a:r>
            <a:r>
              <a:rPr lang="en-US" altLang="zh-CN" sz="1800" dirty="0"/>
              <a:t>v</a:t>
            </a:r>
            <a:r>
              <a:rPr lang="zh-CN" altLang="en-US" sz="1800" dirty="0"/>
              <a:t>的根结点，如果它们的根结点相同，则认为它们在同一棵树上。</a:t>
            </a:r>
            <a:endParaRPr lang="en-US" altLang="zh-CN" sz="1800" dirty="0"/>
          </a:p>
          <a:p>
            <a:pPr>
              <a:lnSpc>
                <a:spcPct val="120000"/>
              </a:lnSpc>
              <a:spcBef>
                <a:spcPts val="1200"/>
              </a:spcBef>
            </a:pPr>
            <a:r>
              <a:rPr lang="zh-CN" altLang="en-US" sz="1800" dirty="0"/>
              <a:t>解决第二个问题的办法，是把结点</a:t>
            </a:r>
            <a:r>
              <a:rPr lang="en-US" altLang="zh-CN" sz="1800" dirty="0"/>
              <a:t>u</a:t>
            </a:r>
            <a:r>
              <a:rPr lang="zh-CN" altLang="en-US" sz="1800" dirty="0"/>
              <a:t>和</a:t>
            </a:r>
            <a:r>
              <a:rPr lang="en-US" altLang="zh-CN" sz="1800" dirty="0"/>
              <a:t>v</a:t>
            </a:r>
            <a:r>
              <a:rPr lang="zh-CN" altLang="en-US" sz="1800" dirty="0"/>
              <a:t>的根结点分别作为父、子结点而连接在一起。这样就把两个分离的树组成了同一棵树。</a:t>
            </a:r>
            <a:endParaRPr lang="en-US" altLang="zh-CN" sz="1800" dirty="0"/>
          </a:p>
          <a:p>
            <a:pPr marL="457200" lvl="1" indent="0">
              <a:buNone/>
            </a:pPr>
            <a:endParaRPr lang="zh-CN" altLang="en-US" dirty="0"/>
          </a:p>
        </p:txBody>
      </p:sp>
      <p:sp>
        <p:nvSpPr>
          <p:cNvPr id="4" name="灯片编号占位符 3">
            <a:extLst>
              <a:ext uri="{FF2B5EF4-FFF2-40B4-BE49-F238E27FC236}">
                <a16:creationId xmlns:a16="http://schemas.microsoft.com/office/drawing/2014/main" id="{1DF02308-3C8F-0190-72B7-E0CEE49F9009}"/>
              </a:ext>
            </a:extLst>
          </p:cNvPr>
          <p:cNvSpPr>
            <a:spLocks noGrp="1"/>
          </p:cNvSpPr>
          <p:nvPr>
            <p:ph type="sldNum" sz="quarter" idx="12"/>
          </p:nvPr>
        </p:nvSpPr>
        <p:spPr/>
        <p:txBody>
          <a:bodyPr/>
          <a:lstStyle/>
          <a:p>
            <a:fld id="{36FD9405-CE62-418F-9683-85B6A1C55A4B}" type="slidenum">
              <a:rPr lang="zh-CN" altLang="en-US" smtClean="0"/>
              <a:pPr/>
              <a:t>51</a:t>
            </a:fld>
            <a:endParaRPr lang="zh-CN" altLang="en-US" dirty="0"/>
          </a:p>
        </p:txBody>
      </p:sp>
      <p:sp>
        <p:nvSpPr>
          <p:cNvPr id="5" name="页脚占位符 4">
            <a:extLst>
              <a:ext uri="{FF2B5EF4-FFF2-40B4-BE49-F238E27FC236}">
                <a16:creationId xmlns:a16="http://schemas.microsoft.com/office/drawing/2014/main" id="{6A45BB66-93B4-5439-B805-FE9296224DB5}"/>
              </a:ext>
            </a:extLst>
          </p:cNvPr>
          <p:cNvSpPr>
            <a:spLocks noGrp="1"/>
          </p:cNvSpPr>
          <p:nvPr>
            <p:ph type="ftr" sz="quarter" idx="11"/>
          </p:nvPr>
        </p:nvSpPr>
        <p:spPr/>
        <p:txBody>
          <a:bodyPr/>
          <a:lstStyle/>
          <a:p>
            <a:pPr algn="l"/>
            <a:r>
              <a:rPr lang="en-US" altLang="zh-CN"/>
              <a:t>Data Structure &amp; Algorithms</a:t>
            </a:r>
            <a:endParaRPr lang="zh-CN" altLang="en-US" dirty="0"/>
          </a:p>
        </p:txBody>
      </p:sp>
    </p:spTree>
    <p:extLst>
      <p:ext uri="{BB962C8B-B14F-4D97-AF65-F5344CB8AC3E}">
        <p14:creationId xmlns:p14="http://schemas.microsoft.com/office/powerpoint/2010/main" val="138806616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2C013E-200A-404B-33D9-47644A336C81}"/>
              </a:ext>
            </a:extLst>
          </p:cNvPr>
          <p:cNvSpPr>
            <a:spLocks noGrp="1"/>
          </p:cNvSpPr>
          <p:nvPr>
            <p:ph type="title"/>
          </p:nvPr>
        </p:nvSpPr>
        <p:spPr/>
        <p:txBody>
          <a:bodyPr/>
          <a:lstStyle/>
          <a:p>
            <a:r>
              <a:rPr lang="zh-CN" altLang="en-US" dirty="0"/>
              <a:t>补充：并查集</a:t>
            </a:r>
          </a:p>
        </p:txBody>
      </p:sp>
      <p:sp>
        <p:nvSpPr>
          <p:cNvPr id="3" name="内容占位符 2">
            <a:extLst>
              <a:ext uri="{FF2B5EF4-FFF2-40B4-BE49-F238E27FC236}">
                <a16:creationId xmlns:a16="http://schemas.microsoft.com/office/drawing/2014/main" id="{C1150C2C-763B-E150-8DC5-7802DBFF4127}"/>
              </a:ext>
            </a:extLst>
          </p:cNvPr>
          <p:cNvSpPr>
            <a:spLocks noGrp="1"/>
          </p:cNvSpPr>
          <p:nvPr>
            <p:ph idx="1"/>
          </p:nvPr>
        </p:nvSpPr>
        <p:spPr/>
        <p:txBody>
          <a:bodyPr>
            <a:normAutofit lnSpcReduction="10000"/>
          </a:bodyPr>
          <a:lstStyle/>
          <a:p>
            <a:pPr>
              <a:lnSpc>
                <a:spcPct val="120000"/>
              </a:lnSpc>
              <a:spcBef>
                <a:spcPts val="1200"/>
              </a:spcBef>
            </a:pPr>
            <a:r>
              <a:rPr lang="zh-CN" altLang="en-US" sz="1800" dirty="0"/>
              <a:t>树如何合并的问题，属于子集归并的并查集问题。</a:t>
            </a:r>
            <a:endParaRPr lang="en-US" altLang="zh-CN" sz="1800" dirty="0"/>
          </a:p>
          <a:p>
            <a:pPr>
              <a:lnSpc>
                <a:spcPct val="120000"/>
              </a:lnSpc>
              <a:spcBef>
                <a:spcPts val="1200"/>
              </a:spcBef>
            </a:pPr>
            <a:r>
              <a:rPr lang="zh-CN" altLang="en-US" sz="1800" dirty="0"/>
              <a:t>并查集上的子集合并运算，即要合并两个元素所属的子集。</a:t>
            </a:r>
            <a:endParaRPr lang="en-US" altLang="zh-CN" sz="1800" dirty="0"/>
          </a:p>
          <a:p>
            <a:pPr>
              <a:lnSpc>
                <a:spcPct val="120000"/>
              </a:lnSpc>
              <a:spcBef>
                <a:spcPts val="1200"/>
              </a:spcBef>
            </a:pPr>
            <a:r>
              <a:rPr lang="zh-CN" altLang="en-US" sz="1800" dirty="0"/>
              <a:t>首先要确定两个元素所属子集所对应的树的根结点，然后将其中一棵树的根结点链作另一个棵树的子树即可。为减免在合并过程中出现畸形树（近似单链树），通常将成员较少的子集对应的树，作为成员较多的子集对应的树的子树。</a:t>
            </a:r>
            <a:endParaRPr lang="en-US" altLang="zh-CN" sz="1800" dirty="0"/>
          </a:p>
          <a:p>
            <a:pPr>
              <a:lnSpc>
                <a:spcPct val="120000"/>
              </a:lnSpc>
              <a:spcBef>
                <a:spcPts val="1200"/>
              </a:spcBef>
            </a:pPr>
            <a:r>
              <a:rPr lang="zh-CN" altLang="en-US" sz="1800" dirty="0">
                <a:solidFill>
                  <a:srgbClr val="FF0000"/>
                </a:solidFill>
              </a:rPr>
              <a:t>并查集（</a:t>
            </a:r>
            <a:r>
              <a:rPr lang="en-US" altLang="zh-CN" sz="1800" dirty="0">
                <a:solidFill>
                  <a:srgbClr val="FF0000"/>
                </a:solidFill>
              </a:rPr>
              <a:t>Disjoint Sets</a:t>
            </a:r>
            <a:r>
              <a:rPr lang="zh-CN" altLang="en-US" sz="1800" dirty="0">
                <a:solidFill>
                  <a:srgbClr val="FF0000"/>
                </a:solidFill>
              </a:rPr>
              <a:t>）是一种树型的数据结构</a:t>
            </a:r>
            <a:r>
              <a:rPr lang="zh-CN" altLang="en-US" sz="1800" dirty="0"/>
              <a:t>，用于处理一些不相交集合的合并及查询问题。常常在使用中以森林来表示。集就是让每个元素构成一个单元素的集合，也就是按一定顺序将属于同一组的元素所在的集合合并。并查集的主要操作有：</a:t>
            </a:r>
            <a:endParaRPr lang="en-US" altLang="zh-CN" sz="1800" dirty="0"/>
          </a:p>
          <a:p>
            <a:pPr marL="457200" lvl="1" indent="0">
              <a:lnSpc>
                <a:spcPct val="120000"/>
              </a:lnSpc>
              <a:spcBef>
                <a:spcPts val="1200"/>
              </a:spcBef>
              <a:buNone/>
            </a:pPr>
            <a:r>
              <a:rPr lang="zh-CN" altLang="en-US" sz="1600" dirty="0"/>
              <a:t>（</a:t>
            </a:r>
            <a:r>
              <a:rPr lang="en-US" altLang="zh-CN" sz="1600" dirty="0"/>
              <a:t>1</a:t>
            </a:r>
            <a:r>
              <a:rPr lang="zh-CN" altLang="en-US" sz="1600" dirty="0"/>
              <a:t>）</a:t>
            </a:r>
            <a:r>
              <a:rPr lang="zh-CN" altLang="en-US" sz="1600" dirty="0">
                <a:solidFill>
                  <a:srgbClr val="FF0000"/>
                </a:solidFill>
              </a:rPr>
              <a:t>初始化</a:t>
            </a:r>
            <a:r>
              <a:rPr lang="zh-CN" altLang="en-US" sz="1600" dirty="0"/>
              <a:t>：把每个点所在集合初始化为其自身。</a:t>
            </a:r>
            <a:endParaRPr lang="en-US" altLang="zh-CN" sz="1600" dirty="0"/>
          </a:p>
          <a:p>
            <a:pPr marL="457200" lvl="1" indent="0">
              <a:lnSpc>
                <a:spcPct val="120000"/>
              </a:lnSpc>
              <a:spcBef>
                <a:spcPts val="1200"/>
              </a:spcBef>
              <a:buNone/>
            </a:pPr>
            <a:r>
              <a:rPr lang="zh-CN" altLang="en-US" sz="1600" dirty="0"/>
              <a:t>（</a:t>
            </a:r>
            <a:r>
              <a:rPr lang="en-US" altLang="zh-CN" sz="1600" dirty="0"/>
              <a:t>2</a:t>
            </a:r>
            <a:r>
              <a:rPr lang="zh-CN" altLang="en-US" sz="1600" dirty="0"/>
              <a:t>）</a:t>
            </a:r>
            <a:r>
              <a:rPr lang="zh-CN" altLang="en-US" sz="1600" dirty="0">
                <a:solidFill>
                  <a:srgbClr val="FF0000"/>
                </a:solidFill>
              </a:rPr>
              <a:t>查找</a:t>
            </a:r>
            <a:r>
              <a:rPr lang="zh-CN" altLang="en-US" sz="1600" dirty="0"/>
              <a:t>：查找元素所在的集合，即根结点。</a:t>
            </a:r>
            <a:endParaRPr lang="en-US" altLang="zh-CN" sz="1600" dirty="0"/>
          </a:p>
          <a:p>
            <a:pPr marL="457200" lvl="1" indent="0">
              <a:lnSpc>
                <a:spcPct val="120000"/>
              </a:lnSpc>
              <a:spcBef>
                <a:spcPts val="1200"/>
              </a:spcBef>
              <a:buNone/>
            </a:pPr>
            <a:r>
              <a:rPr lang="zh-CN" altLang="en-US" sz="1600" dirty="0"/>
              <a:t>（</a:t>
            </a:r>
            <a:r>
              <a:rPr lang="en-US" altLang="zh-CN" sz="1600" dirty="0"/>
              <a:t>3</a:t>
            </a:r>
            <a:r>
              <a:rPr lang="zh-CN" altLang="en-US" sz="1600" dirty="0"/>
              <a:t>）</a:t>
            </a:r>
            <a:r>
              <a:rPr lang="zh-CN" altLang="en-US" sz="1600" dirty="0">
                <a:solidFill>
                  <a:srgbClr val="FF0000"/>
                </a:solidFill>
              </a:rPr>
              <a:t>合并</a:t>
            </a:r>
            <a:r>
              <a:rPr lang="zh-CN" altLang="en-US" sz="1600" dirty="0"/>
              <a:t>：将两个元素所在的集合合并为一个集合。通常来说，合并之前应先判断两个元素是否属于同一集合，这可用查找操作来实现。</a:t>
            </a:r>
          </a:p>
        </p:txBody>
      </p:sp>
      <p:sp>
        <p:nvSpPr>
          <p:cNvPr id="4" name="灯片编号占位符 3">
            <a:extLst>
              <a:ext uri="{FF2B5EF4-FFF2-40B4-BE49-F238E27FC236}">
                <a16:creationId xmlns:a16="http://schemas.microsoft.com/office/drawing/2014/main" id="{D691F207-1C79-36A0-D7C3-61E4EB90C962}"/>
              </a:ext>
            </a:extLst>
          </p:cNvPr>
          <p:cNvSpPr>
            <a:spLocks noGrp="1"/>
          </p:cNvSpPr>
          <p:nvPr>
            <p:ph type="sldNum" sz="quarter" idx="12"/>
          </p:nvPr>
        </p:nvSpPr>
        <p:spPr/>
        <p:txBody>
          <a:bodyPr/>
          <a:lstStyle/>
          <a:p>
            <a:fld id="{36FD9405-CE62-418F-9683-85B6A1C55A4B}" type="slidenum">
              <a:rPr lang="zh-CN" altLang="en-US" smtClean="0"/>
              <a:pPr/>
              <a:t>52</a:t>
            </a:fld>
            <a:endParaRPr lang="zh-CN" altLang="en-US" dirty="0"/>
          </a:p>
        </p:txBody>
      </p:sp>
      <p:sp>
        <p:nvSpPr>
          <p:cNvPr id="5" name="页脚占位符 4">
            <a:extLst>
              <a:ext uri="{FF2B5EF4-FFF2-40B4-BE49-F238E27FC236}">
                <a16:creationId xmlns:a16="http://schemas.microsoft.com/office/drawing/2014/main" id="{EE0BB51D-20F4-F904-6ACC-4B71B710CC77}"/>
              </a:ext>
            </a:extLst>
          </p:cNvPr>
          <p:cNvSpPr>
            <a:spLocks noGrp="1"/>
          </p:cNvSpPr>
          <p:nvPr>
            <p:ph type="ftr" sz="quarter" idx="11"/>
          </p:nvPr>
        </p:nvSpPr>
        <p:spPr/>
        <p:txBody>
          <a:bodyPr/>
          <a:lstStyle/>
          <a:p>
            <a:pPr algn="l"/>
            <a:r>
              <a:rPr lang="en-US" altLang="zh-CN"/>
              <a:t>Data Structure &amp; Algorithms</a:t>
            </a:r>
            <a:endParaRPr lang="zh-CN" altLang="en-US" dirty="0"/>
          </a:p>
        </p:txBody>
      </p:sp>
    </p:spTree>
    <p:extLst>
      <p:ext uri="{BB962C8B-B14F-4D97-AF65-F5344CB8AC3E}">
        <p14:creationId xmlns:p14="http://schemas.microsoft.com/office/powerpoint/2010/main" val="195305799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最小生成树</a:t>
            </a:r>
            <a:r>
              <a:rPr lang="en-US" altLang="zh-CN" dirty="0"/>
              <a:t>--</a:t>
            </a:r>
            <a:r>
              <a:rPr lang="zh-CN" altLang="en-US" dirty="0"/>
              <a:t>普里姆</a:t>
            </a:r>
            <a:r>
              <a:rPr lang="en-US" altLang="zh-CN" dirty="0"/>
              <a:t>(Prim)</a:t>
            </a:r>
            <a:r>
              <a:rPr lang="zh-CN" altLang="en-US" dirty="0"/>
              <a:t>算法</a:t>
            </a:r>
          </a:p>
        </p:txBody>
      </p:sp>
      <p:sp>
        <p:nvSpPr>
          <p:cNvPr id="3" name="内容占位符 2"/>
          <p:cNvSpPr>
            <a:spLocks noGrp="1"/>
          </p:cNvSpPr>
          <p:nvPr>
            <p:ph idx="1"/>
          </p:nvPr>
        </p:nvSpPr>
        <p:spPr/>
        <p:txBody>
          <a:bodyPr>
            <a:normAutofit fontScale="92500" lnSpcReduction="10000"/>
          </a:bodyPr>
          <a:lstStyle/>
          <a:p>
            <a:pPr>
              <a:lnSpc>
                <a:spcPct val="150000"/>
              </a:lnSpc>
              <a:spcBef>
                <a:spcPts val="1200"/>
              </a:spcBef>
              <a:buClr>
                <a:srgbClr val="FF7C80"/>
              </a:buClr>
              <a:buSzPct val="50000"/>
              <a:buFont typeface="Wingdings" pitchFamily="2" charset="2"/>
              <a:buChar char="n"/>
              <a:defRPr/>
            </a:pPr>
            <a:r>
              <a:rPr lang="zh-CN" altLang="en-US" dirty="0">
                <a:latin typeface="Times New Roman" pitchFamily="18" charset="0"/>
                <a:cs typeface="Times New Roman" pitchFamily="18" charset="0"/>
              </a:rPr>
              <a:t>普里姆算法的基本思想：</a:t>
            </a:r>
            <a:endParaRPr lang="en-US" altLang="zh-CN" dirty="0">
              <a:latin typeface="Times New Roman" pitchFamily="18" charset="0"/>
              <a:cs typeface="Times New Roman" pitchFamily="18" charset="0"/>
            </a:endParaRPr>
          </a:p>
          <a:p>
            <a:pPr lvl="1">
              <a:lnSpc>
                <a:spcPct val="150000"/>
              </a:lnSpc>
              <a:spcBef>
                <a:spcPts val="1200"/>
              </a:spcBef>
              <a:buClr>
                <a:srgbClr val="FF7C80"/>
              </a:buClr>
              <a:buSzPct val="50000"/>
              <a:buFont typeface="Wingdings" pitchFamily="2" charset="2"/>
              <a:buChar char="n"/>
              <a:defRPr/>
            </a:pPr>
            <a:r>
              <a:rPr lang="zh-CN" altLang="en-US" sz="2400" dirty="0">
                <a:latin typeface="Times New Roman" pitchFamily="18" charset="0"/>
                <a:cs typeface="Times New Roman" pitchFamily="18" charset="0"/>
              </a:rPr>
              <a:t>从连通网络 </a:t>
            </a:r>
            <a:r>
              <a:rPr lang="en-US" altLang="zh-CN" sz="2400" i="1" dirty="0">
                <a:solidFill>
                  <a:schemeClr val="tx2"/>
                </a:solidFill>
                <a:latin typeface="Times New Roman" pitchFamily="18" charset="0"/>
                <a:cs typeface="Times New Roman" pitchFamily="18" charset="0"/>
              </a:rPr>
              <a:t>N</a:t>
            </a:r>
            <a:r>
              <a:rPr lang="en-US" altLang="zh-CN" sz="2400" dirty="0">
                <a:solidFill>
                  <a:schemeClr val="tx2"/>
                </a:solidFill>
                <a:latin typeface="Times New Roman" pitchFamily="18" charset="0"/>
                <a:cs typeface="Times New Roman" pitchFamily="18" charset="0"/>
              </a:rPr>
              <a:t> = { </a:t>
            </a:r>
            <a:r>
              <a:rPr lang="en-US" altLang="zh-CN" sz="2400" i="1" dirty="0">
                <a:solidFill>
                  <a:schemeClr val="tx2"/>
                </a:solidFill>
                <a:latin typeface="Times New Roman" pitchFamily="18" charset="0"/>
                <a:cs typeface="Times New Roman" pitchFamily="18" charset="0"/>
              </a:rPr>
              <a:t>V</a:t>
            </a:r>
            <a:r>
              <a:rPr lang="en-US" altLang="zh-CN" sz="2400" dirty="0">
                <a:solidFill>
                  <a:schemeClr val="tx2"/>
                </a:solidFill>
                <a:latin typeface="Times New Roman" pitchFamily="18" charset="0"/>
                <a:cs typeface="Times New Roman" pitchFamily="18" charset="0"/>
              </a:rPr>
              <a:t>, </a:t>
            </a:r>
            <a:r>
              <a:rPr lang="en-US" altLang="zh-CN" sz="2400" i="1" dirty="0">
                <a:solidFill>
                  <a:schemeClr val="tx2"/>
                </a:solidFill>
                <a:latin typeface="Times New Roman" pitchFamily="18" charset="0"/>
                <a:cs typeface="Times New Roman" pitchFamily="18" charset="0"/>
              </a:rPr>
              <a:t>E</a:t>
            </a:r>
            <a:r>
              <a:rPr lang="en-US" altLang="zh-CN" sz="2400" dirty="0">
                <a:solidFill>
                  <a:schemeClr val="tx2"/>
                </a:solidFill>
                <a:latin typeface="Times New Roman" pitchFamily="18" charset="0"/>
                <a:cs typeface="Times New Roman" pitchFamily="18" charset="0"/>
              </a:rPr>
              <a:t> }</a:t>
            </a:r>
            <a:r>
              <a:rPr lang="zh-CN" altLang="en-US" sz="2400" dirty="0">
                <a:latin typeface="Times New Roman" pitchFamily="18" charset="0"/>
                <a:cs typeface="Times New Roman" pitchFamily="18" charset="0"/>
              </a:rPr>
              <a:t>中的某一顶点 </a:t>
            </a:r>
            <a:r>
              <a:rPr lang="en-US" altLang="zh-CN" sz="2400" i="1" dirty="0">
                <a:solidFill>
                  <a:schemeClr val="tx2"/>
                </a:solidFill>
                <a:latin typeface="Times New Roman" pitchFamily="18" charset="0"/>
                <a:cs typeface="Times New Roman" pitchFamily="18" charset="0"/>
              </a:rPr>
              <a:t>u</a:t>
            </a:r>
            <a:r>
              <a:rPr lang="en-US" altLang="zh-CN" sz="2400" baseline="-25000" dirty="0">
                <a:solidFill>
                  <a:schemeClr val="tx2"/>
                </a:solidFill>
                <a:latin typeface="Times New Roman" pitchFamily="18" charset="0"/>
                <a:cs typeface="Times New Roman" pitchFamily="18" charset="0"/>
              </a:rPr>
              <a:t>0</a:t>
            </a:r>
            <a:r>
              <a:rPr lang="en-US" altLang="zh-CN" sz="2400" baseline="-25000" dirty="0">
                <a:latin typeface="Times New Roman" pitchFamily="18" charset="0"/>
                <a:cs typeface="Times New Roman" pitchFamily="18" charset="0"/>
              </a:rPr>
              <a:t> </a:t>
            </a:r>
            <a:r>
              <a:rPr lang="zh-CN" altLang="en-US" sz="2400" dirty="0">
                <a:latin typeface="Times New Roman" pitchFamily="18" charset="0"/>
                <a:cs typeface="Times New Roman" pitchFamily="18" charset="0"/>
              </a:rPr>
              <a:t>出发</a:t>
            </a:r>
            <a:r>
              <a:rPr lang="en-US" altLang="zh-CN" sz="2400" dirty="0">
                <a:latin typeface="Times New Roman" pitchFamily="18" charset="0"/>
                <a:cs typeface="Times New Roman" pitchFamily="18" charset="0"/>
              </a:rPr>
              <a:t>, </a:t>
            </a:r>
            <a:r>
              <a:rPr lang="zh-CN" altLang="en-US" sz="2400" dirty="0">
                <a:latin typeface="Times New Roman" pitchFamily="18" charset="0"/>
                <a:cs typeface="Times New Roman" pitchFamily="18" charset="0"/>
              </a:rPr>
              <a:t>选择与它关联的具有最小权值的边 </a:t>
            </a:r>
            <a:r>
              <a:rPr lang="en-US" altLang="zh-CN" sz="2400" dirty="0">
                <a:solidFill>
                  <a:schemeClr val="tx2"/>
                </a:solidFill>
                <a:latin typeface="Times New Roman" pitchFamily="18" charset="0"/>
                <a:cs typeface="Times New Roman" pitchFamily="18" charset="0"/>
              </a:rPr>
              <a:t>( </a:t>
            </a:r>
            <a:r>
              <a:rPr lang="en-US" altLang="zh-CN" sz="2400" i="1" dirty="0">
                <a:solidFill>
                  <a:schemeClr val="tx2"/>
                </a:solidFill>
                <a:latin typeface="Times New Roman" pitchFamily="18" charset="0"/>
                <a:cs typeface="Times New Roman" pitchFamily="18" charset="0"/>
              </a:rPr>
              <a:t>u</a:t>
            </a:r>
            <a:r>
              <a:rPr lang="en-US" altLang="zh-CN" sz="2400" baseline="-25000" dirty="0">
                <a:solidFill>
                  <a:schemeClr val="tx2"/>
                </a:solidFill>
                <a:latin typeface="Times New Roman" pitchFamily="18" charset="0"/>
                <a:cs typeface="Times New Roman" pitchFamily="18" charset="0"/>
              </a:rPr>
              <a:t>0</a:t>
            </a:r>
            <a:r>
              <a:rPr lang="en-US" altLang="zh-CN" sz="2400" dirty="0">
                <a:solidFill>
                  <a:schemeClr val="tx2"/>
                </a:solidFill>
                <a:latin typeface="Times New Roman" pitchFamily="18" charset="0"/>
                <a:cs typeface="Times New Roman" pitchFamily="18" charset="0"/>
              </a:rPr>
              <a:t>, </a:t>
            </a:r>
            <a:r>
              <a:rPr lang="en-US" altLang="zh-CN" sz="2400" i="1" dirty="0">
                <a:solidFill>
                  <a:schemeClr val="tx2"/>
                </a:solidFill>
                <a:latin typeface="Times New Roman" pitchFamily="18" charset="0"/>
                <a:cs typeface="Times New Roman" pitchFamily="18" charset="0"/>
              </a:rPr>
              <a:t>v </a:t>
            </a:r>
            <a:r>
              <a:rPr lang="en-US" altLang="zh-CN" sz="2400" dirty="0">
                <a:solidFill>
                  <a:schemeClr val="tx2"/>
                </a:solidFill>
                <a:latin typeface="Times New Roman" pitchFamily="18" charset="0"/>
                <a:cs typeface="Times New Roman" pitchFamily="18" charset="0"/>
              </a:rPr>
              <a:t>)</a:t>
            </a:r>
            <a:r>
              <a:rPr lang="en-US" altLang="zh-CN" sz="2400" dirty="0">
                <a:latin typeface="Times New Roman" pitchFamily="18" charset="0"/>
                <a:cs typeface="Times New Roman" pitchFamily="18" charset="0"/>
              </a:rPr>
              <a:t>, </a:t>
            </a:r>
            <a:r>
              <a:rPr lang="zh-CN" altLang="en-US" sz="2400" dirty="0">
                <a:latin typeface="Times New Roman" pitchFamily="18" charset="0"/>
                <a:cs typeface="Times New Roman" pitchFamily="18" charset="0"/>
              </a:rPr>
              <a:t>将其顶点加入到</a:t>
            </a:r>
            <a:r>
              <a:rPr lang="zh-CN" altLang="en-US" sz="2400" dirty="0">
                <a:solidFill>
                  <a:srgbClr val="FF3300"/>
                </a:solidFill>
                <a:latin typeface="Times New Roman" pitchFamily="18" charset="0"/>
                <a:cs typeface="Times New Roman" pitchFamily="18" charset="0"/>
              </a:rPr>
              <a:t>生成树顶点集合</a:t>
            </a:r>
            <a:r>
              <a:rPr lang="en-US" altLang="zh-CN" sz="2400" i="1" dirty="0">
                <a:solidFill>
                  <a:srgbClr val="FF3300"/>
                </a:solidFill>
                <a:latin typeface="Times New Roman" pitchFamily="18" charset="0"/>
                <a:cs typeface="Times New Roman" pitchFamily="18" charset="0"/>
              </a:rPr>
              <a:t>U</a:t>
            </a:r>
            <a:r>
              <a:rPr lang="zh-CN" altLang="en-US" sz="2400" dirty="0">
                <a:latin typeface="Times New Roman" pitchFamily="18" charset="0"/>
                <a:cs typeface="Times New Roman" pitchFamily="18" charset="0"/>
              </a:rPr>
              <a:t>中。</a:t>
            </a:r>
            <a:endParaRPr lang="en-US" altLang="zh-CN" sz="2400" dirty="0">
              <a:latin typeface="Times New Roman" pitchFamily="18" charset="0"/>
              <a:cs typeface="Times New Roman" pitchFamily="18" charset="0"/>
            </a:endParaRPr>
          </a:p>
          <a:p>
            <a:pPr lvl="1">
              <a:lnSpc>
                <a:spcPct val="150000"/>
              </a:lnSpc>
              <a:spcBef>
                <a:spcPts val="1200"/>
              </a:spcBef>
              <a:buClr>
                <a:srgbClr val="FF7C80"/>
              </a:buClr>
              <a:buSzPct val="50000"/>
              <a:buFont typeface="Wingdings" pitchFamily="2" charset="2"/>
              <a:buChar char="n"/>
              <a:defRPr/>
            </a:pPr>
            <a:r>
              <a:rPr lang="zh-CN" altLang="en-US" sz="2400" dirty="0">
                <a:latin typeface="Times New Roman" pitchFamily="18" charset="0"/>
                <a:cs typeface="Times New Roman" pitchFamily="18" charset="0"/>
              </a:rPr>
              <a:t>以后每一步从</a:t>
            </a:r>
            <a:r>
              <a:rPr lang="zh-CN" altLang="en-US" sz="2400" dirty="0">
                <a:solidFill>
                  <a:srgbClr val="0000FF"/>
                </a:solidFill>
                <a:latin typeface="Times New Roman" pitchFamily="18" charset="0"/>
                <a:cs typeface="Times New Roman" pitchFamily="18" charset="0"/>
              </a:rPr>
              <a:t>一个顶点在 </a:t>
            </a:r>
            <a:r>
              <a:rPr lang="en-US" altLang="zh-CN" sz="2400" i="1" dirty="0">
                <a:solidFill>
                  <a:srgbClr val="0000FF"/>
                </a:solidFill>
                <a:latin typeface="Times New Roman" pitchFamily="18" charset="0"/>
                <a:cs typeface="Times New Roman" pitchFamily="18" charset="0"/>
              </a:rPr>
              <a:t>U </a:t>
            </a:r>
            <a:r>
              <a:rPr lang="zh-CN" altLang="en-US" sz="2400" dirty="0">
                <a:solidFill>
                  <a:srgbClr val="0000FF"/>
                </a:solidFill>
                <a:latin typeface="Times New Roman" pitchFamily="18" charset="0"/>
                <a:cs typeface="Times New Roman" pitchFamily="18" charset="0"/>
              </a:rPr>
              <a:t>中</a:t>
            </a:r>
            <a:r>
              <a:rPr lang="en-US" altLang="zh-CN" sz="2400" dirty="0">
                <a:solidFill>
                  <a:srgbClr val="0000FF"/>
                </a:solidFill>
                <a:latin typeface="Times New Roman" pitchFamily="18" charset="0"/>
                <a:cs typeface="Times New Roman" pitchFamily="18" charset="0"/>
              </a:rPr>
              <a:t>, </a:t>
            </a:r>
            <a:r>
              <a:rPr lang="zh-CN" altLang="en-US" sz="2400" dirty="0">
                <a:latin typeface="Times New Roman" pitchFamily="18" charset="0"/>
                <a:cs typeface="Times New Roman" pitchFamily="18" charset="0"/>
              </a:rPr>
              <a:t>而</a:t>
            </a:r>
            <a:r>
              <a:rPr lang="zh-CN" altLang="en-US" sz="2400" dirty="0">
                <a:solidFill>
                  <a:srgbClr val="0000FF"/>
                </a:solidFill>
                <a:latin typeface="Times New Roman" pitchFamily="18" charset="0"/>
                <a:cs typeface="Times New Roman" pitchFamily="18" charset="0"/>
              </a:rPr>
              <a:t>另一个顶点不在 </a:t>
            </a:r>
            <a:r>
              <a:rPr lang="en-US" altLang="zh-CN" sz="2400" i="1" dirty="0">
                <a:solidFill>
                  <a:srgbClr val="0000FF"/>
                </a:solidFill>
                <a:latin typeface="Times New Roman" pitchFamily="18" charset="0"/>
                <a:cs typeface="Times New Roman" pitchFamily="18" charset="0"/>
              </a:rPr>
              <a:t>U </a:t>
            </a:r>
            <a:r>
              <a:rPr lang="zh-CN" altLang="en-US" sz="2400" dirty="0">
                <a:solidFill>
                  <a:srgbClr val="0000FF"/>
                </a:solidFill>
                <a:latin typeface="Times New Roman" pitchFamily="18" charset="0"/>
                <a:cs typeface="Times New Roman" pitchFamily="18" charset="0"/>
              </a:rPr>
              <a:t>中</a:t>
            </a:r>
            <a:r>
              <a:rPr lang="zh-CN" altLang="en-US" sz="2400" dirty="0">
                <a:latin typeface="Times New Roman" pitchFamily="18" charset="0"/>
                <a:cs typeface="Times New Roman" pitchFamily="18" charset="0"/>
              </a:rPr>
              <a:t>的各条边中选择</a:t>
            </a:r>
            <a:r>
              <a:rPr lang="zh-CN" altLang="en-US" sz="2400" dirty="0">
                <a:solidFill>
                  <a:srgbClr val="0000FF"/>
                </a:solidFill>
                <a:latin typeface="Times New Roman" pitchFamily="18" charset="0"/>
                <a:cs typeface="Times New Roman" pitchFamily="18" charset="0"/>
              </a:rPr>
              <a:t>权值最小的边</a:t>
            </a:r>
            <a:r>
              <a:rPr lang="en-US" altLang="zh-CN" sz="2400" dirty="0">
                <a:solidFill>
                  <a:schemeClr val="tx2"/>
                </a:solidFill>
                <a:latin typeface="Times New Roman" pitchFamily="18" charset="0"/>
                <a:cs typeface="Times New Roman" pitchFamily="18" charset="0"/>
              </a:rPr>
              <a:t>(</a:t>
            </a:r>
            <a:r>
              <a:rPr lang="en-US" altLang="zh-CN" sz="2400" i="1" dirty="0">
                <a:solidFill>
                  <a:schemeClr val="tx2"/>
                </a:solidFill>
                <a:latin typeface="Times New Roman" pitchFamily="18" charset="0"/>
                <a:cs typeface="Times New Roman" pitchFamily="18" charset="0"/>
              </a:rPr>
              <a:t>u</a:t>
            </a:r>
            <a:r>
              <a:rPr lang="en-US" altLang="zh-CN" sz="2400" dirty="0">
                <a:solidFill>
                  <a:schemeClr val="tx2"/>
                </a:solidFill>
                <a:latin typeface="Times New Roman" pitchFamily="18" charset="0"/>
                <a:cs typeface="Times New Roman" pitchFamily="18" charset="0"/>
              </a:rPr>
              <a:t>, </a:t>
            </a:r>
            <a:r>
              <a:rPr lang="en-US" altLang="zh-CN" sz="2400" i="1" dirty="0">
                <a:solidFill>
                  <a:schemeClr val="tx2"/>
                </a:solidFill>
                <a:latin typeface="Times New Roman" pitchFamily="18" charset="0"/>
                <a:cs typeface="Times New Roman" pitchFamily="18" charset="0"/>
              </a:rPr>
              <a:t>v</a:t>
            </a:r>
            <a:r>
              <a:rPr lang="en-US" altLang="zh-CN" sz="2400" dirty="0">
                <a:solidFill>
                  <a:schemeClr val="tx2"/>
                </a:solidFill>
                <a:latin typeface="Times New Roman" pitchFamily="18" charset="0"/>
                <a:cs typeface="Times New Roman" pitchFamily="18" charset="0"/>
              </a:rPr>
              <a:t>)</a:t>
            </a:r>
            <a:r>
              <a:rPr lang="en-US" altLang="zh-CN" sz="2400" dirty="0">
                <a:latin typeface="Times New Roman" pitchFamily="18" charset="0"/>
                <a:cs typeface="Times New Roman" pitchFamily="18" charset="0"/>
              </a:rPr>
              <a:t>, </a:t>
            </a:r>
            <a:r>
              <a:rPr lang="zh-CN" altLang="en-US" sz="2400" dirty="0">
                <a:latin typeface="Times New Roman" pitchFamily="18" charset="0"/>
                <a:cs typeface="Times New Roman" pitchFamily="18" charset="0"/>
              </a:rPr>
              <a:t>把它的顶点加入到</a:t>
            </a:r>
            <a:r>
              <a:rPr lang="zh-CN" altLang="en-US" sz="2400" dirty="0">
                <a:solidFill>
                  <a:srgbClr val="FF3300"/>
                </a:solidFill>
                <a:latin typeface="Times New Roman" pitchFamily="18" charset="0"/>
                <a:cs typeface="Times New Roman" pitchFamily="18" charset="0"/>
              </a:rPr>
              <a:t>集合 </a:t>
            </a:r>
            <a:r>
              <a:rPr lang="en-US" altLang="zh-CN" sz="2400" i="1" dirty="0">
                <a:solidFill>
                  <a:srgbClr val="FF3300"/>
                </a:solidFill>
                <a:latin typeface="Times New Roman" pitchFamily="18" charset="0"/>
                <a:cs typeface="Times New Roman" pitchFamily="18" charset="0"/>
              </a:rPr>
              <a:t>U </a:t>
            </a:r>
            <a:r>
              <a:rPr lang="zh-CN" altLang="en-US" sz="2400" dirty="0">
                <a:latin typeface="Times New Roman" pitchFamily="18" charset="0"/>
                <a:cs typeface="Times New Roman" pitchFamily="18" charset="0"/>
              </a:rPr>
              <a:t>中。如此继续下去</a:t>
            </a:r>
            <a:r>
              <a:rPr lang="en-US" altLang="zh-CN" sz="2400" dirty="0">
                <a:latin typeface="Times New Roman" pitchFamily="18" charset="0"/>
                <a:cs typeface="Times New Roman" pitchFamily="18" charset="0"/>
              </a:rPr>
              <a:t>, </a:t>
            </a:r>
            <a:r>
              <a:rPr lang="zh-CN" altLang="en-US" sz="2400" dirty="0">
                <a:latin typeface="Times New Roman" pitchFamily="18" charset="0"/>
                <a:cs typeface="Times New Roman" pitchFamily="18" charset="0"/>
              </a:rPr>
              <a:t>直到网络中的所有顶点都加入到生成树顶点集合 </a:t>
            </a:r>
            <a:r>
              <a:rPr lang="en-US" altLang="zh-CN" sz="2400" i="1" dirty="0">
                <a:latin typeface="Times New Roman" pitchFamily="18" charset="0"/>
                <a:cs typeface="Times New Roman" pitchFamily="18" charset="0"/>
              </a:rPr>
              <a:t>U </a:t>
            </a:r>
            <a:r>
              <a:rPr lang="zh-CN" altLang="en-US" sz="2400" dirty="0">
                <a:latin typeface="Times New Roman" pitchFamily="18" charset="0"/>
                <a:cs typeface="Times New Roman" pitchFamily="18" charset="0"/>
              </a:rPr>
              <a:t>中为止。</a:t>
            </a:r>
          </a:p>
          <a:p>
            <a:pPr>
              <a:lnSpc>
                <a:spcPct val="150000"/>
              </a:lnSpc>
              <a:spcBef>
                <a:spcPts val="1200"/>
              </a:spcBef>
              <a:buClr>
                <a:srgbClr val="FF7C80"/>
              </a:buClr>
              <a:buSzPct val="50000"/>
              <a:buFont typeface="Wingdings" pitchFamily="2" charset="2"/>
              <a:buChar char="n"/>
              <a:defRPr/>
            </a:pPr>
            <a:r>
              <a:rPr lang="zh-CN" altLang="en-US" dirty="0">
                <a:latin typeface="Times New Roman" pitchFamily="18" charset="0"/>
                <a:cs typeface="Times New Roman" pitchFamily="18" charset="0"/>
              </a:rPr>
              <a:t>采用邻接矩阵作为图的存储表示。</a:t>
            </a:r>
          </a:p>
          <a:p>
            <a:endParaRPr lang="zh-CN" altLang="en-US" dirty="0"/>
          </a:p>
        </p:txBody>
      </p:sp>
      <p:sp>
        <p:nvSpPr>
          <p:cNvPr id="4" name="页脚占位符 3"/>
          <p:cNvSpPr>
            <a:spLocks noGrp="1"/>
          </p:cNvSpPr>
          <p:nvPr>
            <p:ph type="ftr" sz="quarter" idx="11"/>
          </p:nvPr>
        </p:nvSpPr>
        <p:spPr>
          <a:xfrm>
            <a:off x="0" y="6356351"/>
            <a:ext cx="3086100" cy="365125"/>
          </a:xfrm>
        </p:spPr>
        <p:txBody>
          <a:bodyPr/>
          <a:lstStyle/>
          <a:p>
            <a:pPr algn="l"/>
            <a:r>
              <a:rPr lang="en-US" altLang="zh-CN"/>
              <a:t>Data Structure &amp; Algorithms</a:t>
            </a:r>
            <a:endParaRPr lang="zh-CN" altLang="en-US" dirty="0"/>
          </a:p>
        </p:txBody>
      </p:sp>
      <p:sp>
        <p:nvSpPr>
          <p:cNvPr id="5" name="灯片编号占位符 4"/>
          <p:cNvSpPr>
            <a:spLocks noGrp="1"/>
          </p:cNvSpPr>
          <p:nvPr>
            <p:ph type="sldNum" sz="quarter" idx="12"/>
          </p:nvPr>
        </p:nvSpPr>
        <p:spPr/>
        <p:txBody>
          <a:bodyPr/>
          <a:lstStyle/>
          <a:p>
            <a:fld id="{36FD9405-CE62-418F-9683-85B6A1C55A4B}" type="slidenum">
              <a:rPr lang="zh-CN" altLang="en-US" smtClean="0"/>
              <a:pPr/>
              <a:t>53</a:t>
            </a:fld>
            <a:endParaRPr lang="zh-CN" altLang="en-US" dirty="0"/>
          </a:p>
        </p:txBody>
      </p:sp>
    </p:spTree>
    <p:extLst>
      <p:ext uri="{BB962C8B-B14F-4D97-AF65-F5344CB8AC3E}">
        <p14:creationId xmlns:p14="http://schemas.microsoft.com/office/powerpoint/2010/main" val="289510172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最小生成树</a:t>
            </a:r>
            <a:r>
              <a:rPr lang="en-US" altLang="zh-CN" dirty="0"/>
              <a:t>--</a:t>
            </a:r>
            <a:r>
              <a:rPr lang="zh-CN" altLang="en-US" dirty="0"/>
              <a:t>普里姆</a:t>
            </a:r>
            <a:r>
              <a:rPr lang="en-US" altLang="zh-CN" dirty="0"/>
              <a:t>(Prim)</a:t>
            </a:r>
            <a:r>
              <a:rPr lang="zh-CN" altLang="en-US" dirty="0"/>
              <a:t>算法</a:t>
            </a:r>
          </a:p>
        </p:txBody>
      </p:sp>
      <p:sp>
        <p:nvSpPr>
          <p:cNvPr id="3" name="内容占位符 2"/>
          <p:cNvSpPr>
            <a:spLocks noGrp="1"/>
          </p:cNvSpPr>
          <p:nvPr>
            <p:ph idx="1"/>
          </p:nvPr>
        </p:nvSpPr>
        <p:spPr>
          <a:xfrm>
            <a:off x="432000" y="885217"/>
            <a:ext cx="8280000" cy="5155223"/>
          </a:xfrm>
        </p:spPr>
        <p:txBody>
          <a:bodyPr/>
          <a:lstStyle/>
          <a:p>
            <a:pPr algn="just">
              <a:lnSpc>
                <a:spcPct val="125000"/>
              </a:lnSpc>
              <a:spcBef>
                <a:spcPts val="600"/>
              </a:spcBef>
              <a:buClr>
                <a:srgbClr val="FF7C80"/>
              </a:buClr>
              <a:buSzPct val="50000"/>
              <a:buFont typeface="Wingdings" pitchFamily="2" charset="2"/>
              <a:buChar char="n"/>
              <a:defRPr/>
            </a:pPr>
            <a:r>
              <a:rPr lang="zh-CN" altLang="en-US" sz="2000" dirty="0">
                <a:latin typeface="Times New Roman" pitchFamily="18" charset="0"/>
                <a:cs typeface="Times New Roman" pitchFamily="18" charset="0"/>
              </a:rPr>
              <a:t>在构造过程中，还设置了两个辅助数组：</a:t>
            </a:r>
          </a:p>
          <a:p>
            <a:pPr lvl="1" algn="just">
              <a:lnSpc>
                <a:spcPct val="125000"/>
              </a:lnSpc>
              <a:spcBef>
                <a:spcPts val="600"/>
              </a:spcBef>
              <a:buClr>
                <a:srgbClr val="008080"/>
              </a:buClr>
              <a:buSzPct val="50000"/>
              <a:buFont typeface="Wingdings" pitchFamily="2" charset="2"/>
              <a:buChar char="u"/>
              <a:defRPr/>
            </a:pPr>
            <a:r>
              <a:rPr lang="zh-CN" altLang="en-US" b="1" dirty="0">
                <a:solidFill>
                  <a:srgbClr val="005825"/>
                </a:solidFill>
                <a:latin typeface="Times New Roman" pitchFamily="18" charset="0"/>
                <a:cs typeface="Times New Roman" pitchFamily="18" charset="0"/>
              </a:rPr>
              <a:t> </a:t>
            </a:r>
            <a:r>
              <a:rPr lang="en-US" altLang="zh-CN" b="1" dirty="0" err="1">
                <a:solidFill>
                  <a:srgbClr val="005825"/>
                </a:solidFill>
                <a:latin typeface="Times New Roman" pitchFamily="18" charset="0"/>
                <a:cs typeface="Times New Roman" pitchFamily="18" charset="0"/>
              </a:rPr>
              <a:t>lowcost</a:t>
            </a:r>
            <a:r>
              <a:rPr lang="en-US" altLang="zh-CN" b="1" dirty="0">
                <a:solidFill>
                  <a:srgbClr val="005825"/>
                </a:solidFill>
                <a:latin typeface="Times New Roman" pitchFamily="18" charset="0"/>
                <a:cs typeface="Times New Roman" pitchFamily="18" charset="0"/>
              </a:rPr>
              <a:t>[ ]   </a:t>
            </a:r>
            <a:r>
              <a:rPr lang="zh-CN" altLang="en-US" dirty="0">
                <a:latin typeface="Times New Roman" pitchFamily="18" charset="0"/>
                <a:cs typeface="Times New Roman" pitchFamily="18" charset="0"/>
              </a:rPr>
              <a:t>存放</a:t>
            </a:r>
            <a:r>
              <a:rPr lang="zh-CN" altLang="en-US" dirty="0">
                <a:solidFill>
                  <a:srgbClr val="0000FF"/>
                </a:solidFill>
                <a:latin typeface="Times New Roman" pitchFamily="18" charset="0"/>
                <a:cs typeface="Times New Roman" pitchFamily="18" charset="0"/>
              </a:rPr>
              <a:t>生成树顶点集合内顶点</a:t>
            </a:r>
            <a:r>
              <a:rPr lang="zh-CN" altLang="en-US" dirty="0">
                <a:latin typeface="Times New Roman" pitchFamily="18" charset="0"/>
                <a:cs typeface="Times New Roman" pitchFamily="18" charset="0"/>
              </a:rPr>
              <a:t>到</a:t>
            </a:r>
            <a:r>
              <a:rPr lang="zh-CN" altLang="en-US" dirty="0">
                <a:solidFill>
                  <a:srgbClr val="0000FF"/>
                </a:solidFill>
                <a:latin typeface="Times New Roman" pitchFamily="18" charset="0"/>
                <a:cs typeface="Times New Roman" pitchFamily="18" charset="0"/>
              </a:rPr>
              <a:t>生成树外各顶点</a:t>
            </a:r>
            <a:r>
              <a:rPr lang="zh-CN" altLang="en-US" dirty="0">
                <a:latin typeface="Times New Roman" pitchFamily="18" charset="0"/>
                <a:cs typeface="Times New Roman" pitchFamily="18" charset="0"/>
              </a:rPr>
              <a:t>的各边上的</a:t>
            </a:r>
            <a:r>
              <a:rPr lang="zh-CN" altLang="en-US" dirty="0">
                <a:solidFill>
                  <a:srgbClr val="0000FF"/>
                </a:solidFill>
                <a:latin typeface="Times New Roman" pitchFamily="18" charset="0"/>
                <a:cs typeface="Times New Roman" pitchFamily="18" charset="0"/>
              </a:rPr>
              <a:t>当前最小权值</a:t>
            </a:r>
            <a:r>
              <a:rPr lang="zh-CN" altLang="en-US" dirty="0">
                <a:latin typeface="Times New Roman" pitchFamily="18" charset="0"/>
                <a:cs typeface="Times New Roman" pitchFamily="18" charset="0"/>
              </a:rPr>
              <a:t>；</a:t>
            </a:r>
          </a:p>
          <a:p>
            <a:pPr lvl="1" algn="just">
              <a:lnSpc>
                <a:spcPct val="125000"/>
              </a:lnSpc>
              <a:spcBef>
                <a:spcPts val="600"/>
              </a:spcBef>
              <a:buClr>
                <a:srgbClr val="008080"/>
              </a:buClr>
              <a:buSzPct val="50000"/>
              <a:buFont typeface="Wingdings" pitchFamily="2" charset="2"/>
              <a:buChar char="u"/>
              <a:defRPr/>
            </a:pPr>
            <a:r>
              <a:rPr lang="zh-CN" altLang="en-US" b="1" dirty="0">
                <a:solidFill>
                  <a:srgbClr val="005825"/>
                </a:solidFill>
                <a:latin typeface="Times New Roman" pitchFamily="18" charset="0"/>
                <a:cs typeface="Times New Roman" pitchFamily="18" charset="0"/>
              </a:rPr>
              <a:t> </a:t>
            </a:r>
            <a:r>
              <a:rPr lang="en-US" altLang="zh-CN" b="1" dirty="0" err="1">
                <a:solidFill>
                  <a:srgbClr val="005825"/>
                </a:solidFill>
                <a:latin typeface="Times New Roman" pitchFamily="18" charset="0"/>
                <a:cs typeface="Times New Roman" pitchFamily="18" charset="0"/>
              </a:rPr>
              <a:t>nearvex</a:t>
            </a:r>
            <a:r>
              <a:rPr lang="en-US" altLang="zh-CN" b="1" dirty="0">
                <a:solidFill>
                  <a:srgbClr val="005825"/>
                </a:solidFill>
                <a:latin typeface="Times New Roman" pitchFamily="18" charset="0"/>
                <a:cs typeface="Times New Roman" pitchFamily="18" charset="0"/>
              </a:rPr>
              <a:t>[ ]  </a:t>
            </a:r>
            <a:r>
              <a:rPr lang="zh-CN" altLang="en-US" dirty="0">
                <a:latin typeface="Times New Roman" pitchFamily="18" charset="0"/>
                <a:cs typeface="Times New Roman" pitchFamily="18" charset="0"/>
              </a:rPr>
              <a:t>记录生成树顶点</a:t>
            </a:r>
            <a:r>
              <a:rPr lang="zh-CN" altLang="en-US" dirty="0">
                <a:solidFill>
                  <a:srgbClr val="0000FF"/>
                </a:solidFill>
                <a:latin typeface="Times New Roman" pitchFamily="18" charset="0"/>
                <a:cs typeface="Times New Roman" pitchFamily="18" charset="0"/>
              </a:rPr>
              <a:t>集合外各顶点</a:t>
            </a:r>
            <a:r>
              <a:rPr lang="zh-CN" altLang="en-US" dirty="0">
                <a:latin typeface="Times New Roman" pitchFamily="18" charset="0"/>
                <a:cs typeface="Times New Roman" pitchFamily="18" charset="0"/>
              </a:rPr>
              <a:t>距离</a:t>
            </a:r>
            <a:r>
              <a:rPr lang="zh-CN" altLang="en-US" dirty="0">
                <a:solidFill>
                  <a:srgbClr val="0000FF"/>
                </a:solidFill>
                <a:latin typeface="Times New Roman" pitchFamily="18" charset="0"/>
                <a:cs typeface="Times New Roman" pitchFamily="18" charset="0"/>
              </a:rPr>
              <a:t>集合内哪个顶点</a:t>
            </a:r>
            <a:r>
              <a:rPr lang="zh-CN" altLang="en-US" dirty="0">
                <a:latin typeface="Times New Roman" pitchFamily="18" charset="0"/>
                <a:cs typeface="Times New Roman" pitchFamily="18" charset="0"/>
              </a:rPr>
              <a:t>最近</a:t>
            </a:r>
            <a:r>
              <a:rPr lang="en-US" altLang="zh-CN" dirty="0">
                <a:latin typeface="Times New Roman" pitchFamily="18" charset="0"/>
                <a:cs typeface="Times New Roman" pitchFamily="18" charset="0"/>
              </a:rPr>
              <a:t>(</a:t>
            </a:r>
            <a:r>
              <a:rPr lang="zh-CN" altLang="en-US" dirty="0">
                <a:latin typeface="Times New Roman" pitchFamily="18" charset="0"/>
                <a:cs typeface="Times New Roman" pitchFamily="18" charset="0"/>
              </a:rPr>
              <a:t>即权值最小</a:t>
            </a:r>
            <a:r>
              <a:rPr lang="en-US" altLang="zh-CN" dirty="0">
                <a:latin typeface="Times New Roman" pitchFamily="18" charset="0"/>
                <a:cs typeface="Times New Roman" pitchFamily="18" charset="0"/>
              </a:rPr>
              <a:t>)</a:t>
            </a:r>
            <a:r>
              <a:rPr lang="zh-CN" altLang="en-US" dirty="0">
                <a:latin typeface="Times New Roman" pitchFamily="18" charset="0"/>
                <a:cs typeface="Times New Roman" pitchFamily="18" charset="0"/>
              </a:rPr>
              <a:t>。</a:t>
            </a:r>
          </a:p>
          <a:p>
            <a:pPr algn="just">
              <a:lnSpc>
                <a:spcPct val="125000"/>
              </a:lnSpc>
              <a:spcBef>
                <a:spcPts val="600"/>
              </a:spcBef>
              <a:buClr>
                <a:srgbClr val="FF7C80"/>
              </a:buClr>
              <a:buSzPct val="50000"/>
              <a:buFont typeface="Wingdings" pitchFamily="2" charset="2"/>
              <a:buChar char="n"/>
              <a:defRPr/>
            </a:pPr>
            <a:r>
              <a:rPr lang="zh-CN" altLang="en-US" sz="2000" dirty="0">
                <a:latin typeface="Times New Roman" pitchFamily="18" charset="0"/>
                <a:cs typeface="Times New Roman" pitchFamily="18" charset="0"/>
              </a:rPr>
              <a:t>例子</a:t>
            </a:r>
          </a:p>
          <a:p>
            <a:endParaRPr lang="zh-CN" altLang="en-US" dirty="0"/>
          </a:p>
        </p:txBody>
      </p:sp>
      <p:sp>
        <p:nvSpPr>
          <p:cNvPr id="4" name="页脚占位符 3"/>
          <p:cNvSpPr>
            <a:spLocks noGrp="1"/>
          </p:cNvSpPr>
          <p:nvPr>
            <p:ph type="ftr" sz="quarter" idx="11"/>
          </p:nvPr>
        </p:nvSpPr>
        <p:spPr>
          <a:xfrm>
            <a:off x="0" y="6356351"/>
            <a:ext cx="3086100" cy="365125"/>
          </a:xfrm>
        </p:spPr>
        <p:txBody>
          <a:bodyPr/>
          <a:lstStyle/>
          <a:p>
            <a:pPr algn="l"/>
            <a:r>
              <a:rPr lang="en-US" altLang="zh-CN"/>
              <a:t>Data Structure &amp; Algorithms</a:t>
            </a:r>
            <a:endParaRPr lang="zh-CN" altLang="en-US" dirty="0"/>
          </a:p>
        </p:txBody>
      </p:sp>
      <p:sp>
        <p:nvSpPr>
          <p:cNvPr id="5" name="灯片编号占位符 4"/>
          <p:cNvSpPr>
            <a:spLocks noGrp="1"/>
          </p:cNvSpPr>
          <p:nvPr>
            <p:ph type="sldNum" sz="quarter" idx="12"/>
          </p:nvPr>
        </p:nvSpPr>
        <p:spPr/>
        <p:txBody>
          <a:bodyPr/>
          <a:lstStyle/>
          <a:p>
            <a:fld id="{36FD9405-CE62-418F-9683-85B6A1C55A4B}" type="slidenum">
              <a:rPr lang="zh-CN" altLang="en-US" smtClean="0"/>
              <a:pPr/>
              <a:t>54</a:t>
            </a:fld>
            <a:endParaRPr lang="zh-CN" altLang="en-US" dirty="0"/>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25980" y="4034591"/>
            <a:ext cx="5425835" cy="21368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图片 5"/>
          <p:cNvPicPr>
            <a:picLocks noChangeAspect="1"/>
          </p:cNvPicPr>
          <p:nvPr/>
        </p:nvPicPr>
        <p:blipFill>
          <a:blip r:embed="rId3"/>
          <a:stretch>
            <a:fillRect/>
          </a:stretch>
        </p:blipFill>
        <p:spPr>
          <a:xfrm>
            <a:off x="2891994" y="2891065"/>
            <a:ext cx="3531376" cy="1143526"/>
          </a:xfrm>
          <a:prstGeom prst="rect">
            <a:avLst/>
          </a:prstGeom>
        </p:spPr>
      </p:pic>
    </p:spTree>
    <p:extLst>
      <p:ext uri="{BB962C8B-B14F-4D97-AF65-F5344CB8AC3E}">
        <p14:creationId xmlns:p14="http://schemas.microsoft.com/office/powerpoint/2010/main" val="364826547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最小生成树</a:t>
            </a:r>
            <a:r>
              <a:rPr lang="en-US" altLang="zh-CN" dirty="0"/>
              <a:t>--</a:t>
            </a:r>
            <a:r>
              <a:rPr lang="zh-CN" altLang="en-US" dirty="0"/>
              <a:t>普里姆</a:t>
            </a:r>
            <a:r>
              <a:rPr lang="en-US" altLang="zh-CN" dirty="0"/>
              <a:t>(Prim)</a:t>
            </a:r>
            <a:r>
              <a:rPr lang="zh-CN" altLang="en-US" dirty="0"/>
              <a:t>算法</a:t>
            </a:r>
          </a:p>
        </p:txBody>
      </p:sp>
      <p:sp>
        <p:nvSpPr>
          <p:cNvPr id="3" name="内容占位符 2"/>
          <p:cNvSpPr>
            <a:spLocks noGrp="1"/>
          </p:cNvSpPr>
          <p:nvPr>
            <p:ph idx="1"/>
          </p:nvPr>
        </p:nvSpPr>
        <p:spPr/>
        <p:txBody>
          <a:bodyPr/>
          <a:lstStyle/>
          <a:p>
            <a:pPr>
              <a:lnSpc>
                <a:spcPct val="150000"/>
              </a:lnSpc>
              <a:spcBef>
                <a:spcPts val="600"/>
              </a:spcBef>
              <a:buClr>
                <a:srgbClr val="FF7C80"/>
              </a:buClr>
              <a:buSzPct val="50000"/>
              <a:buFont typeface="Wingdings" pitchFamily="2" charset="2"/>
              <a:buChar char="n"/>
              <a:defRPr/>
            </a:pPr>
            <a:r>
              <a:rPr lang="zh-CN" altLang="en-US" sz="2000" dirty="0">
                <a:latin typeface="Times New Roman" pitchFamily="18" charset="0"/>
                <a:cs typeface="Times New Roman" pitchFamily="18" charset="0"/>
              </a:rPr>
              <a:t>若选择从顶点</a:t>
            </a:r>
            <a:r>
              <a:rPr lang="en-US" altLang="zh-CN" sz="2000" dirty="0">
                <a:latin typeface="Times New Roman" pitchFamily="18" charset="0"/>
                <a:cs typeface="Times New Roman" pitchFamily="18" charset="0"/>
              </a:rPr>
              <a:t>0</a:t>
            </a:r>
            <a:r>
              <a:rPr lang="zh-CN" altLang="en-US" sz="2000" dirty="0">
                <a:latin typeface="Times New Roman" pitchFamily="18" charset="0"/>
                <a:cs typeface="Times New Roman" pitchFamily="18" charset="0"/>
              </a:rPr>
              <a:t>出发，即</a:t>
            </a:r>
            <a:r>
              <a:rPr lang="en-US" altLang="zh-CN" sz="2000" i="1" dirty="0">
                <a:latin typeface="Times New Roman" pitchFamily="18" charset="0"/>
                <a:cs typeface="Times New Roman" pitchFamily="18" charset="0"/>
              </a:rPr>
              <a:t>u</a:t>
            </a:r>
            <a:r>
              <a:rPr lang="en-US" altLang="zh-CN" sz="2000" baseline="-25000" dirty="0">
                <a:latin typeface="Times New Roman" pitchFamily="18" charset="0"/>
                <a:cs typeface="Times New Roman" pitchFamily="18" charset="0"/>
              </a:rPr>
              <a:t>0</a:t>
            </a:r>
            <a:r>
              <a:rPr lang="en-US" altLang="zh-CN" sz="2000" dirty="0">
                <a:latin typeface="Times New Roman" pitchFamily="18" charset="0"/>
                <a:cs typeface="Times New Roman" pitchFamily="18" charset="0"/>
              </a:rPr>
              <a:t> = 0</a:t>
            </a:r>
            <a:r>
              <a:rPr lang="zh-CN" altLang="en-US" sz="2000" dirty="0">
                <a:latin typeface="Times New Roman" pitchFamily="18" charset="0"/>
                <a:cs typeface="Times New Roman" pitchFamily="18" charset="0"/>
              </a:rPr>
              <a:t>，则两个辅助数组的初始状态为：</a:t>
            </a:r>
          </a:p>
          <a:p>
            <a:pPr>
              <a:lnSpc>
                <a:spcPct val="150000"/>
              </a:lnSpc>
              <a:spcBef>
                <a:spcPts val="600"/>
              </a:spcBef>
              <a:buClr>
                <a:srgbClr val="FF7C80"/>
              </a:buClr>
              <a:buSzPct val="50000"/>
              <a:buFont typeface="Wingdings" pitchFamily="2" charset="2"/>
              <a:buChar char="n"/>
              <a:defRPr/>
            </a:pPr>
            <a:endParaRPr lang="zh-CN" altLang="en-US" sz="2000" dirty="0">
              <a:latin typeface="Times New Roman" pitchFamily="18" charset="0"/>
              <a:cs typeface="Times New Roman" pitchFamily="18" charset="0"/>
            </a:endParaRPr>
          </a:p>
          <a:p>
            <a:pPr>
              <a:lnSpc>
                <a:spcPct val="150000"/>
              </a:lnSpc>
              <a:spcBef>
                <a:spcPts val="600"/>
              </a:spcBef>
              <a:buClr>
                <a:srgbClr val="FF7C80"/>
              </a:buClr>
              <a:buSzPct val="50000"/>
              <a:buFont typeface="Wingdings" pitchFamily="2" charset="2"/>
              <a:buChar char="n"/>
              <a:defRPr/>
            </a:pPr>
            <a:endParaRPr lang="zh-CN" altLang="en-US" sz="2000" dirty="0">
              <a:latin typeface="Times New Roman" pitchFamily="18" charset="0"/>
              <a:cs typeface="Times New Roman" pitchFamily="18" charset="0"/>
            </a:endParaRPr>
          </a:p>
          <a:p>
            <a:pPr>
              <a:lnSpc>
                <a:spcPct val="150000"/>
              </a:lnSpc>
              <a:spcBef>
                <a:spcPts val="600"/>
              </a:spcBef>
              <a:buClr>
                <a:srgbClr val="FF7C80"/>
              </a:buClr>
              <a:buSzPct val="50000"/>
              <a:buFont typeface="Wingdings" pitchFamily="2" charset="2"/>
              <a:buChar char="n"/>
              <a:defRPr/>
            </a:pPr>
            <a:endParaRPr lang="zh-CN" altLang="en-US" sz="2000" dirty="0">
              <a:latin typeface="Times New Roman" pitchFamily="18" charset="0"/>
              <a:cs typeface="Times New Roman" pitchFamily="18" charset="0"/>
            </a:endParaRPr>
          </a:p>
          <a:p>
            <a:pPr>
              <a:lnSpc>
                <a:spcPct val="150000"/>
              </a:lnSpc>
              <a:spcBef>
                <a:spcPts val="600"/>
              </a:spcBef>
              <a:buClr>
                <a:srgbClr val="FF7C80"/>
              </a:buClr>
              <a:buSzPct val="50000"/>
              <a:buFont typeface="Wingdings" pitchFamily="2" charset="2"/>
              <a:buChar char="n"/>
              <a:defRPr/>
            </a:pPr>
            <a:endParaRPr lang="zh-CN" altLang="en-US" sz="2000" dirty="0">
              <a:latin typeface="Times New Roman" pitchFamily="18" charset="0"/>
              <a:cs typeface="Times New Roman" pitchFamily="18" charset="0"/>
            </a:endParaRPr>
          </a:p>
          <a:p>
            <a:pPr>
              <a:lnSpc>
                <a:spcPct val="150000"/>
              </a:lnSpc>
              <a:spcBef>
                <a:spcPts val="600"/>
              </a:spcBef>
              <a:buClr>
                <a:srgbClr val="FF7C80"/>
              </a:buClr>
              <a:buSzPct val="50000"/>
              <a:buFont typeface="Wingdings" pitchFamily="2" charset="2"/>
              <a:buChar char="n"/>
              <a:defRPr/>
            </a:pPr>
            <a:r>
              <a:rPr lang="zh-CN" altLang="en-US" sz="2000" dirty="0">
                <a:latin typeface="Times New Roman" pitchFamily="18" charset="0"/>
                <a:cs typeface="Times New Roman" pitchFamily="18" charset="0"/>
              </a:rPr>
              <a:t>然后反复做以下工作：</a:t>
            </a:r>
          </a:p>
          <a:p>
            <a:pPr lvl="1">
              <a:lnSpc>
                <a:spcPct val="150000"/>
              </a:lnSpc>
              <a:spcBef>
                <a:spcPts val="600"/>
              </a:spcBef>
              <a:buClr>
                <a:srgbClr val="009900"/>
              </a:buClr>
              <a:buSzPct val="50000"/>
              <a:buFont typeface="Wingdings" pitchFamily="2" charset="2"/>
              <a:buChar char="u"/>
              <a:defRPr/>
            </a:pPr>
            <a:r>
              <a:rPr lang="zh-CN" altLang="en-US" dirty="0">
                <a:latin typeface="Times New Roman" pitchFamily="18" charset="0"/>
                <a:cs typeface="Times New Roman" pitchFamily="18" charset="0"/>
              </a:rPr>
              <a:t>在 </a:t>
            </a:r>
            <a:r>
              <a:rPr lang="en-US" altLang="zh-CN" dirty="0" err="1">
                <a:latin typeface="Times New Roman" pitchFamily="18" charset="0"/>
                <a:cs typeface="Times New Roman" pitchFamily="18" charset="0"/>
              </a:rPr>
              <a:t>lowcost</a:t>
            </a:r>
            <a:r>
              <a:rPr lang="en-US" altLang="zh-CN" dirty="0">
                <a:latin typeface="Times New Roman" pitchFamily="18" charset="0"/>
                <a:cs typeface="Times New Roman" pitchFamily="18" charset="0"/>
              </a:rPr>
              <a:t> [ ]</a:t>
            </a:r>
            <a:r>
              <a:rPr lang="zh-CN" altLang="en-US" dirty="0">
                <a:latin typeface="Times New Roman" pitchFamily="18" charset="0"/>
                <a:cs typeface="Times New Roman" pitchFamily="18" charset="0"/>
              </a:rPr>
              <a:t>中选择 </a:t>
            </a:r>
            <a:r>
              <a:rPr lang="en-US" altLang="zh-CN" dirty="0" err="1">
                <a:solidFill>
                  <a:srgbClr val="0000FF"/>
                </a:solidFill>
                <a:latin typeface="Times New Roman" pitchFamily="18" charset="0"/>
                <a:cs typeface="Times New Roman" pitchFamily="18" charset="0"/>
              </a:rPr>
              <a:t>nearvex</a:t>
            </a:r>
            <a:r>
              <a:rPr lang="en-US" altLang="zh-CN" dirty="0">
                <a:solidFill>
                  <a:srgbClr val="0000FF"/>
                </a:solidFill>
                <a:latin typeface="Times New Roman" pitchFamily="18" charset="0"/>
                <a:cs typeface="Times New Roman" pitchFamily="18" charset="0"/>
              </a:rPr>
              <a:t>[i] </a:t>
            </a:r>
            <a:r>
              <a:rPr lang="en-US" altLang="zh-CN" dirty="0">
                <a:solidFill>
                  <a:srgbClr val="0000FF"/>
                </a:solidFill>
                <a:latin typeface="Times New Roman" pitchFamily="18" charset="0"/>
                <a:cs typeface="Times New Roman" pitchFamily="18" charset="0"/>
                <a:sym typeface="Symbol" pitchFamily="18" charset="2"/>
              </a:rPr>
              <a:t></a:t>
            </a:r>
            <a:r>
              <a:rPr lang="en-US" altLang="zh-CN" dirty="0">
                <a:solidFill>
                  <a:srgbClr val="0000FF"/>
                </a:solidFill>
                <a:latin typeface="Times New Roman" pitchFamily="18" charset="0"/>
                <a:cs typeface="Times New Roman" pitchFamily="18" charset="0"/>
              </a:rPr>
              <a:t> -1</a:t>
            </a:r>
            <a:r>
              <a:rPr lang="en-US" altLang="zh-CN" dirty="0">
                <a:latin typeface="Times New Roman" pitchFamily="18" charset="0"/>
                <a:cs typeface="Times New Roman" pitchFamily="18" charset="0"/>
              </a:rPr>
              <a:t> &amp;&amp; </a:t>
            </a:r>
            <a:r>
              <a:rPr lang="en-US" altLang="zh-CN" dirty="0" err="1">
                <a:solidFill>
                  <a:srgbClr val="0000FF"/>
                </a:solidFill>
                <a:latin typeface="Times New Roman" pitchFamily="18" charset="0"/>
                <a:cs typeface="Times New Roman" pitchFamily="18" charset="0"/>
              </a:rPr>
              <a:t>lowcost</a:t>
            </a:r>
            <a:r>
              <a:rPr lang="en-US" altLang="zh-CN" dirty="0">
                <a:solidFill>
                  <a:srgbClr val="0000FF"/>
                </a:solidFill>
                <a:latin typeface="Times New Roman" pitchFamily="18" charset="0"/>
                <a:cs typeface="Times New Roman" pitchFamily="18" charset="0"/>
              </a:rPr>
              <a:t>[i]</a:t>
            </a:r>
            <a:r>
              <a:rPr lang="zh-CN" altLang="en-US" dirty="0">
                <a:solidFill>
                  <a:srgbClr val="0000FF"/>
                </a:solidFill>
                <a:latin typeface="Times New Roman" pitchFamily="18" charset="0"/>
                <a:cs typeface="Times New Roman" pitchFamily="18" charset="0"/>
              </a:rPr>
              <a:t>最小</a:t>
            </a:r>
            <a:r>
              <a:rPr lang="zh-CN" altLang="en-US" dirty="0">
                <a:latin typeface="Times New Roman" pitchFamily="18" charset="0"/>
                <a:cs typeface="Times New Roman" pitchFamily="18" charset="0"/>
              </a:rPr>
              <a:t>的边</a:t>
            </a:r>
            <a:r>
              <a:rPr lang="en-US" altLang="zh-CN" dirty="0">
                <a:latin typeface="Times New Roman" pitchFamily="18" charset="0"/>
                <a:cs typeface="Times New Roman" pitchFamily="18" charset="0"/>
              </a:rPr>
              <a:t>, </a:t>
            </a:r>
            <a:r>
              <a:rPr lang="zh-CN" altLang="en-US" dirty="0">
                <a:latin typeface="Times New Roman" pitchFamily="18" charset="0"/>
                <a:cs typeface="Times New Roman" pitchFamily="18" charset="0"/>
              </a:rPr>
              <a:t>用 </a:t>
            </a:r>
            <a:r>
              <a:rPr lang="en-US" altLang="zh-CN" dirty="0">
                <a:latin typeface="Times New Roman" pitchFamily="18" charset="0"/>
                <a:cs typeface="Times New Roman" pitchFamily="18" charset="0"/>
              </a:rPr>
              <a:t>v </a:t>
            </a:r>
            <a:r>
              <a:rPr lang="zh-CN" altLang="en-US" dirty="0">
                <a:latin typeface="Times New Roman" pitchFamily="18" charset="0"/>
                <a:cs typeface="Times New Roman" pitchFamily="18" charset="0"/>
              </a:rPr>
              <a:t>标记它。则选中的权值最小的边为</a:t>
            </a:r>
            <a:r>
              <a:rPr lang="en-US" altLang="zh-CN" dirty="0">
                <a:latin typeface="Times New Roman" pitchFamily="18" charset="0"/>
                <a:cs typeface="Times New Roman" pitchFamily="18" charset="0"/>
              </a:rPr>
              <a:t>(</a:t>
            </a:r>
            <a:r>
              <a:rPr lang="en-US" altLang="zh-CN" dirty="0" err="1">
                <a:latin typeface="Times New Roman" pitchFamily="18" charset="0"/>
                <a:cs typeface="Times New Roman" pitchFamily="18" charset="0"/>
              </a:rPr>
              <a:t>nearvex</a:t>
            </a:r>
            <a:r>
              <a:rPr lang="en-US" altLang="zh-CN" dirty="0">
                <a:latin typeface="Times New Roman" pitchFamily="18" charset="0"/>
                <a:cs typeface="Times New Roman" pitchFamily="18" charset="0"/>
              </a:rPr>
              <a:t>[v], v), </a:t>
            </a:r>
            <a:r>
              <a:rPr lang="zh-CN" altLang="en-US" dirty="0">
                <a:latin typeface="Times New Roman" pitchFamily="18" charset="0"/>
                <a:cs typeface="Times New Roman" pitchFamily="18" charset="0"/>
              </a:rPr>
              <a:t>相应的权值为 </a:t>
            </a:r>
            <a:r>
              <a:rPr lang="en-US" altLang="zh-CN" dirty="0" err="1">
                <a:latin typeface="Times New Roman" pitchFamily="18" charset="0"/>
                <a:cs typeface="Times New Roman" pitchFamily="18" charset="0"/>
              </a:rPr>
              <a:t>lowcost</a:t>
            </a:r>
            <a:r>
              <a:rPr lang="en-US" altLang="zh-CN" dirty="0">
                <a:latin typeface="Times New Roman" pitchFamily="18" charset="0"/>
                <a:cs typeface="Times New Roman" pitchFamily="18" charset="0"/>
              </a:rPr>
              <a:t>[v]</a:t>
            </a:r>
            <a:r>
              <a:rPr lang="zh-CN" altLang="en-US" dirty="0">
                <a:latin typeface="Times New Roman" pitchFamily="18" charset="0"/>
                <a:cs typeface="Times New Roman" pitchFamily="18" charset="0"/>
              </a:rPr>
              <a:t>。 </a:t>
            </a:r>
          </a:p>
          <a:p>
            <a:endParaRPr lang="zh-CN" altLang="en-US" dirty="0"/>
          </a:p>
        </p:txBody>
      </p:sp>
      <p:sp>
        <p:nvSpPr>
          <p:cNvPr id="4" name="页脚占位符 3"/>
          <p:cNvSpPr>
            <a:spLocks noGrp="1"/>
          </p:cNvSpPr>
          <p:nvPr>
            <p:ph type="ftr" sz="quarter" idx="11"/>
          </p:nvPr>
        </p:nvSpPr>
        <p:spPr>
          <a:xfrm>
            <a:off x="0" y="6356351"/>
            <a:ext cx="3086100" cy="365125"/>
          </a:xfrm>
        </p:spPr>
        <p:txBody>
          <a:bodyPr/>
          <a:lstStyle/>
          <a:p>
            <a:pPr algn="l"/>
            <a:r>
              <a:rPr lang="en-US" altLang="zh-CN"/>
              <a:t>Data Structure &amp; Algorithms</a:t>
            </a:r>
            <a:endParaRPr lang="zh-CN" altLang="en-US" dirty="0"/>
          </a:p>
        </p:txBody>
      </p:sp>
      <p:sp>
        <p:nvSpPr>
          <p:cNvPr id="5" name="灯片编号占位符 4"/>
          <p:cNvSpPr>
            <a:spLocks noGrp="1"/>
          </p:cNvSpPr>
          <p:nvPr>
            <p:ph type="sldNum" sz="quarter" idx="12"/>
          </p:nvPr>
        </p:nvSpPr>
        <p:spPr/>
        <p:txBody>
          <a:bodyPr/>
          <a:lstStyle/>
          <a:p>
            <a:fld id="{36FD9405-CE62-418F-9683-85B6A1C55A4B}" type="slidenum">
              <a:rPr lang="zh-CN" altLang="en-US" smtClean="0"/>
              <a:pPr/>
              <a:t>55</a:t>
            </a:fld>
            <a:endParaRPr lang="zh-CN" altLang="en-US" dirty="0"/>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7962" y="1628032"/>
            <a:ext cx="6188075" cy="2005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7402325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最小生成树</a:t>
            </a:r>
            <a:r>
              <a:rPr lang="en-US" altLang="zh-CN" dirty="0"/>
              <a:t>--</a:t>
            </a:r>
            <a:r>
              <a:rPr lang="zh-CN" altLang="en-US" dirty="0"/>
              <a:t>普里姆</a:t>
            </a:r>
            <a:r>
              <a:rPr lang="en-US" altLang="zh-CN" dirty="0"/>
              <a:t>(Prim)</a:t>
            </a:r>
            <a:r>
              <a:rPr lang="zh-CN" altLang="en-US" dirty="0"/>
              <a:t>算法</a:t>
            </a:r>
          </a:p>
        </p:txBody>
      </p:sp>
      <p:sp>
        <p:nvSpPr>
          <p:cNvPr id="3" name="内容占位符 2"/>
          <p:cNvSpPr>
            <a:spLocks noGrp="1"/>
          </p:cNvSpPr>
          <p:nvPr>
            <p:ph idx="1"/>
          </p:nvPr>
        </p:nvSpPr>
        <p:spPr/>
        <p:txBody>
          <a:bodyPr/>
          <a:lstStyle/>
          <a:p>
            <a:pPr>
              <a:lnSpc>
                <a:spcPct val="125000"/>
              </a:lnSpc>
              <a:spcBef>
                <a:spcPts val="1800"/>
              </a:spcBef>
              <a:buClr>
                <a:srgbClr val="009900"/>
              </a:buClr>
              <a:buSzPct val="50000"/>
              <a:buFont typeface="Wingdings" pitchFamily="2" charset="2"/>
              <a:buChar char="u"/>
              <a:defRPr/>
            </a:pPr>
            <a:r>
              <a:rPr lang="zh-CN" altLang="en-US" sz="1600" dirty="0">
                <a:latin typeface="Times New Roman" pitchFamily="18" charset="0"/>
                <a:cs typeface="Times New Roman" pitchFamily="18" charset="0"/>
              </a:rPr>
              <a:t>将 </a:t>
            </a:r>
            <a:r>
              <a:rPr lang="en-US" altLang="zh-CN" sz="1600" b="1" dirty="0" err="1">
                <a:solidFill>
                  <a:srgbClr val="FF0000"/>
                </a:solidFill>
                <a:latin typeface="Times New Roman" pitchFamily="18" charset="0"/>
                <a:cs typeface="Times New Roman" pitchFamily="18" charset="0"/>
              </a:rPr>
              <a:t>nearvex</a:t>
            </a:r>
            <a:r>
              <a:rPr lang="en-US" altLang="zh-CN" sz="1600" b="1" dirty="0">
                <a:solidFill>
                  <a:srgbClr val="FF0000"/>
                </a:solidFill>
                <a:latin typeface="Times New Roman" pitchFamily="18" charset="0"/>
                <a:cs typeface="Times New Roman" pitchFamily="18" charset="0"/>
              </a:rPr>
              <a:t>[v]</a:t>
            </a:r>
            <a:r>
              <a:rPr lang="en-US" altLang="zh-CN" sz="1600" dirty="0">
                <a:solidFill>
                  <a:srgbClr val="FF0000"/>
                </a:solidFill>
                <a:latin typeface="Times New Roman" pitchFamily="18" charset="0"/>
                <a:cs typeface="Times New Roman" pitchFamily="18" charset="0"/>
              </a:rPr>
              <a:t> </a:t>
            </a:r>
            <a:r>
              <a:rPr lang="zh-CN" altLang="en-US" sz="1600" dirty="0">
                <a:latin typeface="Times New Roman" pitchFamily="18" charset="0"/>
                <a:cs typeface="Times New Roman" pitchFamily="18" charset="0"/>
              </a:rPr>
              <a:t>改为</a:t>
            </a:r>
            <a:r>
              <a:rPr lang="en-US" altLang="zh-CN" sz="1600" b="1" dirty="0">
                <a:solidFill>
                  <a:srgbClr val="FF0000"/>
                </a:solidFill>
                <a:latin typeface="Times New Roman" pitchFamily="18" charset="0"/>
                <a:cs typeface="Times New Roman" pitchFamily="18" charset="0"/>
              </a:rPr>
              <a:t>-1</a:t>
            </a:r>
            <a:r>
              <a:rPr lang="en-US" altLang="zh-CN" sz="1600" dirty="0">
                <a:latin typeface="Times New Roman" pitchFamily="18" charset="0"/>
                <a:cs typeface="Times New Roman" pitchFamily="18" charset="0"/>
              </a:rPr>
              <a:t>,  </a:t>
            </a:r>
            <a:r>
              <a:rPr lang="zh-CN" altLang="en-US" sz="1600" dirty="0">
                <a:latin typeface="Times New Roman" pitchFamily="18" charset="0"/>
                <a:cs typeface="Times New Roman" pitchFamily="18" charset="0"/>
              </a:rPr>
              <a:t>表示它已加入生成树顶点集合。</a:t>
            </a:r>
          </a:p>
          <a:p>
            <a:pPr>
              <a:lnSpc>
                <a:spcPct val="125000"/>
              </a:lnSpc>
              <a:spcBef>
                <a:spcPts val="1800"/>
              </a:spcBef>
              <a:buClr>
                <a:srgbClr val="009900"/>
              </a:buClr>
              <a:buSzPct val="50000"/>
              <a:buFont typeface="Wingdings" pitchFamily="2" charset="2"/>
              <a:buChar char="u"/>
              <a:defRPr/>
            </a:pPr>
            <a:r>
              <a:rPr lang="zh-CN" altLang="en-US" sz="1600" dirty="0">
                <a:latin typeface="Times New Roman" pitchFamily="18" charset="0"/>
                <a:cs typeface="Times New Roman" pitchFamily="18" charset="0"/>
              </a:rPr>
              <a:t>将边</a:t>
            </a:r>
            <a:r>
              <a:rPr lang="zh-CN" altLang="en-US" sz="1600" dirty="0">
                <a:solidFill>
                  <a:srgbClr val="FF0000"/>
                </a:solidFill>
                <a:latin typeface="Times New Roman" pitchFamily="18" charset="0"/>
                <a:cs typeface="Times New Roman" pitchFamily="18" charset="0"/>
              </a:rPr>
              <a:t> </a:t>
            </a:r>
            <a:r>
              <a:rPr lang="en-US" altLang="zh-CN" sz="1600" b="1" dirty="0">
                <a:solidFill>
                  <a:srgbClr val="FF0000"/>
                </a:solidFill>
                <a:latin typeface="Times New Roman" pitchFamily="18" charset="0"/>
                <a:cs typeface="Times New Roman" pitchFamily="18" charset="0"/>
              </a:rPr>
              <a:t>(</a:t>
            </a:r>
            <a:r>
              <a:rPr lang="en-US" altLang="zh-CN" sz="1600" b="1" dirty="0" err="1">
                <a:solidFill>
                  <a:srgbClr val="FF0000"/>
                </a:solidFill>
                <a:latin typeface="Times New Roman" pitchFamily="18" charset="0"/>
                <a:cs typeface="Times New Roman" pitchFamily="18" charset="0"/>
              </a:rPr>
              <a:t>nearvex</a:t>
            </a:r>
            <a:r>
              <a:rPr lang="en-US" altLang="zh-CN" sz="1600" b="1" dirty="0">
                <a:solidFill>
                  <a:srgbClr val="FF0000"/>
                </a:solidFill>
                <a:latin typeface="Times New Roman" pitchFamily="18" charset="0"/>
                <a:cs typeface="Times New Roman" pitchFamily="18" charset="0"/>
              </a:rPr>
              <a:t>[v], v, </a:t>
            </a:r>
            <a:r>
              <a:rPr lang="en-US" altLang="zh-CN" sz="1600" b="1" dirty="0" err="1">
                <a:solidFill>
                  <a:srgbClr val="FF0000"/>
                </a:solidFill>
                <a:latin typeface="Times New Roman" pitchFamily="18" charset="0"/>
                <a:cs typeface="Times New Roman" pitchFamily="18" charset="0"/>
              </a:rPr>
              <a:t>lowcost</a:t>
            </a:r>
            <a:r>
              <a:rPr lang="en-US" altLang="zh-CN" sz="1600" b="1" dirty="0">
                <a:solidFill>
                  <a:srgbClr val="FF0000"/>
                </a:solidFill>
                <a:latin typeface="Times New Roman" pitchFamily="18" charset="0"/>
                <a:cs typeface="Times New Roman" pitchFamily="18" charset="0"/>
              </a:rPr>
              <a:t>[v])  </a:t>
            </a:r>
            <a:r>
              <a:rPr lang="zh-CN" altLang="en-US" sz="1600" dirty="0">
                <a:latin typeface="Times New Roman" pitchFamily="18" charset="0"/>
                <a:cs typeface="Times New Roman" pitchFamily="18" charset="0"/>
              </a:rPr>
              <a:t>加入生成树的边集合。</a:t>
            </a:r>
          </a:p>
          <a:p>
            <a:pPr>
              <a:lnSpc>
                <a:spcPct val="125000"/>
              </a:lnSpc>
              <a:spcBef>
                <a:spcPts val="1800"/>
              </a:spcBef>
              <a:buClr>
                <a:srgbClr val="009900"/>
              </a:buClr>
              <a:buSzPct val="50000"/>
              <a:buFont typeface="Wingdings" pitchFamily="2" charset="2"/>
              <a:buChar char="u"/>
              <a:defRPr/>
            </a:pPr>
            <a:r>
              <a:rPr lang="zh-CN" altLang="en-US" sz="1600" dirty="0">
                <a:latin typeface="Times New Roman" pitchFamily="18" charset="0"/>
                <a:cs typeface="Times New Roman" pitchFamily="18" charset="0"/>
              </a:rPr>
              <a:t>取 </a:t>
            </a:r>
            <a:r>
              <a:rPr lang="en-US" altLang="zh-CN" sz="1600" b="1" dirty="0" err="1">
                <a:solidFill>
                  <a:srgbClr val="FF0000"/>
                </a:solidFill>
                <a:latin typeface="Times New Roman" pitchFamily="18" charset="0"/>
                <a:cs typeface="Times New Roman" pitchFamily="18" charset="0"/>
              </a:rPr>
              <a:t>lowcost</a:t>
            </a:r>
            <a:r>
              <a:rPr lang="en-US" altLang="zh-CN" sz="1600" b="1" dirty="0">
                <a:solidFill>
                  <a:srgbClr val="FF0000"/>
                </a:solidFill>
                <a:latin typeface="Times New Roman" pitchFamily="18" charset="0"/>
                <a:cs typeface="Times New Roman" pitchFamily="18" charset="0"/>
              </a:rPr>
              <a:t>[i] = min{ </a:t>
            </a:r>
            <a:r>
              <a:rPr lang="en-US" altLang="zh-CN" sz="1600" b="1" dirty="0" err="1">
                <a:solidFill>
                  <a:srgbClr val="FF0000"/>
                </a:solidFill>
                <a:latin typeface="Times New Roman" pitchFamily="18" charset="0"/>
                <a:cs typeface="Times New Roman" pitchFamily="18" charset="0"/>
              </a:rPr>
              <a:t>lowcost</a:t>
            </a:r>
            <a:r>
              <a:rPr lang="en-US" altLang="zh-CN" sz="1600" b="1" dirty="0">
                <a:solidFill>
                  <a:srgbClr val="FF0000"/>
                </a:solidFill>
                <a:latin typeface="Times New Roman" pitchFamily="18" charset="0"/>
                <a:cs typeface="Times New Roman" pitchFamily="18" charset="0"/>
              </a:rPr>
              <a:t>[i], Edge[v][i] }</a:t>
            </a:r>
            <a:r>
              <a:rPr lang="zh-CN" altLang="en-US" sz="1600" dirty="0">
                <a:latin typeface="Times New Roman" pitchFamily="18" charset="0"/>
                <a:cs typeface="Times New Roman" pitchFamily="18" charset="0"/>
              </a:rPr>
              <a:t>，即用</a:t>
            </a:r>
            <a:r>
              <a:rPr lang="zh-CN" altLang="en-US" sz="1600" dirty="0">
                <a:solidFill>
                  <a:srgbClr val="0000FF"/>
                </a:solidFill>
                <a:latin typeface="Times New Roman" pitchFamily="18" charset="0"/>
                <a:cs typeface="Times New Roman" pitchFamily="18" charset="0"/>
              </a:rPr>
              <a:t>生成树顶点集合外各顶点 </a:t>
            </a:r>
            <a:r>
              <a:rPr lang="en-US" altLang="zh-CN" sz="1600" i="1" dirty="0">
                <a:solidFill>
                  <a:srgbClr val="0000FF"/>
                </a:solidFill>
                <a:latin typeface="Times New Roman" pitchFamily="18" charset="0"/>
                <a:cs typeface="Times New Roman" pitchFamily="18" charset="0"/>
              </a:rPr>
              <a:t>i </a:t>
            </a:r>
            <a:r>
              <a:rPr lang="zh-CN" altLang="en-US" sz="1600" dirty="0">
                <a:solidFill>
                  <a:srgbClr val="0000FF"/>
                </a:solidFill>
                <a:latin typeface="Times New Roman" pitchFamily="18" charset="0"/>
                <a:cs typeface="Times New Roman" pitchFamily="18" charset="0"/>
              </a:rPr>
              <a:t>到刚加入该集合的新顶点 </a:t>
            </a:r>
            <a:r>
              <a:rPr lang="en-US" altLang="zh-CN" sz="1600" i="1" dirty="0">
                <a:solidFill>
                  <a:srgbClr val="0000FF"/>
                </a:solidFill>
                <a:latin typeface="Times New Roman" pitchFamily="18" charset="0"/>
                <a:cs typeface="Times New Roman" pitchFamily="18" charset="0"/>
              </a:rPr>
              <a:t>v </a:t>
            </a:r>
            <a:r>
              <a:rPr lang="zh-CN" altLang="en-US" sz="1600" dirty="0">
                <a:solidFill>
                  <a:srgbClr val="0000FF"/>
                </a:solidFill>
                <a:latin typeface="Times New Roman" pitchFamily="18" charset="0"/>
                <a:cs typeface="Times New Roman" pitchFamily="18" charset="0"/>
              </a:rPr>
              <a:t>的距离 </a:t>
            </a:r>
            <a:r>
              <a:rPr lang="en-US" altLang="zh-CN" sz="1600" b="1" dirty="0">
                <a:solidFill>
                  <a:srgbClr val="FF0000"/>
                </a:solidFill>
                <a:latin typeface="Times New Roman" pitchFamily="18" charset="0"/>
                <a:cs typeface="Times New Roman" pitchFamily="18" charset="0"/>
              </a:rPr>
              <a:t>Edge[v][i] </a:t>
            </a:r>
            <a:r>
              <a:rPr lang="zh-CN" altLang="en-US" sz="1600" dirty="0">
                <a:latin typeface="Times New Roman" pitchFamily="18" charset="0"/>
                <a:cs typeface="Times New Roman" pitchFamily="18" charset="0"/>
              </a:rPr>
              <a:t>与</a:t>
            </a:r>
            <a:r>
              <a:rPr lang="zh-CN" altLang="en-US" sz="1600" dirty="0">
                <a:solidFill>
                  <a:srgbClr val="0000FF"/>
                </a:solidFill>
                <a:latin typeface="Times New Roman" pitchFamily="18" charset="0"/>
                <a:cs typeface="Times New Roman" pitchFamily="18" charset="0"/>
              </a:rPr>
              <a:t>原来它们到生成树顶点集合中顶点的最短距离 </a:t>
            </a:r>
            <a:r>
              <a:rPr lang="en-US" altLang="zh-CN" sz="1600" b="1" dirty="0" err="1">
                <a:solidFill>
                  <a:srgbClr val="FF0000"/>
                </a:solidFill>
                <a:latin typeface="Times New Roman" pitchFamily="18" charset="0"/>
                <a:cs typeface="Times New Roman" pitchFamily="18" charset="0"/>
              </a:rPr>
              <a:t>lowcost</a:t>
            </a:r>
            <a:r>
              <a:rPr lang="en-US" altLang="zh-CN" sz="1600" b="1" dirty="0">
                <a:solidFill>
                  <a:srgbClr val="FF0000"/>
                </a:solidFill>
                <a:latin typeface="Times New Roman" pitchFamily="18" charset="0"/>
                <a:cs typeface="Times New Roman" pitchFamily="18" charset="0"/>
              </a:rPr>
              <a:t>[i]</a:t>
            </a:r>
            <a:r>
              <a:rPr lang="en-US" altLang="zh-CN" sz="1600" dirty="0">
                <a:latin typeface="Times New Roman" pitchFamily="18" charset="0"/>
                <a:cs typeface="Times New Roman" pitchFamily="18" charset="0"/>
              </a:rPr>
              <a:t> </a:t>
            </a:r>
            <a:r>
              <a:rPr lang="zh-CN" altLang="en-US" sz="1600" dirty="0">
                <a:latin typeface="Times New Roman" pitchFamily="18" charset="0"/>
                <a:cs typeface="Times New Roman" pitchFamily="18" charset="0"/>
              </a:rPr>
              <a:t>做比较</a:t>
            </a:r>
            <a:r>
              <a:rPr lang="en-US" altLang="zh-CN" sz="1600" dirty="0">
                <a:latin typeface="Times New Roman" pitchFamily="18" charset="0"/>
                <a:cs typeface="Times New Roman" pitchFamily="18" charset="0"/>
              </a:rPr>
              <a:t>,   </a:t>
            </a:r>
            <a:r>
              <a:rPr lang="zh-CN" altLang="en-US" sz="1600" dirty="0">
                <a:latin typeface="Times New Roman" pitchFamily="18" charset="0"/>
                <a:cs typeface="Times New Roman" pitchFamily="18" charset="0"/>
              </a:rPr>
              <a:t>取距离近的作为这些集合外顶点到生成树顶点集合内顶点的最短距离。</a:t>
            </a:r>
            <a:endParaRPr lang="en-US" altLang="zh-CN" sz="1600" dirty="0">
              <a:latin typeface="Times New Roman" pitchFamily="18" charset="0"/>
              <a:cs typeface="Times New Roman" pitchFamily="18" charset="0"/>
            </a:endParaRPr>
          </a:p>
          <a:p>
            <a:pPr>
              <a:lnSpc>
                <a:spcPct val="125000"/>
              </a:lnSpc>
              <a:spcBef>
                <a:spcPts val="1800"/>
              </a:spcBef>
              <a:buClr>
                <a:srgbClr val="009900"/>
              </a:buClr>
              <a:buSzPct val="50000"/>
              <a:buFont typeface="Wingdings" pitchFamily="2" charset="2"/>
              <a:buChar char="u"/>
              <a:defRPr/>
            </a:pPr>
            <a:r>
              <a:rPr lang="zh-CN" altLang="en-US" sz="1600" dirty="0">
                <a:latin typeface="Times New Roman" pitchFamily="18" charset="0"/>
                <a:cs typeface="Times New Roman" pitchFamily="18" charset="0"/>
              </a:rPr>
              <a:t>如果</a:t>
            </a:r>
            <a:r>
              <a:rPr lang="zh-CN" altLang="en-US" sz="1600" dirty="0">
                <a:solidFill>
                  <a:srgbClr val="0000FF"/>
                </a:solidFill>
                <a:latin typeface="Times New Roman" pitchFamily="18" charset="0"/>
                <a:cs typeface="Times New Roman" pitchFamily="18" charset="0"/>
              </a:rPr>
              <a:t>生成树顶点集合外顶点 </a:t>
            </a:r>
            <a:r>
              <a:rPr lang="en-US" altLang="zh-CN" sz="1600" dirty="0">
                <a:solidFill>
                  <a:srgbClr val="0000FF"/>
                </a:solidFill>
                <a:latin typeface="Times New Roman" pitchFamily="18" charset="0"/>
                <a:cs typeface="Times New Roman" pitchFamily="18" charset="0"/>
              </a:rPr>
              <a:t>i </a:t>
            </a:r>
            <a:r>
              <a:rPr lang="zh-CN" altLang="en-US" sz="1600" dirty="0">
                <a:latin typeface="Times New Roman" pitchFamily="18" charset="0"/>
                <a:cs typeface="Times New Roman" pitchFamily="18" charset="0"/>
              </a:rPr>
              <a:t>到</a:t>
            </a:r>
            <a:r>
              <a:rPr lang="zh-CN" altLang="en-US" sz="1600" dirty="0">
                <a:solidFill>
                  <a:srgbClr val="0000FF"/>
                </a:solidFill>
                <a:latin typeface="Times New Roman" pitchFamily="18" charset="0"/>
                <a:cs typeface="Times New Roman" pitchFamily="18" charset="0"/>
              </a:rPr>
              <a:t>刚加入该集合的新顶点 </a:t>
            </a:r>
            <a:r>
              <a:rPr lang="en-US" altLang="zh-CN" sz="1600" dirty="0">
                <a:solidFill>
                  <a:srgbClr val="0000FF"/>
                </a:solidFill>
                <a:latin typeface="Times New Roman" pitchFamily="18" charset="0"/>
                <a:cs typeface="Times New Roman" pitchFamily="18" charset="0"/>
              </a:rPr>
              <a:t>v </a:t>
            </a:r>
            <a:r>
              <a:rPr lang="zh-CN" altLang="en-US" sz="1600" dirty="0">
                <a:latin typeface="Times New Roman" pitchFamily="18" charset="0"/>
                <a:cs typeface="Times New Roman" pitchFamily="18" charset="0"/>
              </a:rPr>
              <a:t>的距离比原来它到生成树顶点集合中顶点的最短距离还要近，则修改</a:t>
            </a:r>
            <a:r>
              <a:rPr lang="en-US" altLang="zh-CN" sz="1600" dirty="0" err="1">
                <a:latin typeface="Times New Roman" pitchFamily="18" charset="0"/>
                <a:cs typeface="Times New Roman" pitchFamily="18" charset="0"/>
              </a:rPr>
              <a:t>nearvex</a:t>
            </a:r>
            <a:r>
              <a:rPr lang="en-US" altLang="zh-CN" sz="1600" dirty="0">
                <a:latin typeface="Times New Roman" pitchFamily="18" charset="0"/>
                <a:cs typeface="Times New Roman" pitchFamily="18" charset="0"/>
              </a:rPr>
              <a:t>[i] : </a:t>
            </a:r>
            <a:r>
              <a:rPr lang="en-US" altLang="zh-CN" sz="1600" b="1" dirty="0" err="1">
                <a:solidFill>
                  <a:srgbClr val="FF0000"/>
                </a:solidFill>
                <a:latin typeface="Times New Roman" pitchFamily="18" charset="0"/>
                <a:cs typeface="Times New Roman" pitchFamily="18" charset="0"/>
              </a:rPr>
              <a:t>nearvex</a:t>
            </a:r>
            <a:r>
              <a:rPr lang="en-US" altLang="zh-CN" sz="1600" b="1" dirty="0">
                <a:solidFill>
                  <a:srgbClr val="FF0000"/>
                </a:solidFill>
                <a:latin typeface="Times New Roman" pitchFamily="18" charset="0"/>
                <a:cs typeface="Times New Roman" pitchFamily="18" charset="0"/>
              </a:rPr>
              <a:t>[i] = v</a:t>
            </a:r>
            <a:r>
              <a:rPr lang="zh-CN" altLang="en-US" sz="1600" dirty="0">
                <a:latin typeface="Times New Roman" pitchFamily="18" charset="0"/>
                <a:cs typeface="Times New Roman" pitchFamily="18" charset="0"/>
              </a:rPr>
              <a:t>。表示生成树外顶点</a:t>
            </a:r>
            <a:r>
              <a:rPr lang="en-US" altLang="zh-CN" sz="1600" dirty="0">
                <a:latin typeface="Times New Roman" pitchFamily="18" charset="0"/>
                <a:cs typeface="Times New Roman" pitchFamily="18" charset="0"/>
              </a:rPr>
              <a:t>i</a:t>
            </a:r>
            <a:r>
              <a:rPr lang="zh-CN" altLang="en-US" sz="1600" dirty="0">
                <a:latin typeface="Times New Roman" pitchFamily="18" charset="0"/>
                <a:cs typeface="Times New Roman" pitchFamily="18" charset="0"/>
              </a:rPr>
              <a:t>到生成树内顶点</a:t>
            </a:r>
            <a:r>
              <a:rPr lang="en-US" altLang="zh-CN" sz="1600" dirty="0">
                <a:latin typeface="Times New Roman" pitchFamily="18" charset="0"/>
                <a:cs typeface="Times New Roman" pitchFamily="18" charset="0"/>
              </a:rPr>
              <a:t>v</a:t>
            </a:r>
            <a:r>
              <a:rPr lang="zh-CN" altLang="en-US" sz="1600" dirty="0">
                <a:latin typeface="Times New Roman" pitchFamily="18" charset="0"/>
                <a:cs typeface="Times New Roman" pitchFamily="18" charset="0"/>
              </a:rPr>
              <a:t>当前距离最近。</a:t>
            </a:r>
          </a:p>
          <a:p>
            <a:endParaRPr lang="zh-CN" altLang="en-US" dirty="0"/>
          </a:p>
        </p:txBody>
      </p:sp>
      <p:sp>
        <p:nvSpPr>
          <p:cNvPr id="4" name="页脚占位符 3"/>
          <p:cNvSpPr>
            <a:spLocks noGrp="1"/>
          </p:cNvSpPr>
          <p:nvPr>
            <p:ph type="ftr" sz="quarter" idx="11"/>
          </p:nvPr>
        </p:nvSpPr>
        <p:spPr>
          <a:xfrm>
            <a:off x="0" y="6356351"/>
            <a:ext cx="3086100" cy="365125"/>
          </a:xfrm>
        </p:spPr>
        <p:txBody>
          <a:bodyPr/>
          <a:lstStyle/>
          <a:p>
            <a:pPr algn="l"/>
            <a:r>
              <a:rPr lang="en-US" altLang="zh-CN"/>
              <a:t>Data Structure &amp; Algorithms</a:t>
            </a:r>
            <a:endParaRPr lang="zh-CN" altLang="en-US" dirty="0"/>
          </a:p>
        </p:txBody>
      </p:sp>
      <p:sp>
        <p:nvSpPr>
          <p:cNvPr id="5" name="灯片编号占位符 4"/>
          <p:cNvSpPr>
            <a:spLocks noGrp="1"/>
          </p:cNvSpPr>
          <p:nvPr>
            <p:ph type="sldNum" sz="quarter" idx="12"/>
          </p:nvPr>
        </p:nvSpPr>
        <p:spPr/>
        <p:txBody>
          <a:bodyPr/>
          <a:lstStyle/>
          <a:p>
            <a:fld id="{36FD9405-CE62-418F-9683-85B6A1C55A4B}" type="slidenum">
              <a:rPr lang="zh-CN" altLang="en-US" smtClean="0"/>
              <a:pPr/>
              <a:t>56</a:t>
            </a:fld>
            <a:endParaRPr lang="zh-CN" altLang="en-US" dirty="0"/>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1531" y="4194022"/>
            <a:ext cx="5421683" cy="19419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图片 5"/>
          <p:cNvPicPr>
            <a:picLocks noChangeAspect="1"/>
          </p:cNvPicPr>
          <p:nvPr/>
        </p:nvPicPr>
        <p:blipFill>
          <a:blip r:embed="rId3"/>
          <a:stretch>
            <a:fillRect/>
          </a:stretch>
        </p:blipFill>
        <p:spPr>
          <a:xfrm>
            <a:off x="583731" y="4416730"/>
            <a:ext cx="1918638" cy="1496538"/>
          </a:xfrm>
          <a:prstGeom prst="rect">
            <a:avLst/>
          </a:prstGeom>
        </p:spPr>
      </p:pic>
    </p:spTree>
    <p:extLst>
      <p:ext uri="{BB962C8B-B14F-4D97-AF65-F5344CB8AC3E}">
        <p14:creationId xmlns:p14="http://schemas.microsoft.com/office/powerpoint/2010/main" val="177189588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最小生成树</a:t>
            </a:r>
            <a:r>
              <a:rPr lang="en-US" altLang="zh-CN" dirty="0"/>
              <a:t>--</a:t>
            </a:r>
            <a:r>
              <a:rPr lang="zh-CN" altLang="en-US" dirty="0"/>
              <a:t>普里姆</a:t>
            </a:r>
            <a:r>
              <a:rPr lang="en-US" altLang="zh-CN" dirty="0"/>
              <a:t>(Prim)</a:t>
            </a:r>
            <a:r>
              <a:rPr lang="zh-CN" altLang="en-US" dirty="0"/>
              <a:t>算法</a:t>
            </a:r>
          </a:p>
        </p:txBody>
      </p:sp>
      <p:sp>
        <p:nvSpPr>
          <p:cNvPr id="4" name="页脚占位符 3"/>
          <p:cNvSpPr>
            <a:spLocks noGrp="1"/>
          </p:cNvSpPr>
          <p:nvPr>
            <p:ph type="ftr" sz="quarter" idx="11"/>
          </p:nvPr>
        </p:nvSpPr>
        <p:spPr>
          <a:xfrm>
            <a:off x="0" y="6356351"/>
            <a:ext cx="3086100" cy="365125"/>
          </a:xfrm>
        </p:spPr>
        <p:txBody>
          <a:bodyPr/>
          <a:lstStyle/>
          <a:p>
            <a:pPr algn="l"/>
            <a:r>
              <a:rPr lang="en-US" altLang="zh-CN"/>
              <a:t>Data Structure &amp; Algorithms</a:t>
            </a:r>
            <a:endParaRPr lang="zh-CN" altLang="en-US" dirty="0"/>
          </a:p>
        </p:txBody>
      </p:sp>
      <p:sp>
        <p:nvSpPr>
          <p:cNvPr id="5" name="灯片编号占位符 4"/>
          <p:cNvSpPr>
            <a:spLocks noGrp="1"/>
          </p:cNvSpPr>
          <p:nvPr>
            <p:ph type="sldNum" sz="quarter" idx="12"/>
          </p:nvPr>
        </p:nvSpPr>
        <p:spPr/>
        <p:txBody>
          <a:bodyPr/>
          <a:lstStyle/>
          <a:p>
            <a:fld id="{36FD9405-CE62-418F-9683-85B6A1C55A4B}" type="slidenum">
              <a:rPr lang="zh-CN" altLang="en-US" smtClean="0"/>
              <a:pPr/>
              <a:t>57</a:t>
            </a:fld>
            <a:endParaRPr lang="zh-CN" altLang="en-US" dirty="0"/>
          </a:p>
        </p:txBody>
      </p:sp>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59914" y="866184"/>
            <a:ext cx="6424173" cy="518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5067352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最小生成树</a:t>
            </a:r>
            <a:r>
              <a:rPr lang="en-US" altLang="zh-CN" dirty="0"/>
              <a:t>--</a:t>
            </a:r>
            <a:r>
              <a:rPr lang="zh-CN" altLang="en-US" dirty="0"/>
              <a:t>普里姆</a:t>
            </a:r>
            <a:r>
              <a:rPr lang="en-US" altLang="zh-CN" dirty="0"/>
              <a:t>(Prim)</a:t>
            </a:r>
            <a:r>
              <a:rPr lang="zh-CN" altLang="en-US" dirty="0"/>
              <a:t>算法</a:t>
            </a:r>
          </a:p>
        </p:txBody>
      </p:sp>
      <p:sp>
        <p:nvSpPr>
          <p:cNvPr id="4" name="页脚占位符 3"/>
          <p:cNvSpPr>
            <a:spLocks noGrp="1"/>
          </p:cNvSpPr>
          <p:nvPr>
            <p:ph type="ftr" sz="quarter" idx="11"/>
          </p:nvPr>
        </p:nvSpPr>
        <p:spPr>
          <a:xfrm>
            <a:off x="0" y="6356351"/>
            <a:ext cx="3086100" cy="365125"/>
          </a:xfrm>
        </p:spPr>
        <p:txBody>
          <a:bodyPr/>
          <a:lstStyle/>
          <a:p>
            <a:pPr algn="l"/>
            <a:r>
              <a:rPr lang="en-US" altLang="zh-CN"/>
              <a:t>Data Structure &amp; Algorithms</a:t>
            </a:r>
            <a:endParaRPr lang="zh-CN" altLang="en-US" dirty="0"/>
          </a:p>
        </p:txBody>
      </p:sp>
      <p:sp>
        <p:nvSpPr>
          <p:cNvPr id="5" name="灯片编号占位符 4"/>
          <p:cNvSpPr>
            <a:spLocks noGrp="1"/>
          </p:cNvSpPr>
          <p:nvPr>
            <p:ph type="sldNum" sz="quarter" idx="12"/>
          </p:nvPr>
        </p:nvSpPr>
        <p:spPr/>
        <p:txBody>
          <a:bodyPr/>
          <a:lstStyle/>
          <a:p>
            <a:fld id="{36FD9405-CE62-418F-9683-85B6A1C55A4B}" type="slidenum">
              <a:rPr lang="zh-CN" altLang="en-US" smtClean="0"/>
              <a:pPr/>
              <a:t>58</a:t>
            </a:fld>
            <a:endParaRPr lang="zh-CN" altLang="en-US" dirty="0"/>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69859" y="846728"/>
            <a:ext cx="6404283" cy="518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3668526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最小生成树</a:t>
            </a:r>
            <a:r>
              <a:rPr lang="en-US" altLang="zh-CN" dirty="0"/>
              <a:t>--</a:t>
            </a:r>
            <a:r>
              <a:rPr lang="zh-CN" altLang="en-US" dirty="0"/>
              <a:t>普里姆</a:t>
            </a:r>
            <a:r>
              <a:rPr lang="en-US" altLang="zh-CN" dirty="0"/>
              <a:t>(Prim)</a:t>
            </a:r>
            <a:r>
              <a:rPr lang="zh-CN" altLang="en-US" dirty="0"/>
              <a:t>算法</a:t>
            </a:r>
          </a:p>
        </p:txBody>
      </p:sp>
      <p:sp>
        <p:nvSpPr>
          <p:cNvPr id="4" name="页脚占位符 3"/>
          <p:cNvSpPr>
            <a:spLocks noGrp="1"/>
          </p:cNvSpPr>
          <p:nvPr>
            <p:ph type="ftr" sz="quarter" idx="11"/>
          </p:nvPr>
        </p:nvSpPr>
        <p:spPr>
          <a:xfrm>
            <a:off x="0" y="6356351"/>
            <a:ext cx="3086100" cy="365125"/>
          </a:xfrm>
        </p:spPr>
        <p:txBody>
          <a:bodyPr/>
          <a:lstStyle/>
          <a:p>
            <a:pPr algn="l"/>
            <a:r>
              <a:rPr lang="en-US" altLang="zh-CN"/>
              <a:t>Data Structure &amp; Algorithms</a:t>
            </a:r>
            <a:endParaRPr lang="zh-CN" altLang="en-US" dirty="0"/>
          </a:p>
        </p:txBody>
      </p:sp>
      <p:sp>
        <p:nvSpPr>
          <p:cNvPr id="5" name="灯片编号占位符 4"/>
          <p:cNvSpPr>
            <a:spLocks noGrp="1"/>
          </p:cNvSpPr>
          <p:nvPr>
            <p:ph type="sldNum" sz="quarter" idx="12"/>
          </p:nvPr>
        </p:nvSpPr>
        <p:spPr/>
        <p:txBody>
          <a:bodyPr/>
          <a:lstStyle/>
          <a:p>
            <a:fld id="{36FD9405-CE62-418F-9683-85B6A1C55A4B}" type="slidenum">
              <a:rPr lang="zh-CN" altLang="en-US" smtClean="0"/>
              <a:pPr/>
              <a:t>59</a:t>
            </a:fld>
            <a:endParaRPr lang="zh-CN" altLang="en-US" dirty="0"/>
          </a:p>
        </p:txBody>
      </p:sp>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0916" y="846728"/>
            <a:ext cx="6342169" cy="518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23259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798C94-A7C5-A055-D7EF-099298E314E3}"/>
              </a:ext>
            </a:extLst>
          </p:cNvPr>
          <p:cNvSpPr>
            <a:spLocks noGrp="1"/>
          </p:cNvSpPr>
          <p:nvPr>
            <p:ph type="title"/>
          </p:nvPr>
        </p:nvSpPr>
        <p:spPr/>
        <p:txBody>
          <a:bodyPr/>
          <a:lstStyle/>
          <a:p>
            <a:r>
              <a:rPr kumimoji="1" lang="zh-CN" altLang="en-US" kern="0" dirty="0">
                <a:latin typeface="Times New Roman" pitchFamily="18" charset="0"/>
                <a:cs typeface="Times New Roman" pitchFamily="18" charset="0"/>
              </a:rPr>
              <a:t>深度优先搜索</a:t>
            </a:r>
            <a:r>
              <a:rPr kumimoji="1" lang="en-US" altLang="zh-CN" kern="0" dirty="0">
                <a:latin typeface="Times New Roman" pitchFamily="18" charset="0"/>
                <a:cs typeface="Times New Roman" pitchFamily="18" charset="0"/>
              </a:rPr>
              <a:t>DFS ( Depth First Search )</a:t>
            </a:r>
            <a:endParaRPr lang="zh-CN" altLang="en-US" dirty="0"/>
          </a:p>
        </p:txBody>
      </p:sp>
      <p:sp>
        <p:nvSpPr>
          <p:cNvPr id="3" name="内容占位符 2">
            <a:extLst>
              <a:ext uri="{FF2B5EF4-FFF2-40B4-BE49-F238E27FC236}">
                <a16:creationId xmlns:a16="http://schemas.microsoft.com/office/drawing/2014/main" id="{E702AEFA-7A8B-5B4D-A74E-3DA6B893FD93}"/>
              </a:ext>
            </a:extLst>
          </p:cNvPr>
          <p:cNvSpPr>
            <a:spLocks noGrp="1"/>
          </p:cNvSpPr>
          <p:nvPr>
            <p:ph idx="1"/>
          </p:nvPr>
        </p:nvSpPr>
        <p:spPr/>
        <p:txBody>
          <a:bodyPr/>
          <a:lstStyle/>
          <a:p>
            <a:r>
              <a:rPr lang="en-US" altLang="zh-CN" dirty="0"/>
              <a:t>DFS</a:t>
            </a:r>
            <a:r>
              <a:rPr lang="zh-CN" altLang="en-US" dirty="0"/>
              <a:t>算法背后的故事</a:t>
            </a:r>
            <a:endParaRPr lang="en-US" altLang="zh-CN" dirty="0"/>
          </a:p>
          <a:p>
            <a:pPr lvl="1">
              <a:lnSpc>
                <a:spcPct val="120000"/>
              </a:lnSpc>
              <a:spcBef>
                <a:spcPts val="1200"/>
              </a:spcBef>
            </a:pPr>
            <a:r>
              <a:rPr lang="zh-CN" altLang="en-US" sz="1800" dirty="0"/>
              <a:t>因发明“深度优先搜索算法”，</a:t>
            </a:r>
            <a:r>
              <a:rPr lang="en-US" altLang="zh-CN" sz="1800" dirty="0"/>
              <a:t>1986</a:t>
            </a:r>
            <a:r>
              <a:rPr lang="zh-CN" altLang="en-US" sz="1800" dirty="0"/>
              <a:t>年的图灵奖由康乃尔大学机器人实验室主任约翰</a:t>
            </a:r>
            <a:r>
              <a:rPr lang="en-US" altLang="zh-CN" sz="1800" dirty="0"/>
              <a:t>·</a:t>
            </a:r>
            <a:r>
              <a:rPr lang="zh-CN" altLang="en-US" sz="1800" dirty="0"/>
              <a:t>霍普克洛夫特（</a:t>
            </a:r>
            <a:r>
              <a:rPr lang="en-US" altLang="zh-CN" sz="1800" dirty="0"/>
              <a:t>John Edward Hopcroft</a:t>
            </a:r>
            <a:r>
              <a:rPr lang="zh-CN" altLang="en-US" sz="1800" dirty="0"/>
              <a:t>）和普林斯顿大学计算机科学系教授罗伯特</a:t>
            </a:r>
            <a:r>
              <a:rPr lang="en-US" altLang="zh-CN" sz="1800" dirty="0"/>
              <a:t>·</a:t>
            </a:r>
            <a:r>
              <a:rPr lang="zh-CN" altLang="en-US" sz="1800" dirty="0"/>
              <a:t>陶尔扬（</a:t>
            </a:r>
            <a:r>
              <a:rPr lang="en-US" altLang="zh-CN" sz="1800" dirty="0"/>
              <a:t>Robert </a:t>
            </a:r>
            <a:r>
              <a:rPr lang="en-US" altLang="zh-CN" sz="1800" dirty="0" err="1"/>
              <a:t>Endre</a:t>
            </a:r>
            <a:r>
              <a:rPr lang="en-US" altLang="zh-CN" sz="1800" dirty="0"/>
              <a:t> </a:t>
            </a:r>
            <a:r>
              <a:rPr lang="en-US" altLang="zh-CN" sz="1800" dirty="0" err="1"/>
              <a:t>Tarjan</a:t>
            </a:r>
            <a:r>
              <a:rPr lang="zh-CN" altLang="en-US" sz="1800" dirty="0"/>
              <a:t>）共享。</a:t>
            </a:r>
            <a:endParaRPr lang="en-US" altLang="zh-CN" sz="1800" dirty="0"/>
          </a:p>
          <a:p>
            <a:pPr lvl="1">
              <a:lnSpc>
                <a:spcPct val="120000"/>
              </a:lnSpc>
              <a:spcBef>
                <a:spcPts val="1200"/>
              </a:spcBef>
            </a:pPr>
            <a:r>
              <a:rPr lang="zh-CN" altLang="en-US" sz="1800" dirty="0"/>
              <a:t>霍普克洛夫特和陶尔扬的研究成果在</a:t>
            </a:r>
            <a:r>
              <a:rPr lang="en-US" altLang="zh-CN" sz="1800" dirty="0"/>
              <a:t>《ACM</a:t>
            </a:r>
            <a:r>
              <a:rPr lang="zh-CN" altLang="en-US" sz="1800" dirty="0"/>
              <a:t>学报</a:t>
            </a:r>
            <a:r>
              <a:rPr lang="en-US" altLang="zh-CN" sz="1800" dirty="0"/>
              <a:t>》</a:t>
            </a:r>
            <a:r>
              <a:rPr lang="zh-CN" altLang="en-US" sz="1800" dirty="0"/>
              <a:t>（</a:t>
            </a:r>
            <a:r>
              <a:rPr lang="en-US" altLang="zh-CN" sz="1800" dirty="0"/>
              <a:t>Journal of ACM</a:t>
            </a:r>
            <a:r>
              <a:rPr lang="zh-CN" altLang="en-US" sz="1800" dirty="0"/>
              <a:t>）上公布以后，引起学术界很大的轰动，而他们创造的深度优先算法则被推广到信息检索、人工智能等方面成功地得到应用。</a:t>
            </a:r>
            <a:endParaRPr lang="en-US" altLang="zh-CN" sz="1800" dirty="0"/>
          </a:p>
          <a:p>
            <a:pPr lvl="1">
              <a:lnSpc>
                <a:spcPct val="120000"/>
              </a:lnSpc>
              <a:spcBef>
                <a:spcPts val="1200"/>
              </a:spcBef>
            </a:pPr>
            <a:r>
              <a:rPr lang="zh-CN" altLang="en-US" sz="1800" dirty="0"/>
              <a:t>深度优先搜索也是在开发爬虫软件早期使用较多的方法。</a:t>
            </a:r>
            <a:endParaRPr lang="en-US" altLang="zh-CN" sz="1800" dirty="0"/>
          </a:p>
          <a:p>
            <a:pPr lvl="1">
              <a:lnSpc>
                <a:spcPct val="120000"/>
              </a:lnSpc>
              <a:spcBef>
                <a:spcPts val="1200"/>
              </a:spcBef>
            </a:pPr>
            <a:r>
              <a:rPr lang="zh-CN" altLang="en-US" sz="1800" dirty="0"/>
              <a:t>在向霍普克洛夫特和陶尔扬授予图灵奖的仪式上，当年的国际象棋程序比赛的优胜者说，他的程序在搜索可能的棋步时用的就是深度优先算法，这是他的程序所以能出奇制胜的关键。</a:t>
            </a:r>
            <a:endParaRPr lang="en-US" altLang="zh-CN" sz="1800" dirty="0"/>
          </a:p>
        </p:txBody>
      </p:sp>
      <p:sp>
        <p:nvSpPr>
          <p:cNvPr id="4" name="灯片编号占位符 3">
            <a:extLst>
              <a:ext uri="{FF2B5EF4-FFF2-40B4-BE49-F238E27FC236}">
                <a16:creationId xmlns:a16="http://schemas.microsoft.com/office/drawing/2014/main" id="{9DF90848-0AF2-6B2B-578B-65D0DC58671F}"/>
              </a:ext>
            </a:extLst>
          </p:cNvPr>
          <p:cNvSpPr>
            <a:spLocks noGrp="1"/>
          </p:cNvSpPr>
          <p:nvPr>
            <p:ph type="sldNum" sz="quarter" idx="12"/>
          </p:nvPr>
        </p:nvSpPr>
        <p:spPr/>
        <p:txBody>
          <a:bodyPr/>
          <a:lstStyle/>
          <a:p>
            <a:fld id="{36FD9405-CE62-418F-9683-85B6A1C55A4B}" type="slidenum">
              <a:rPr lang="zh-CN" altLang="en-US" smtClean="0"/>
              <a:pPr/>
              <a:t>6</a:t>
            </a:fld>
            <a:endParaRPr lang="zh-CN" altLang="en-US" dirty="0"/>
          </a:p>
        </p:txBody>
      </p:sp>
      <p:sp>
        <p:nvSpPr>
          <p:cNvPr id="5" name="页脚占位符 4">
            <a:extLst>
              <a:ext uri="{FF2B5EF4-FFF2-40B4-BE49-F238E27FC236}">
                <a16:creationId xmlns:a16="http://schemas.microsoft.com/office/drawing/2014/main" id="{226AA691-A150-C6F0-8F0C-AAE4857E58AC}"/>
              </a:ext>
            </a:extLst>
          </p:cNvPr>
          <p:cNvSpPr>
            <a:spLocks noGrp="1"/>
          </p:cNvSpPr>
          <p:nvPr>
            <p:ph type="ftr" sz="quarter" idx="11"/>
          </p:nvPr>
        </p:nvSpPr>
        <p:spPr/>
        <p:txBody>
          <a:bodyPr/>
          <a:lstStyle/>
          <a:p>
            <a:pPr algn="l"/>
            <a:r>
              <a:rPr lang="en-US" altLang="zh-CN"/>
              <a:t>Data Structure &amp; Algorithms</a:t>
            </a:r>
            <a:endParaRPr lang="zh-CN" altLang="en-US" dirty="0"/>
          </a:p>
        </p:txBody>
      </p:sp>
    </p:spTree>
    <p:extLst>
      <p:ext uri="{BB962C8B-B14F-4D97-AF65-F5344CB8AC3E}">
        <p14:creationId xmlns:p14="http://schemas.microsoft.com/office/powerpoint/2010/main" val="285353886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最小生成树</a:t>
            </a:r>
            <a:r>
              <a:rPr lang="en-US" altLang="zh-CN" dirty="0"/>
              <a:t>--</a:t>
            </a:r>
            <a:r>
              <a:rPr lang="zh-CN" altLang="en-US" dirty="0"/>
              <a:t>普里姆</a:t>
            </a:r>
            <a:r>
              <a:rPr lang="en-US" altLang="zh-CN" dirty="0"/>
              <a:t>(Prim)</a:t>
            </a:r>
            <a:r>
              <a:rPr lang="zh-CN" altLang="en-US" dirty="0"/>
              <a:t>算法</a:t>
            </a:r>
          </a:p>
        </p:txBody>
      </p:sp>
      <p:sp>
        <p:nvSpPr>
          <p:cNvPr id="4" name="页脚占位符 3"/>
          <p:cNvSpPr>
            <a:spLocks noGrp="1"/>
          </p:cNvSpPr>
          <p:nvPr>
            <p:ph type="ftr" sz="quarter" idx="11"/>
          </p:nvPr>
        </p:nvSpPr>
        <p:spPr>
          <a:xfrm>
            <a:off x="0" y="6356351"/>
            <a:ext cx="3086100" cy="365125"/>
          </a:xfrm>
        </p:spPr>
        <p:txBody>
          <a:bodyPr/>
          <a:lstStyle/>
          <a:p>
            <a:pPr algn="l"/>
            <a:r>
              <a:rPr lang="en-US" altLang="zh-CN"/>
              <a:t>Data Structure &amp; Algorithms</a:t>
            </a:r>
            <a:endParaRPr lang="zh-CN" altLang="en-US" dirty="0"/>
          </a:p>
        </p:txBody>
      </p:sp>
      <p:sp>
        <p:nvSpPr>
          <p:cNvPr id="5" name="灯片编号占位符 4"/>
          <p:cNvSpPr>
            <a:spLocks noGrp="1"/>
          </p:cNvSpPr>
          <p:nvPr>
            <p:ph type="sldNum" sz="quarter" idx="12"/>
          </p:nvPr>
        </p:nvSpPr>
        <p:spPr/>
        <p:txBody>
          <a:bodyPr/>
          <a:lstStyle/>
          <a:p>
            <a:fld id="{36FD9405-CE62-418F-9683-85B6A1C55A4B}" type="slidenum">
              <a:rPr lang="zh-CN" altLang="en-US" smtClean="0"/>
              <a:pPr/>
              <a:t>60</a:t>
            </a:fld>
            <a:endParaRPr lang="zh-CN" altLang="en-US" dirty="0"/>
          </a:p>
        </p:txBody>
      </p:sp>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83650" y="846728"/>
            <a:ext cx="6376701" cy="518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9723864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最小生成树</a:t>
            </a:r>
            <a:r>
              <a:rPr lang="en-US" altLang="zh-CN" dirty="0"/>
              <a:t>--</a:t>
            </a:r>
            <a:r>
              <a:rPr lang="zh-CN" altLang="en-US" dirty="0"/>
              <a:t>普里姆</a:t>
            </a:r>
            <a:r>
              <a:rPr lang="en-US" altLang="zh-CN" dirty="0"/>
              <a:t>(Prim)</a:t>
            </a:r>
            <a:r>
              <a:rPr lang="zh-CN" altLang="en-US" dirty="0"/>
              <a:t>算法</a:t>
            </a:r>
          </a:p>
        </p:txBody>
      </p:sp>
      <p:sp>
        <p:nvSpPr>
          <p:cNvPr id="4" name="页脚占位符 3"/>
          <p:cNvSpPr>
            <a:spLocks noGrp="1"/>
          </p:cNvSpPr>
          <p:nvPr>
            <p:ph type="ftr" sz="quarter" idx="11"/>
          </p:nvPr>
        </p:nvSpPr>
        <p:spPr>
          <a:xfrm>
            <a:off x="0" y="6356351"/>
            <a:ext cx="3086100" cy="365125"/>
          </a:xfrm>
        </p:spPr>
        <p:txBody>
          <a:bodyPr/>
          <a:lstStyle/>
          <a:p>
            <a:pPr algn="l"/>
            <a:r>
              <a:rPr lang="en-US" altLang="zh-CN"/>
              <a:t>Data Structure &amp; Algorithms</a:t>
            </a:r>
            <a:endParaRPr lang="zh-CN" altLang="en-US" dirty="0"/>
          </a:p>
        </p:txBody>
      </p:sp>
      <p:sp>
        <p:nvSpPr>
          <p:cNvPr id="5" name="灯片编号占位符 4"/>
          <p:cNvSpPr>
            <a:spLocks noGrp="1"/>
          </p:cNvSpPr>
          <p:nvPr>
            <p:ph type="sldNum" sz="quarter" idx="12"/>
          </p:nvPr>
        </p:nvSpPr>
        <p:spPr/>
        <p:txBody>
          <a:bodyPr/>
          <a:lstStyle/>
          <a:p>
            <a:fld id="{36FD9405-CE62-418F-9683-85B6A1C55A4B}" type="slidenum">
              <a:rPr lang="zh-CN" altLang="en-US" smtClean="0"/>
              <a:pPr/>
              <a:t>61</a:t>
            </a:fld>
            <a:endParaRPr lang="zh-CN" altLang="en-US" dirty="0"/>
          </a:p>
        </p:txBody>
      </p:sp>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2656" y="846728"/>
            <a:ext cx="6778689" cy="518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2541160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最小生成树</a:t>
            </a:r>
            <a:r>
              <a:rPr lang="en-US" altLang="zh-CN" dirty="0"/>
              <a:t>--</a:t>
            </a:r>
            <a:r>
              <a:rPr lang="zh-CN" altLang="en-US" dirty="0"/>
              <a:t>普里姆</a:t>
            </a:r>
            <a:r>
              <a:rPr lang="en-US" altLang="zh-CN" dirty="0"/>
              <a:t>(Prim)</a:t>
            </a:r>
            <a:r>
              <a:rPr lang="zh-CN" altLang="en-US" dirty="0"/>
              <a:t>算法</a:t>
            </a:r>
          </a:p>
        </p:txBody>
      </p:sp>
      <p:sp>
        <p:nvSpPr>
          <p:cNvPr id="4" name="页脚占位符 3"/>
          <p:cNvSpPr>
            <a:spLocks noGrp="1"/>
          </p:cNvSpPr>
          <p:nvPr>
            <p:ph type="ftr" sz="quarter" idx="11"/>
          </p:nvPr>
        </p:nvSpPr>
        <p:spPr>
          <a:xfrm>
            <a:off x="0" y="6356351"/>
            <a:ext cx="3086100" cy="365125"/>
          </a:xfrm>
        </p:spPr>
        <p:txBody>
          <a:bodyPr/>
          <a:lstStyle/>
          <a:p>
            <a:pPr algn="l"/>
            <a:r>
              <a:rPr lang="en-US" altLang="zh-CN"/>
              <a:t>Data Structure &amp; Algorithms</a:t>
            </a:r>
            <a:endParaRPr lang="zh-CN" altLang="en-US" dirty="0"/>
          </a:p>
        </p:txBody>
      </p:sp>
      <p:sp>
        <p:nvSpPr>
          <p:cNvPr id="5" name="灯片编号占位符 4"/>
          <p:cNvSpPr>
            <a:spLocks noGrp="1"/>
          </p:cNvSpPr>
          <p:nvPr>
            <p:ph type="sldNum" sz="quarter" idx="12"/>
          </p:nvPr>
        </p:nvSpPr>
        <p:spPr/>
        <p:txBody>
          <a:bodyPr/>
          <a:lstStyle/>
          <a:p>
            <a:fld id="{36FD9405-CE62-418F-9683-85B6A1C55A4B}" type="slidenum">
              <a:rPr lang="zh-CN" altLang="en-US" smtClean="0"/>
              <a:pPr/>
              <a:t>62</a:t>
            </a:fld>
            <a:endParaRPr lang="zh-CN" altLang="en-US" dirty="0"/>
          </a:p>
        </p:txBody>
      </p:sp>
      <p:pic>
        <p:nvPicPr>
          <p:cNvPr id="184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01812" y="846728"/>
            <a:ext cx="6740376" cy="518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891402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最小生成树</a:t>
            </a:r>
            <a:r>
              <a:rPr lang="en-US" altLang="zh-CN" dirty="0"/>
              <a:t>--</a:t>
            </a:r>
            <a:r>
              <a:rPr lang="zh-CN" altLang="en-US" dirty="0"/>
              <a:t>普里姆</a:t>
            </a:r>
            <a:r>
              <a:rPr lang="en-US" altLang="zh-CN" dirty="0"/>
              <a:t>(Prim)</a:t>
            </a:r>
            <a:r>
              <a:rPr lang="zh-CN" altLang="en-US" dirty="0"/>
              <a:t>算法</a:t>
            </a:r>
          </a:p>
        </p:txBody>
      </p:sp>
      <p:sp>
        <p:nvSpPr>
          <p:cNvPr id="4" name="页脚占位符 3"/>
          <p:cNvSpPr>
            <a:spLocks noGrp="1"/>
          </p:cNvSpPr>
          <p:nvPr>
            <p:ph type="ftr" sz="quarter" idx="11"/>
          </p:nvPr>
        </p:nvSpPr>
        <p:spPr>
          <a:xfrm>
            <a:off x="0" y="6356351"/>
            <a:ext cx="3086100" cy="365125"/>
          </a:xfrm>
        </p:spPr>
        <p:txBody>
          <a:bodyPr/>
          <a:lstStyle/>
          <a:p>
            <a:pPr algn="l"/>
            <a:r>
              <a:rPr lang="en-US" altLang="zh-CN"/>
              <a:t>Data Structure &amp; Algorithms</a:t>
            </a:r>
            <a:endParaRPr lang="zh-CN" altLang="en-US" dirty="0"/>
          </a:p>
        </p:txBody>
      </p:sp>
      <p:sp>
        <p:nvSpPr>
          <p:cNvPr id="5" name="灯片编号占位符 4"/>
          <p:cNvSpPr>
            <a:spLocks noGrp="1"/>
          </p:cNvSpPr>
          <p:nvPr>
            <p:ph type="sldNum" sz="quarter" idx="12"/>
          </p:nvPr>
        </p:nvSpPr>
        <p:spPr/>
        <p:txBody>
          <a:bodyPr/>
          <a:lstStyle/>
          <a:p>
            <a:fld id="{36FD9405-CE62-418F-9683-85B6A1C55A4B}" type="slidenum">
              <a:rPr lang="zh-CN" altLang="en-US" smtClean="0"/>
              <a:pPr/>
              <a:t>63</a:t>
            </a:fld>
            <a:endParaRPr lang="zh-CN" altLang="en-US" dirty="0"/>
          </a:p>
        </p:txBody>
      </p:sp>
      <p:sp>
        <p:nvSpPr>
          <p:cNvPr id="6" name="矩形 5"/>
          <p:cNvSpPr/>
          <p:nvPr/>
        </p:nvSpPr>
        <p:spPr>
          <a:xfrm>
            <a:off x="359922" y="948742"/>
            <a:ext cx="4299626" cy="5057795"/>
          </a:xfrm>
          <a:prstGeom prst="rect">
            <a:avLst/>
          </a:prstGeom>
          <a:ln w="25400">
            <a:solidFill>
              <a:srgbClr val="FF0000"/>
            </a:solidFill>
          </a:ln>
        </p:spPr>
        <p:txBody>
          <a:bodyPr wrap="square">
            <a:spAutoFit/>
          </a:bodyPr>
          <a:lstStyle/>
          <a:p>
            <a:pPr>
              <a:spcBef>
                <a:spcPts val="400"/>
              </a:spcBef>
            </a:pPr>
            <a:r>
              <a:rPr lang="en-US" altLang="zh-CN" sz="1400" dirty="0">
                <a:latin typeface="Times New Roman" pitchFamily="18" charset="0"/>
                <a:cs typeface="Times New Roman" pitchFamily="18" charset="0"/>
              </a:rPr>
              <a:t>void Prim(Graph&lt;string&gt;&amp; G, </a:t>
            </a:r>
            <a:r>
              <a:rPr lang="en-US" altLang="zh-CN" sz="1400" dirty="0" err="1">
                <a:latin typeface="Times New Roman" pitchFamily="18" charset="0"/>
                <a:cs typeface="Times New Roman" pitchFamily="18" charset="0"/>
              </a:rPr>
              <a:t>MinSpanTree&amp;T</a:t>
            </a:r>
            <a:r>
              <a:rPr lang="en-US" altLang="zh-CN" sz="1400" dirty="0">
                <a:latin typeface="Times New Roman" pitchFamily="18" charset="0"/>
                <a:cs typeface="Times New Roman" pitchFamily="18" charset="0"/>
              </a:rPr>
              <a:t>) {</a:t>
            </a:r>
          </a:p>
          <a:p>
            <a:pPr>
              <a:spcBef>
                <a:spcPts val="400"/>
              </a:spcBef>
            </a:pPr>
            <a:r>
              <a:rPr lang="en-US" altLang="zh-CN" sz="1400" dirty="0">
                <a:latin typeface="Times New Roman" pitchFamily="18" charset="0"/>
                <a:cs typeface="Times New Roman" pitchFamily="18" charset="0"/>
              </a:rPr>
              <a:t>    int i, j, n = </a:t>
            </a:r>
            <a:r>
              <a:rPr lang="en-US" altLang="zh-CN" sz="1400" dirty="0" err="1">
                <a:latin typeface="Times New Roman" pitchFamily="18" charset="0"/>
                <a:cs typeface="Times New Roman" pitchFamily="18" charset="0"/>
              </a:rPr>
              <a:t>G.NumberOfVertices</a:t>
            </a:r>
            <a:r>
              <a:rPr lang="en-US" altLang="zh-CN" sz="1400" dirty="0">
                <a:latin typeface="Times New Roman" pitchFamily="18" charset="0"/>
                <a:cs typeface="Times New Roman" pitchFamily="18" charset="0"/>
              </a:rPr>
              <a:t>( );	   //</a:t>
            </a:r>
            <a:r>
              <a:rPr lang="zh-CN" altLang="en-US" sz="1400" dirty="0">
                <a:latin typeface="Times New Roman" pitchFamily="18" charset="0"/>
                <a:cs typeface="Times New Roman" pitchFamily="18" charset="0"/>
              </a:rPr>
              <a:t>顶点数</a:t>
            </a:r>
          </a:p>
          <a:p>
            <a:pPr>
              <a:spcBef>
                <a:spcPts val="400"/>
              </a:spcBef>
            </a:pPr>
            <a:r>
              <a:rPr lang="zh-CN" altLang="en-US" sz="1400" dirty="0">
                <a:latin typeface="Times New Roman" pitchFamily="18" charset="0"/>
                <a:cs typeface="Times New Roman" pitchFamily="18" charset="0"/>
              </a:rPr>
              <a:t>    </a:t>
            </a:r>
            <a:r>
              <a:rPr lang="en-US" altLang="zh-CN" sz="1400" dirty="0">
                <a:latin typeface="Times New Roman" pitchFamily="18" charset="0"/>
                <a:cs typeface="Times New Roman" pitchFamily="18" charset="0"/>
              </a:rPr>
              <a:t>float * </a:t>
            </a:r>
            <a:r>
              <a:rPr lang="en-US" altLang="zh-CN" sz="1400" dirty="0" err="1">
                <a:latin typeface="Times New Roman" pitchFamily="18" charset="0"/>
                <a:cs typeface="Times New Roman" pitchFamily="18" charset="0"/>
              </a:rPr>
              <a:t>lowcost</a:t>
            </a:r>
            <a:r>
              <a:rPr lang="en-US" altLang="zh-CN" sz="1400" dirty="0">
                <a:latin typeface="Times New Roman" pitchFamily="18" charset="0"/>
                <a:cs typeface="Times New Roman" pitchFamily="18" charset="0"/>
              </a:rPr>
              <a:t> = new float[n];</a:t>
            </a:r>
          </a:p>
          <a:p>
            <a:pPr>
              <a:spcBef>
                <a:spcPts val="400"/>
              </a:spcBef>
            </a:pPr>
            <a:r>
              <a:rPr lang="en-US" altLang="zh-CN" sz="1400" dirty="0">
                <a:latin typeface="Times New Roman" pitchFamily="18" charset="0"/>
                <a:cs typeface="Times New Roman" pitchFamily="18" charset="0"/>
              </a:rPr>
              <a:t>    int * </a:t>
            </a:r>
            <a:r>
              <a:rPr lang="en-US" altLang="zh-CN" sz="1400" dirty="0" err="1">
                <a:latin typeface="Times New Roman" pitchFamily="18" charset="0"/>
                <a:cs typeface="Times New Roman" pitchFamily="18" charset="0"/>
              </a:rPr>
              <a:t>nearvex</a:t>
            </a:r>
            <a:r>
              <a:rPr lang="en-US" altLang="zh-CN" sz="1400" dirty="0">
                <a:latin typeface="Times New Roman" pitchFamily="18" charset="0"/>
                <a:cs typeface="Times New Roman" pitchFamily="18" charset="0"/>
              </a:rPr>
              <a:t> = new int[n];</a:t>
            </a:r>
          </a:p>
          <a:p>
            <a:pPr>
              <a:spcBef>
                <a:spcPts val="400"/>
              </a:spcBef>
            </a:pPr>
            <a:r>
              <a:rPr lang="en-US" altLang="zh-CN" sz="1400" dirty="0">
                <a:latin typeface="Times New Roman" pitchFamily="18" charset="0"/>
                <a:cs typeface="Times New Roman" pitchFamily="18" charset="0"/>
              </a:rPr>
              <a:t>    for ( i = 1; i &lt; n; i++ ) {</a:t>
            </a:r>
          </a:p>
          <a:p>
            <a:pPr>
              <a:spcBef>
                <a:spcPts val="400"/>
              </a:spcBef>
            </a:pPr>
            <a:r>
              <a:rPr lang="en-US" altLang="zh-CN" sz="1400" dirty="0">
                <a:latin typeface="Times New Roman" pitchFamily="18" charset="0"/>
                <a:cs typeface="Times New Roman" pitchFamily="18" charset="0"/>
              </a:rPr>
              <a:t>        </a:t>
            </a:r>
            <a:r>
              <a:rPr lang="en-US" altLang="zh-CN" sz="1400" dirty="0" err="1">
                <a:latin typeface="Times New Roman" pitchFamily="18" charset="0"/>
                <a:cs typeface="Times New Roman" pitchFamily="18" charset="0"/>
              </a:rPr>
              <a:t>lowcost</a:t>
            </a:r>
            <a:r>
              <a:rPr lang="en-US" altLang="zh-CN" sz="1400" dirty="0">
                <a:latin typeface="Times New Roman" pitchFamily="18" charset="0"/>
                <a:cs typeface="Times New Roman" pitchFamily="18" charset="0"/>
              </a:rPr>
              <a:t>[i] = </a:t>
            </a:r>
            <a:r>
              <a:rPr lang="en-US" altLang="zh-CN" sz="1400" dirty="0" err="1">
                <a:latin typeface="Times New Roman" pitchFamily="18" charset="0"/>
                <a:cs typeface="Times New Roman" pitchFamily="18" charset="0"/>
              </a:rPr>
              <a:t>G.GetWeight</a:t>
            </a:r>
            <a:r>
              <a:rPr lang="en-US" altLang="zh-CN" sz="1400" dirty="0">
                <a:latin typeface="Times New Roman" pitchFamily="18" charset="0"/>
                <a:cs typeface="Times New Roman" pitchFamily="18" charset="0"/>
              </a:rPr>
              <a:t>(0, i); //</a:t>
            </a:r>
            <a:r>
              <a:rPr lang="zh-CN" altLang="en-US" sz="1400" dirty="0">
                <a:latin typeface="Times New Roman" pitchFamily="18" charset="0"/>
                <a:cs typeface="Times New Roman" pitchFamily="18" charset="0"/>
              </a:rPr>
              <a:t>顶点</a:t>
            </a:r>
            <a:r>
              <a:rPr lang="en-US" altLang="zh-CN" sz="1400" dirty="0">
                <a:latin typeface="Times New Roman" pitchFamily="18" charset="0"/>
                <a:cs typeface="Times New Roman" pitchFamily="18" charset="0"/>
              </a:rPr>
              <a:t>0</a:t>
            </a:r>
            <a:r>
              <a:rPr lang="zh-CN" altLang="en-US" sz="1400" dirty="0">
                <a:latin typeface="Times New Roman" pitchFamily="18" charset="0"/>
                <a:cs typeface="Times New Roman" pitchFamily="18" charset="0"/>
              </a:rPr>
              <a:t>到各边代价</a:t>
            </a:r>
            <a:endParaRPr lang="en-US" altLang="zh-CN" sz="1400" dirty="0">
              <a:latin typeface="Times New Roman" pitchFamily="18" charset="0"/>
              <a:cs typeface="Times New Roman" pitchFamily="18" charset="0"/>
            </a:endParaRPr>
          </a:p>
          <a:p>
            <a:pPr>
              <a:spcBef>
                <a:spcPts val="400"/>
              </a:spcBef>
            </a:pPr>
            <a:r>
              <a:rPr lang="en-US" altLang="zh-CN" sz="1400" dirty="0">
                <a:latin typeface="Times New Roman" pitchFamily="18" charset="0"/>
                <a:cs typeface="Times New Roman" pitchFamily="18" charset="0"/>
              </a:rPr>
              <a:t>        </a:t>
            </a:r>
            <a:r>
              <a:rPr lang="en-US" altLang="zh-CN" sz="1400" dirty="0" err="1">
                <a:latin typeface="Times New Roman" pitchFamily="18" charset="0"/>
                <a:cs typeface="Times New Roman" pitchFamily="18" charset="0"/>
              </a:rPr>
              <a:t>nearvex</a:t>
            </a:r>
            <a:r>
              <a:rPr lang="en-US" altLang="zh-CN" sz="1400" dirty="0">
                <a:latin typeface="Times New Roman" pitchFamily="18" charset="0"/>
                <a:cs typeface="Times New Roman" pitchFamily="18" charset="0"/>
              </a:rPr>
              <a:t>[i] = 0;  //</a:t>
            </a:r>
            <a:r>
              <a:rPr lang="zh-CN" altLang="en-US" sz="1400" dirty="0">
                <a:latin typeface="Times New Roman" pitchFamily="18" charset="0"/>
                <a:cs typeface="Times New Roman" pitchFamily="18" charset="0"/>
              </a:rPr>
              <a:t>及最短带权路径</a:t>
            </a:r>
          </a:p>
          <a:p>
            <a:pPr>
              <a:spcBef>
                <a:spcPts val="400"/>
              </a:spcBef>
            </a:pPr>
            <a:r>
              <a:rPr lang="zh-CN" altLang="en-US" sz="1400" dirty="0">
                <a:latin typeface="Times New Roman" pitchFamily="18" charset="0"/>
                <a:cs typeface="Times New Roman" pitchFamily="18" charset="0"/>
              </a:rPr>
              <a:t>    </a:t>
            </a:r>
            <a:r>
              <a:rPr lang="en-US" altLang="zh-CN" sz="1400" dirty="0">
                <a:latin typeface="Times New Roman" pitchFamily="18" charset="0"/>
                <a:cs typeface="Times New Roman" pitchFamily="18" charset="0"/>
              </a:rPr>
              <a:t>}</a:t>
            </a:r>
          </a:p>
          <a:p>
            <a:pPr>
              <a:spcBef>
                <a:spcPts val="400"/>
              </a:spcBef>
            </a:pPr>
            <a:r>
              <a:rPr lang="en-US" altLang="zh-CN" sz="1400" dirty="0">
                <a:latin typeface="Times New Roman" pitchFamily="18" charset="0"/>
                <a:cs typeface="Times New Roman" pitchFamily="18" charset="0"/>
              </a:rPr>
              <a:t>    </a:t>
            </a:r>
            <a:r>
              <a:rPr lang="en-US" altLang="zh-CN" sz="1400" dirty="0" err="1">
                <a:latin typeface="Times New Roman" pitchFamily="18" charset="0"/>
                <a:cs typeface="Times New Roman" pitchFamily="18" charset="0"/>
              </a:rPr>
              <a:t>nearvex</a:t>
            </a:r>
            <a:r>
              <a:rPr lang="en-US" altLang="zh-CN" sz="1400" dirty="0">
                <a:latin typeface="Times New Roman" pitchFamily="18" charset="0"/>
                <a:cs typeface="Times New Roman" pitchFamily="18" charset="0"/>
              </a:rPr>
              <a:t>[0] = -1;        //</a:t>
            </a:r>
            <a:r>
              <a:rPr lang="zh-CN" altLang="en-US" sz="1400" dirty="0">
                <a:latin typeface="Times New Roman" pitchFamily="18" charset="0"/>
                <a:cs typeface="Times New Roman" pitchFamily="18" charset="0"/>
              </a:rPr>
              <a:t>加到生成树顶点集合   </a:t>
            </a:r>
          </a:p>
          <a:p>
            <a:pPr>
              <a:spcBef>
                <a:spcPts val="400"/>
              </a:spcBef>
            </a:pPr>
            <a:r>
              <a:rPr lang="zh-CN" altLang="en-US" sz="1400" dirty="0">
                <a:latin typeface="Times New Roman" pitchFamily="18" charset="0"/>
                <a:cs typeface="Times New Roman" pitchFamily="18" charset="0"/>
              </a:rPr>
              <a:t>     </a:t>
            </a:r>
            <a:r>
              <a:rPr lang="en-US" altLang="zh-CN" sz="1400" dirty="0" err="1">
                <a:latin typeface="Times New Roman" pitchFamily="18" charset="0"/>
                <a:cs typeface="Times New Roman" pitchFamily="18" charset="0"/>
              </a:rPr>
              <a:t>MSTEdgeNode</a:t>
            </a:r>
            <a:r>
              <a:rPr lang="en-US" altLang="zh-CN" sz="1400" dirty="0">
                <a:latin typeface="Times New Roman" pitchFamily="18" charset="0"/>
                <a:cs typeface="Times New Roman" pitchFamily="18" charset="0"/>
              </a:rPr>
              <a:t> e;     //</a:t>
            </a:r>
            <a:r>
              <a:rPr lang="zh-CN" altLang="en-US" sz="1400" dirty="0">
                <a:latin typeface="Times New Roman" pitchFamily="18" charset="0"/>
                <a:cs typeface="Times New Roman" pitchFamily="18" charset="0"/>
              </a:rPr>
              <a:t>最小生成树结点单元</a:t>
            </a:r>
          </a:p>
          <a:p>
            <a:pPr>
              <a:spcBef>
                <a:spcPts val="400"/>
              </a:spcBef>
            </a:pPr>
            <a:r>
              <a:rPr lang="zh-CN" altLang="en-US" sz="1400" dirty="0">
                <a:latin typeface="Times New Roman" pitchFamily="18" charset="0"/>
                <a:cs typeface="Times New Roman" pitchFamily="18" charset="0"/>
              </a:rPr>
              <a:t>    </a:t>
            </a:r>
            <a:r>
              <a:rPr lang="en-US" altLang="zh-CN" sz="1400" dirty="0">
                <a:latin typeface="Times New Roman" pitchFamily="18" charset="0"/>
                <a:cs typeface="Times New Roman" pitchFamily="18" charset="0"/>
              </a:rPr>
              <a:t>for ( i = 1; i &lt; n; i++ ) {</a:t>
            </a:r>
          </a:p>
          <a:p>
            <a:pPr>
              <a:spcBef>
                <a:spcPts val="400"/>
              </a:spcBef>
            </a:pPr>
            <a:r>
              <a:rPr lang="en-US" altLang="zh-CN" sz="1400" dirty="0">
                <a:latin typeface="Times New Roman" pitchFamily="18" charset="0"/>
                <a:cs typeface="Times New Roman" pitchFamily="18" charset="0"/>
              </a:rPr>
              <a:t>     //</a:t>
            </a:r>
            <a:r>
              <a:rPr lang="zh-CN" altLang="en-US" sz="1400" dirty="0">
                <a:latin typeface="Times New Roman" pitchFamily="18" charset="0"/>
                <a:cs typeface="Times New Roman" pitchFamily="18" charset="0"/>
              </a:rPr>
              <a:t>循环</a:t>
            </a:r>
            <a:r>
              <a:rPr lang="en-US" altLang="zh-CN" sz="1400" dirty="0">
                <a:latin typeface="Times New Roman" pitchFamily="18" charset="0"/>
                <a:cs typeface="Times New Roman" pitchFamily="18" charset="0"/>
              </a:rPr>
              <a:t>n-1</a:t>
            </a:r>
            <a:r>
              <a:rPr lang="zh-CN" altLang="en-US" sz="1400" dirty="0">
                <a:latin typeface="Times New Roman" pitchFamily="18" charset="0"/>
                <a:cs typeface="Times New Roman" pitchFamily="18" charset="0"/>
              </a:rPr>
              <a:t>次</a:t>
            </a:r>
            <a:r>
              <a:rPr lang="en-US" altLang="zh-CN" sz="1400" dirty="0">
                <a:latin typeface="Times New Roman" pitchFamily="18" charset="0"/>
                <a:cs typeface="Times New Roman" pitchFamily="18" charset="0"/>
              </a:rPr>
              <a:t>, </a:t>
            </a:r>
            <a:r>
              <a:rPr lang="zh-CN" altLang="en-US" sz="1400" dirty="0">
                <a:latin typeface="Times New Roman" pitchFamily="18" charset="0"/>
                <a:cs typeface="Times New Roman" pitchFamily="18" charset="0"/>
              </a:rPr>
              <a:t>加入</a:t>
            </a:r>
            <a:r>
              <a:rPr lang="en-US" altLang="zh-CN" sz="1400" dirty="0">
                <a:latin typeface="Times New Roman" pitchFamily="18" charset="0"/>
                <a:cs typeface="Times New Roman" pitchFamily="18" charset="0"/>
              </a:rPr>
              <a:t>n-1</a:t>
            </a:r>
            <a:r>
              <a:rPr lang="zh-CN" altLang="en-US" sz="1400" dirty="0">
                <a:latin typeface="Times New Roman" pitchFamily="18" charset="0"/>
                <a:cs typeface="Times New Roman" pitchFamily="18" charset="0"/>
              </a:rPr>
              <a:t>条边			</a:t>
            </a:r>
          </a:p>
          <a:p>
            <a:pPr>
              <a:spcBef>
                <a:spcPts val="400"/>
              </a:spcBef>
            </a:pPr>
            <a:r>
              <a:rPr lang="zh-CN" altLang="en-US" sz="1400" dirty="0">
                <a:latin typeface="Times New Roman" pitchFamily="18" charset="0"/>
                <a:cs typeface="Times New Roman" pitchFamily="18" charset="0"/>
              </a:rPr>
              <a:t>       </a:t>
            </a:r>
            <a:r>
              <a:rPr lang="en-US" altLang="zh-CN" sz="1400" dirty="0">
                <a:latin typeface="Times New Roman" pitchFamily="18" charset="0"/>
                <a:cs typeface="Times New Roman" pitchFamily="18" charset="0"/>
              </a:rPr>
              <a:t>float min = </a:t>
            </a:r>
            <a:r>
              <a:rPr lang="en-US" altLang="zh-CN" sz="1400" dirty="0" err="1">
                <a:latin typeface="Times New Roman" pitchFamily="18" charset="0"/>
                <a:cs typeface="Times New Roman" pitchFamily="18" charset="0"/>
              </a:rPr>
              <a:t>MaxValue</a:t>
            </a:r>
            <a:r>
              <a:rPr lang="en-US" altLang="zh-CN" sz="1400" dirty="0">
                <a:latin typeface="Times New Roman" pitchFamily="18" charset="0"/>
                <a:cs typeface="Times New Roman" pitchFamily="18" charset="0"/>
              </a:rPr>
              <a:t>;  int v = 0;		</a:t>
            </a:r>
          </a:p>
          <a:p>
            <a:pPr>
              <a:spcBef>
                <a:spcPts val="400"/>
              </a:spcBef>
            </a:pPr>
            <a:r>
              <a:rPr lang="en-US" altLang="zh-CN" sz="1400" dirty="0">
                <a:latin typeface="Times New Roman" pitchFamily="18" charset="0"/>
                <a:cs typeface="Times New Roman" pitchFamily="18" charset="0"/>
              </a:rPr>
              <a:t>       for ( j = 0; j &lt; n; j++ )		</a:t>
            </a:r>
          </a:p>
          <a:p>
            <a:pPr>
              <a:spcBef>
                <a:spcPts val="400"/>
              </a:spcBef>
            </a:pPr>
            <a:r>
              <a:rPr lang="en-US" altLang="zh-CN" sz="1400" dirty="0">
                <a:latin typeface="Times New Roman" pitchFamily="18" charset="0"/>
                <a:cs typeface="Times New Roman" pitchFamily="18" charset="0"/>
              </a:rPr>
              <a:t>           if ( </a:t>
            </a:r>
            <a:r>
              <a:rPr lang="en-US" altLang="zh-CN" sz="1400" dirty="0" err="1">
                <a:latin typeface="Times New Roman" pitchFamily="18" charset="0"/>
                <a:cs typeface="Times New Roman" pitchFamily="18" charset="0"/>
              </a:rPr>
              <a:t>nearvex</a:t>
            </a:r>
            <a:r>
              <a:rPr lang="en-US" altLang="zh-CN" sz="1400" dirty="0">
                <a:latin typeface="Times New Roman" pitchFamily="18" charset="0"/>
                <a:cs typeface="Times New Roman" pitchFamily="18" charset="0"/>
              </a:rPr>
              <a:t>[j] != -1 &amp;&amp; </a:t>
            </a:r>
            <a:r>
              <a:rPr lang="en-US" altLang="zh-CN" sz="1400" dirty="0" err="1">
                <a:latin typeface="Times New Roman" pitchFamily="18" charset="0"/>
                <a:cs typeface="Times New Roman" pitchFamily="18" charset="0"/>
              </a:rPr>
              <a:t>lowcost</a:t>
            </a:r>
            <a:r>
              <a:rPr lang="en-US" altLang="zh-CN" sz="1400" dirty="0">
                <a:latin typeface="Times New Roman" pitchFamily="18" charset="0"/>
                <a:cs typeface="Times New Roman" pitchFamily="18" charset="0"/>
              </a:rPr>
              <a:t>[j] &lt; min )</a:t>
            </a:r>
          </a:p>
          <a:p>
            <a:pPr>
              <a:spcBef>
                <a:spcPts val="400"/>
              </a:spcBef>
            </a:pPr>
            <a:r>
              <a:rPr lang="en-US" altLang="zh-CN" sz="1400" dirty="0">
                <a:latin typeface="Times New Roman" pitchFamily="18" charset="0"/>
                <a:cs typeface="Times New Roman" pitchFamily="18" charset="0"/>
              </a:rPr>
              <a:t>  	     { v = j;  min = </a:t>
            </a:r>
            <a:r>
              <a:rPr lang="en-US" altLang="zh-CN" sz="1400" dirty="0" err="1">
                <a:latin typeface="Times New Roman" pitchFamily="18" charset="0"/>
                <a:cs typeface="Times New Roman" pitchFamily="18" charset="0"/>
              </a:rPr>
              <a:t>lowcost</a:t>
            </a:r>
            <a:r>
              <a:rPr lang="en-US" altLang="zh-CN" sz="1400" dirty="0">
                <a:latin typeface="Times New Roman" pitchFamily="18" charset="0"/>
                <a:cs typeface="Times New Roman" pitchFamily="18" charset="0"/>
              </a:rPr>
              <a:t>[j]; }</a:t>
            </a:r>
          </a:p>
          <a:p>
            <a:pPr>
              <a:spcBef>
                <a:spcPts val="400"/>
              </a:spcBef>
            </a:pPr>
            <a:r>
              <a:rPr lang="en-US" altLang="zh-CN" sz="1400" dirty="0">
                <a:latin typeface="Times New Roman" pitchFamily="18" charset="0"/>
                <a:cs typeface="Times New Roman" pitchFamily="18" charset="0"/>
              </a:rPr>
              <a:t>        //</a:t>
            </a:r>
            <a:r>
              <a:rPr lang="zh-CN" altLang="en-US" sz="1400" dirty="0">
                <a:latin typeface="Times New Roman" pitchFamily="18" charset="0"/>
                <a:cs typeface="Times New Roman" pitchFamily="18" charset="0"/>
              </a:rPr>
              <a:t>求生成树外顶点到生成树内顶点具有最</a:t>
            </a:r>
          </a:p>
          <a:p>
            <a:pPr>
              <a:spcBef>
                <a:spcPts val="400"/>
              </a:spcBef>
            </a:pPr>
            <a:r>
              <a:rPr lang="zh-CN" altLang="en-US" sz="1400" dirty="0">
                <a:latin typeface="Times New Roman" pitchFamily="18" charset="0"/>
                <a:cs typeface="Times New Roman" pitchFamily="18" charset="0"/>
              </a:rPr>
              <a:t>        </a:t>
            </a:r>
            <a:r>
              <a:rPr lang="en-US" altLang="zh-CN" sz="1400" dirty="0">
                <a:latin typeface="Times New Roman" pitchFamily="18" charset="0"/>
                <a:cs typeface="Times New Roman" pitchFamily="18" charset="0"/>
              </a:rPr>
              <a:t>//</a:t>
            </a:r>
            <a:r>
              <a:rPr lang="zh-CN" altLang="en-US" sz="1400" dirty="0">
                <a:latin typeface="Times New Roman" pitchFamily="18" charset="0"/>
                <a:cs typeface="Times New Roman" pitchFamily="18" charset="0"/>
              </a:rPr>
              <a:t>小权值的边</a:t>
            </a:r>
            <a:r>
              <a:rPr lang="en-US" altLang="zh-CN" sz="1400" dirty="0">
                <a:latin typeface="Times New Roman" pitchFamily="18" charset="0"/>
                <a:cs typeface="Times New Roman" pitchFamily="18" charset="0"/>
              </a:rPr>
              <a:t>, v</a:t>
            </a:r>
            <a:r>
              <a:rPr lang="zh-CN" altLang="en-US" sz="1400" dirty="0">
                <a:latin typeface="Times New Roman" pitchFamily="18" charset="0"/>
                <a:cs typeface="Times New Roman" pitchFamily="18" charset="0"/>
              </a:rPr>
              <a:t>是当前具最小权值的边 </a:t>
            </a:r>
          </a:p>
        </p:txBody>
      </p:sp>
      <p:sp>
        <p:nvSpPr>
          <p:cNvPr id="7" name="矩形 6"/>
          <p:cNvSpPr/>
          <p:nvPr/>
        </p:nvSpPr>
        <p:spPr>
          <a:xfrm>
            <a:off x="4883286" y="948742"/>
            <a:ext cx="3900791" cy="3990836"/>
          </a:xfrm>
          <a:prstGeom prst="rect">
            <a:avLst/>
          </a:prstGeom>
          <a:ln w="25400">
            <a:solidFill>
              <a:srgbClr val="FF0000"/>
            </a:solidFill>
          </a:ln>
        </p:spPr>
        <p:txBody>
          <a:bodyPr wrap="square">
            <a:spAutoFit/>
          </a:bodyPr>
          <a:lstStyle/>
          <a:p>
            <a:pPr>
              <a:spcBef>
                <a:spcPts val="400"/>
              </a:spcBef>
            </a:pPr>
            <a:r>
              <a:rPr lang="en-US" altLang="zh-CN" sz="1400" dirty="0">
                <a:latin typeface="Times New Roman" pitchFamily="18" charset="0"/>
                <a:cs typeface="Times New Roman" pitchFamily="18" charset="0"/>
              </a:rPr>
              <a:t> if ( v ) {     //v=0</a:t>
            </a:r>
            <a:r>
              <a:rPr lang="zh-CN" altLang="en-US" sz="1400" dirty="0">
                <a:latin typeface="Times New Roman" pitchFamily="18" charset="0"/>
                <a:cs typeface="Times New Roman" pitchFamily="18" charset="0"/>
              </a:rPr>
              <a:t>表示再也找不到要求顶点</a:t>
            </a:r>
          </a:p>
          <a:p>
            <a:pPr>
              <a:spcBef>
                <a:spcPts val="400"/>
              </a:spcBef>
            </a:pPr>
            <a:r>
              <a:rPr lang="zh-CN" altLang="en-US" sz="1400" dirty="0">
                <a:latin typeface="Times New Roman" pitchFamily="18" charset="0"/>
                <a:cs typeface="Times New Roman" pitchFamily="18" charset="0"/>
              </a:rPr>
              <a:t>           </a:t>
            </a:r>
            <a:r>
              <a:rPr lang="en-US" altLang="zh-CN" sz="1400" dirty="0" err="1">
                <a:latin typeface="Times New Roman" pitchFamily="18" charset="0"/>
                <a:cs typeface="Times New Roman" pitchFamily="18" charset="0"/>
              </a:rPr>
              <a:t>e.tail</a:t>
            </a:r>
            <a:r>
              <a:rPr lang="en-US" altLang="zh-CN" sz="1400" dirty="0">
                <a:latin typeface="Times New Roman" pitchFamily="18" charset="0"/>
                <a:cs typeface="Times New Roman" pitchFamily="18" charset="0"/>
              </a:rPr>
              <a:t> = </a:t>
            </a:r>
            <a:r>
              <a:rPr lang="en-US" altLang="zh-CN" sz="1400" dirty="0" err="1">
                <a:latin typeface="Times New Roman" pitchFamily="18" charset="0"/>
                <a:cs typeface="Times New Roman" pitchFamily="18" charset="0"/>
              </a:rPr>
              <a:t>nearvex</a:t>
            </a:r>
            <a:r>
              <a:rPr lang="en-US" altLang="zh-CN" sz="1400" dirty="0">
                <a:latin typeface="Times New Roman" pitchFamily="18" charset="0"/>
                <a:cs typeface="Times New Roman" pitchFamily="18" charset="0"/>
              </a:rPr>
              <a:t>[v];   </a:t>
            </a:r>
            <a:r>
              <a:rPr lang="en-US" altLang="zh-CN" sz="1400" dirty="0" err="1">
                <a:latin typeface="Times New Roman" pitchFamily="18" charset="0"/>
                <a:cs typeface="Times New Roman" pitchFamily="18" charset="0"/>
              </a:rPr>
              <a:t>e.head</a:t>
            </a:r>
            <a:r>
              <a:rPr lang="en-US" altLang="zh-CN" sz="1400" dirty="0">
                <a:latin typeface="Times New Roman" pitchFamily="18" charset="0"/>
                <a:cs typeface="Times New Roman" pitchFamily="18" charset="0"/>
              </a:rPr>
              <a:t> = v;</a:t>
            </a:r>
          </a:p>
          <a:p>
            <a:pPr>
              <a:spcBef>
                <a:spcPts val="400"/>
              </a:spcBef>
            </a:pPr>
            <a:r>
              <a:rPr lang="en-US" altLang="zh-CN" sz="1400" dirty="0">
                <a:latin typeface="Times New Roman" pitchFamily="18" charset="0"/>
                <a:cs typeface="Times New Roman" pitchFamily="18" charset="0"/>
              </a:rPr>
              <a:t>           </a:t>
            </a:r>
            <a:r>
              <a:rPr lang="en-US" altLang="zh-CN" sz="1400" dirty="0" err="1">
                <a:latin typeface="Times New Roman" pitchFamily="18" charset="0"/>
                <a:cs typeface="Times New Roman" pitchFamily="18" charset="0"/>
              </a:rPr>
              <a:t>e.cost</a:t>
            </a:r>
            <a:r>
              <a:rPr lang="en-US" altLang="zh-CN" sz="1400" dirty="0">
                <a:latin typeface="Times New Roman" pitchFamily="18" charset="0"/>
                <a:cs typeface="Times New Roman" pitchFamily="18" charset="0"/>
              </a:rPr>
              <a:t> = </a:t>
            </a:r>
            <a:r>
              <a:rPr lang="en-US" altLang="zh-CN" sz="1400" dirty="0" err="1">
                <a:latin typeface="Times New Roman" pitchFamily="18" charset="0"/>
                <a:cs typeface="Times New Roman" pitchFamily="18" charset="0"/>
              </a:rPr>
              <a:t>lowcost</a:t>
            </a:r>
            <a:r>
              <a:rPr lang="en-US" altLang="zh-CN" sz="1400" dirty="0">
                <a:latin typeface="Times New Roman" pitchFamily="18" charset="0"/>
                <a:cs typeface="Times New Roman" pitchFamily="18" charset="0"/>
              </a:rPr>
              <a:t>[v];   </a:t>
            </a:r>
          </a:p>
          <a:p>
            <a:pPr>
              <a:spcBef>
                <a:spcPts val="400"/>
              </a:spcBef>
            </a:pPr>
            <a:r>
              <a:rPr lang="en-US" altLang="zh-CN" sz="1400" dirty="0">
                <a:latin typeface="Times New Roman" pitchFamily="18" charset="0"/>
                <a:cs typeface="Times New Roman" pitchFamily="18" charset="0"/>
              </a:rPr>
              <a:t>           </a:t>
            </a:r>
            <a:r>
              <a:rPr lang="en-US" altLang="zh-CN" sz="1400" dirty="0" err="1">
                <a:latin typeface="Times New Roman" pitchFamily="18" charset="0"/>
                <a:cs typeface="Times New Roman" pitchFamily="18" charset="0"/>
              </a:rPr>
              <a:t>T.Insert</a:t>
            </a:r>
            <a:r>
              <a:rPr lang="en-US" altLang="zh-CN" sz="1400" dirty="0">
                <a:latin typeface="Times New Roman" pitchFamily="18" charset="0"/>
                <a:cs typeface="Times New Roman" pitchFamily="18" charset="0"/>
              </a:rPr>
              <a:t> (e);          //</a:t>
            </a:r>
            <a:r>
              <a:rPr lang="zh-CN" altLang="en-US" sz="1400" dirty="0">
                <a:latin typeface="Times New Roman" pitchFamily="18" charset="0"/>
                <a:cs typeface="Times New Roman" pitchFamily="18" charset="0"/>
              </a:rPr>
              <a:t>选出的边加入生成树</a:t>
            </a:r>
          </a:p>
          <a:p>
            <a:pPr>
              <a:spcBef>
                <a:spcPts val="400"/>
              </a:spcBef>
            </a:pPr>
            <a:r>
              <a:rPr lang="zh-CN" altLang="en-US" sz="1400" dirty="0">
                <a:latin typeface="Times New Roman" pitchFamily="18" charset="0"/>
                <a:cs typeface="Times New Roman" pitchFamily="18" charset="0"/>
              </a:rPr>
              <a:t>           </a:t>
            </a:r>
            <a:r>
              <a:rPr lang="en-US" altLang="zh-CN" sz="1400" dirty="0" err="1">
                <a:latin typeface="Times New Roman" pitchFamily="18" charset="0"/>
                <a:cs typeface="Times New Roman" pitchFamily="18" charset="0"/>
              </a:rPr>
              <a:t>nearvex</a:t>
            </a:r>
            <a:r>
              <a:rPr lang="en-US" altLang="zh-CN" sz="1400" dirty="0">
                <a:latin typeface="Times New Roman" pitchFamily="18" charset="0"/>
                <a:cs typeface="Times New Roman" pitchFamily="18" charset="0"/>
              </a:rPr>
              <a:t>[v] = -1;  //</a:t>
            </a:r>
            <a:r>
              <a:rPr lang="zh-CN" altLang="en-US" sz="1400" dirty="0">
                <a:latin typeface="Times New Roman" pitchFamily="18" charset="0"/>
                <a:cs typeface="Times New Roman" pitchFamily="18" charset="0"/>
              </a:rPr>
              <a:t>该边加入生成树标记</a:t>
            </a:r>
          </a:p>
          <a:p>
            <a:pPr>
              <a:spcBef>
                <a:spcPts val="400"/>
              </a:spcBef>
            </a:pPr>
            <a:r>
              <a:rPr lang="zh-CN" altLang="en-US" sz="1400" dirty="0">
                <a:latin typeface="Times New Roman" pitchFamily="18" charset="0"/>
                <a:cs typeface="Times New Roman" pitchFamily="18" charset="0"/>
              </a:rPr>
              <a:t>           </a:t>
            </a:r>
            <a:r>
              <a:rPr lang="en-US" altLang="zh-CN" sz="1400" dirty="0">
                <a:latin typeface="Times New Roman" pitchFamily="18" charset="0"/>
                <a:cs typeface="Times New Roman" pitchFamily="18" charset="0"/>
              </a:rPr>
              <a:t>for ( j = 1; j &lt; n; j++ )</a:t>
            </a:r>
          </a:p>
          <a:p>
            <a:pPr>
              <a:spcBef>
                <a:spcPts val="400"/>
              </a:spcBef>
            </a:pPr>
            <a:r>
              <a:rPr lang="en-US" altLang="zh-CN" sz="1400" dirty="0">
                <a:latin typeface="Times New Roman" pitchFamily="18" charset="0"/>
                <a:cs typeface="Times New Roman" pitchFamily="18" charset="0"/>
              </a:rPr>
              <a:t>               if ( </a:t>
            </a:r>
            <a:r>
              <a:rPr lang="en-US" altLang="zh-CN" sz="1400" dirty="0" err="1">
                <a:latin typeface="Times New Roman" pitchFamily="18" charset="0"/>
                <a:cs typeface="Times New Roman" pitchFamily="18" charset="0"/>
              </a:rPr>
              <a:t>nearvex</a:t>
            </a:r>
            <a:r>
              <a:rPr lang="en-US" altLang="zh-CN" sz="1400" dirty="0">
                <a:latin typeface="Times New Roman" pitchFamily="18" charset="0"/>
                <a:cs typeface="Times New Roman" pitchFamily="18" charset="0"/>
              </a:rPr>
              <a:t>[j] != -1 &amp;&amp;   </a:t>
            </a:r>
          </a:p>
          <a:p>
            <a:pPr>
              <a:spcBef>
                <a:spcPts val="400"/>
              </a:spcBef>
            </a:pPr>
            <a:r>
              <a:rPr lang="en-US" altLang="zh-CN" sz="1400" dirty="0">
                <a:latin typeface="Times New Roman" pitchFamily="18" charset="0"/>
                <a:cs typeface="Times New Roman" pitchFamily="18" charset="0"/>
              </a:rPr>
              <a:t>	    </a:t>
            </a:r>
            <a:r>
              <a:rPr lang="en-US" altLang="zh-CN" sz="1400" dirty="0" err="1">
                <a:latin typeface="Times New Roman" pitchFamily="18" charset="0"/>
                <a:cs typeface="Times New Roman" pitchFamily="18" charset="0"/>
              </a:rPr>
              <a:t>G.GetWeight</a:t>
            </a:r>
            <a:r>
              <a:rPr lang="en-US" altLang="zh-CN" sz="1400" dirty="0">
                <a:latin typeface="Times New Roman" pitchFamily="18" charset="0"/>
                <a:cs typeface="Times New Roman" pitchFamily="18" charset="0"/>
              </a:rPr>
              <a:t>(v, j) &lt; </a:t>
            </a:r>
            <a:r>
              <a:rPr lang="en-US" altLang="zh-CN" sz="1400" dirty="0" err="1">
                <a:latin typeface="Times New Roman" pitchFamily="18" charset="0"/>
                <a:cs typeface="Times New Roman" pitchFamily="18" charset="0"/>
              </a:rPr>
              <a:t>lowcost</a:t>
            </a:r>
            <a:r>
              <a:rPr lang="en-US" altLang="zh-CN" sz="1400" dirty="0">
                <a:latin typeface="Times New Roman" pitchFamily="18" charset="0"/>
                <a:cs typeface="Times New Roman" pitchFamily="18" charset="0"/>
              </a:rPr>
              <a:t>[j] ) {    </a:t>
            </a:r>
          </a:p>
          <a:p>
            <a:pPr>
              <a:spcBef>
                <a:spcPts val="400"/>
              </a:spcBef>
            </a:pPr>
            <a:r>
              <a:rPr lang="en-US" altLang="zh-CN" sz="1400" dirty="0">
                <a:latin typeface="Times New Roman" pitchFamily="18" charset="0"/>
                <a:cs typeface="Times New Roman" pitchFamily="18" charset="0"/>
              </a:rPr>
              <a:t>                  </a:t>
            </a:r>
            <a:r>
              <a:rPr lang="en-US" altLang="zh-CN" sz="1400" dirty="0" err="1">
                <a:latin typeface="Times New Roman" pitchFamily="18" charset="0"/>
                <a:cs typeface="Times New Roman" pitchFamily="18" charset="0"/>
              </a:rPr>
              <a:t>lowcost</a:t>
            </a:r>
            <a:r>
              <a:rPr lang="en-US" altLang="zh-CN" sz="1400" dirty="0">
                <a:latin typeface="Times New Roman" pitchFamily="18" charset="0"/>
                <a:cs typeface="Times New Roman" pitchFamily="18" charset="0"/>
              </a:rPr>
              <a:t>[j] = </a:t>
            </a:r>
            <a:r>
              <a:rPr lang="en-US" altLang="zh-CN" sz="1400" dirty="0" err="1">
                <a:latin typeface="Times New Roman" pitchFamily="18" charset="0"/>
                <a:cs typeface="Times New Roman" pitchFamily="18" charset="0"/>
              </a:rPr>
              <a:t>G.GetWeight</a:t>
            </a:r>
            <a:r>
              <a:rPr lang="en-US" altLang="zh-CN" sz="1400" dirty="0">
                <a:latin typeface="Times New Roman" pitchFamily="18" charset="0"/>
                <a:cs typeface="Times New Roman" pitchFamily="18" charset="0"/>
              </a:rPr>
              <a:t>(v, j); </a:t>
            </a:r>
          </a:p>
          <a:p>
            <a:pPr>
              <a:spcBef>
                <a:spcPts val="400"/>
              </a:spcBef>
            </a:pPr>
            <a:r>
              <a:rPr lang="en-US" altLang="zh-CN" sz="1400" dirty="0">
                <a:latin typeface="Times New Roman" pitchFamily="18" charset="0"/>
                <a:cs typeface="Times New Roman" pitchFamily="18" charset="0"/>
              </a:rPr>
              <a:t>                  </a:t>
            </a:r>
            <a:r>
              <a:rPr lang="en-US" altLang="zh-CN" sz="1400" dirty="0" err="1">
                <a:latin typeface="Times New Roman" pitchFamily="18" charset="0"/>
                <a:cs typeface="Times New Roman" pitchFamily="18" charset="0"/>
              </a:rPr>
              <a:t>nearvex</a:t>
            </a:r>
            <a:r>
              <a:rPr lang="en-US" altLang="zh-CN" sz="1400" dirty="0">
                <a:latin typeface="Times New Roman" pitchFamily="18" charset="0"/>
                <a:cs typeface="Times New Roman" pitchFamily="18" charset="0"/>
              </a:rPr>
              <a:t>[j] = v;</a:t>
            </a:r>
          </a:p>
          <a:p>
            <a:pPr>
              <a:spcBef>
                <a:spcPts val="400"/>
              </a:spcBef>
            </a:pPr>
            <a:r>
              <a:rPr lang="en-US" altLang="zh-CN" sz="1400" dirty="0">
                <a:latin typeface="Times New Roman" pitchFamily="18" charset="0"/>
                <a:cs typeface="Times New Roman" pitchFamily="18" charset="0"/>
              </a:rPr>
              <a:t>              }</a:t>
            </a:r>
          </a:p>
          <a:p>
            <a:pPr>
              <a:spcBef>
                <a:spcPts val="400"/>
              </a:spcBef>
            </a:pPr>
            <a:r>
              <a:rPr lang="en-US" altLang="zh-CN" sz="1400" dirty="0">
                <a:latin typeface="Times New Roman" pitchFamily="18" charset="0"/>
                <a:cs typeface="Times New Roman" pitchFamily="18" charset="0"/>
              </a:rPr>
              <a:t>        }</a:t>
            </a:r>
          </a:p>
          <a:p>
            <a:pPr>
              <a:spcBef>
                <a:spcPts val="400"/>
              </a:spcBef>
            </a:pPr>
            <a:r>
              <a:rPr lang="en-US" altLang="zh-CN" sz="1400" dirty="0">
                <a:latin typeface="Times New Roman" pitchFamily="18" charset="0"/>
                <a:cs typeface="Times New Roman" pitchFamily="18" charset="0"/>
              </a:rPr>
              <a:t>    }     //</a:t>
            </a:r>
            <a:r>
              <a:rPr lang="zh-CN" altLang="en-US" sz="1400" dirty="0">
                <a:latin typeface="Times New Roman" pitchFamily="18" charset="0"/>
                <a:cs typeface="Times New Roman" pitchFamily="18" charset="0"/>
              </a:rPr>
              <a:t>循环</a:t>
            </a:r>
            <a:r>
              <a:rPr lang="en-US" altLang="zh-CN" sz="1400" dirty="0">
                <a:latin typeface="Times New Roman" pitchFamily="18" charset="0"/>
                <a:cs typeface="Times New Roman" pitchFamily="18" charset="0"/>
              </a:rPr>
              <a:t>n-1</a:t>
            </a:r>
            <a:r>
              <a:rPr lang="zh-CN" altLang="en-US" sz="1400" dirty="0">
                <a:latin typeface="Times New Roman" pitchFamily="18" charset="0"/>
                <a:cs typeface="Times New Roman" pitchFamily="18" charset="0"/>
              </a:rPr>
              <a:t>次</a:t>
            </a:r>
            <a:r>
              <a:rPr lang="en-US" altLang="zh-CN" sz="1400" dirty="0">
                <a:latin typeface="Times New Roman" pitchFamily="18" charset="0"/>
                <a:cs typeface="Times New Roman" pitchFamily="18" charset="0"/>
              </a:rPr>
              <a:t>, </a:t>
            </a:r>
            <a:r>
              <a:rPr lang="zh-CN" altLang="en-US" sz="1400" dirty="0">
                <a:latin typeface="Times New Roman" pitchFamily="18" charset="0"/>
                <a:cs typeface="Times New Roman" pitchFamily="18" charset="0"/>
              </a:rPr>
              <a:t>加入</a:t>
            </a:r>
            <a:r>
              <a:rPr lang="en-US" altLang="zh-CN" sz="1400" dirty="0">
                <a:latin typeface="Times New Roman" pitchFamily="18" charset="0"/>
                <a:cs typeface="Times New Roman" pitchFamily="18" charset="0"/>
              </a:rPr>
              <a:t>n-1</a:t>
            </a:r>
            <a:r>
              <a:rPr lang="zh-CN" altLang="en-US" sz="1400" dirty="0">
                <a:latin typeface="Times New Roman" pitchFamily="18" charset="0"/>
                <a:cs typeface="Times New Roman" pitchFamily="18" charset="0"/>
              </a:rPr>
              <a:t>条边</a:t>
            </a:r>
          </a:p>
          <a:p>
            <a:pPr>
              <a:spcBef>
                <a:spcPts val="400"/>
              </a:spcBef>
            </a:pPr>
            <a:r>
              <a:rPr lang="en-US" altLang="zh-CN" sz="1400" dirty="0">
                <a:latin typeface="Times New Roman" pitchFamily="18" charset="0"/>
                <a:cs typeface="Times New Roman" pitchFamily="18" charset="0"/>
              </a:rPr>
              <a:t>}</a:t>
            </a:r>
          </a:p>
          <a:p>
            <a:r>
              <a:rPr lang="en-US" altLang="zh-CN" sz="1400" dirty="0">
                <a:latin typeface="Times New Roman" pitchFamily="18" charset="0"/>
                <a:cs typeface="Times New Roman" pitchFamily="18" charset="0"/>
              </a:rPr>
              <a:t> </a:t>
            </a:r>
            <a:endParaRPr lang="zh-CN" altLang="en-US" sz="1400" dirty="0">
              <a:latin typeface="Times New Roman" pitchFamily="18" charset="0"/>
              <a:cs typeface="Times New Roman" pitchFamily="18" charset="0"/>
            </a:endParaRPr>
          </a:p>
        </p:txBody>
      </p:sp>
    </p:spTree>
    <p:extLst>
      <p:ext uri="{BB962C8B-B14F-4D97-AF65-F5344CB8AC3E}">
        <p14:creationId xmlns:p14="http://schemas.microsoft.com/office/powerpoint/2010/main" val="78783957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普里姆</a:t>
            </a:r>
            <a:r>
              <a:rPr lang="en-US" altLang="zh-CN" dirty="0"/>
              <a:t>(Prim)</a:t>
            </a:r>
            <a:r>
              <a:rPr lang="zh-CN" altLang="en-US" dirty="0"/>
              <a:t>算法 </a:t>
            </a:r>
            <a:r>
              <a:rPr lang="en-US" altLang="zh-CN" dirty="0"/>
              <a:t>VS.</a:t>
            </a:r>
            <a:r>
              <a:rPr lang="zh-CN" altLang="en-US" dirty="0"/>
              <a:t>克鲁斯卡尔 </a:t>
            </a:r>
            <a:r>
              <a:rPr lang="en-US" altLang="zh-CN" dirty="0"/>
              <a:t>(</a:t>
            </a:r>
            <a:r>
              <a:rPr lang="en-US" altLang="zh-CN" dirty="0" err="1"/>
              <a:t>Kruskal</a:t>
            </a:r>
            <a:r>
              <a:rPr lang="en-US" altLang="zh-CN" dirty="0"/>
              <a:t>) </a:t>
            </a:r>
            <a:r>
              <a:rPr lang="zh-CN" altLang="en-US" dirty="0"/>
              <a:t>算法</a:t>
            </a:r>
          </a:p>
        </p:txBody>
      </p:sp>
      <p:sp>
        <p:nvSpPr>
          <p:cNvPr id="3" name="内容占位符 2"/>
          <p:cNvSpPr>
            <a:spLocks noGrp="1"/>
          </p:cNvSpPr>
          <p:nvPr>
            <p:ph idx="1"/>
          </p:nvPr>
        </p:nvSpPr>
        <p:spPr/>
        <p:txBody>
          <a:bodyPr/>
          <a:lstStyle/>
          <a:p>
            <a:pPr>
              <a:lnSpc>
                <a:spcPct val="150000"/>
              </a:lnSpc>
              <a:spcBef>
                <a:spcPts val="1800"/>
              </a:spcBef>
              <a:buClr>
                <a:srgbClr val="FF7C80"/>
              </a:buClr>
              <a:buSzPct val="50000"/>
              <a:buFont typeface="Wingdings" pitchFamily="2" charset="2"/>
              <a:buChar char="n"/>
              <a:defRPr/>
            </a:pPr>
            <a:r>
              <a:rPr lang="zh-CN" altLang="en-US" sz="2000" dirty="0">
                <a:latin typeface="Times New Roman" pitchFamily="18" charset="0"/>
                <a:cs typeface="Times New Roman" pitchFamily="18" charset="0"/>
              </a:rPr>
              <a:t>分析普里姆算法</a:t>
            </a:r>
            <a:r>
              <a:rPr lang="en-US" altLang="zh-CN" sz="2000" dirty="0">
                <a:latin typeface="Times New Roman" pitchFamily="18" charset="0"/>
                <a:cs typeface="Times New Roman" pitchFamily="18" charset="0"/>
              </a:rPr>
              <a:t>, </a:t>
            </a:r>
            <a:r>
              <a:rPr lang="zh-CN" altLang="en-US" sz="2000" dirty="0">
                <a:latin typeface="Times New Roman" pitchFamily="18" charset="0"/>
                <a:cs typeface="Times New Roman" pitchFamily="18" charset="0"/>
              </a:rPr>
              <a:t>设连通网络有 </a:t>
            </a:r>
            <a:r>
              <a:rPr lang="en-US" altLang="zh-CN" sz="2000" i="1" dirty="0">
                <a:latin typeface="Times New Roman" pitchFamily="18" charset="0"/>
                <a:cs typeface="Times New Roman" pitchFamily="18" charset="0"/>
              </a:rPr>
              <a:t>n </a:t>
            </a:r>
            <a:r>
              <a:rPr lang="zh-CN" altLang="en-US" sz="2000" dirty="0">
                <a:latin typeface="Times New Roman" pitchFamily="18" charset="0"/>
                <a:cs typeface="Times New Roman" pitchFamily="18" charset="0"/>
              </a:rPr>
              <a:t>个顶点，则该算法的时间复杂度为 </a:t>
            </a:r>
            <a:r>
              <a:rPr lang="en-US" altLang="zh-CN" sz="2000" dirty="0">
                <a:latin typeface="Times New Roman" pitchFamily="18" charset="0"/>
                <a:cs typeface="Times New Roman" pitchFamily="18" charset="0"/>
              </a:rPr>
              <a:t>O(</a:t>
            </a:r>
            <a:r>
              <a:rPr lang="en-US" altLang="zh-CN" sz="2000" i="1" dirty="0">
                <a:latin typeface="Times New Roman" pitchFamily="18" charset="0"/>
                <a:cs typeface="Times New Roman" pitchFamily="18" charset="0"/>
              </a:rPr>
              <a:t>n</a:t>
            </a:r>
            <a:r>
              <a:rPr lang="en-US" altLang="zh-CN" sz="2000" baseline="30000" dirty="0">
                <a:latin typeface="Times New Roman" pitchFamily="18" charset="0"/>
                <a:cs typeface="Times New Roman" pitchFamily="18" charset="0"/>
              </a:rPr>
              <a:t>2</a:t>
            </a:r>
            <a:r>
              <a:rPr lang="en-US" altLang="zh-CN" sz="2000" dirty="0">
                <a:latin typeface="Times New Roman" pitchFamily="18" charset="0"/>
                <a:cs typeface="Times New Roman" pitchFamily="18" charset="0"/>
              </a:rPr>
              <a:t>)</a:t>
            </a:r>
            <a:r>
              <a:rPr lang="zh-CN" altLang="en-US" sz="2000" dirty="0">
                <a:latin typeface="Times New Roman" pitchFamily="18" charset="0"/>
                <a:cs typeface="Times New Roman" pitchFamily="18" charset="0"/>
              </a:rPr>
              <a:t>，它适用于边稠密的网络，与边的数目无关。</a:t>
            </a:r>
          </a:p>
          <a:p>
            <a:pPr>
              <a:lnSpc>
                <a:spcPct val="150000"/>
              </a:lnSpc>
              <a:spcBef>
                <a:spcPts val="1800"/>
              </a:spcBef>
              <a:buClr>
                <a:srgbClr val="FF7C80"/>
              </a:buClr>
              <a:buSzPct val="50000"/>
              <a:buFont typeface="Wingdings" pitchFamily="2" charset="2"/>
              <a:buChar char="n"/>
              <a:defRPr/>
            </a:pPr>
            <a:r>
              <a:rPr lang="zh-CN" altLang="en-US" sz="2000" dirty="0">
                <a:solidFill>
                  <a:srgbClr val="3333CC"/>
                </a:solidFill>
                <a:latin typeface="Times New Roman" pitchFamily="18" charset="0"/>
                <a:cs typeface="Times New Roman" pitchFamily="18" charset="0"/>
              </a:rPr>
              <a:t>克鲁斯卡尔算法主要针对边展开，边数少时效率会很高，所以对于边稀疏的图有优势。</a:t>
            </a:r>
            <a:endParaRPr lang="zh-CN" altLang="en-US" sz="2000" dirty="0">
              <a:latin typeface="Times New Roman" pitchFamily="18" charset="0"/>
              <a:cs typeface="Times New Roman" pitchFamily="18" charset="0"/>
            </a:endParaRPr>
          </a:p>
          <a:p>
            <a:pPr>
              <a:lnSpc>
                <a:spcPct val="150000"/>
              </a:lnSpc>
              <a:spcBef>
                <a:spcPts val="1800"/>
              </a:spcBef>
              <a:buClr>
                <a:srgbClr val="FF7C80"/>
              </a:buClr>
              <a:buSzPct val="50000"/>
              <a:buFont typeface="Wingdings" pitchFamily="2" charset="2"/>
              <a:buChar char="n"/>
              <a:defRPr/>
            </a:pPr>
            <a:r>
              <a:rPr lang="zh-CN" altLang="en-US" sz="2000" dirty="0">
                <a:latin typeface="Times New Roman" pitchFamily="18" charset="0"/>
                <a:cs typeface="Times New Roman" pitchFamily="18" charset="0"/>
              </a:rPr>
              <a:t>注意：当各边有相同权值时，由于选择的随意性，产生的生成树可能不惟一。</a:t>
            </a:r>
            <a:endParaRPr lang="zh-CN" altLang="en-US" sz="2000" dirty="0">
              <a:solidFill>
                <a:srgbClr val="CC3300"/>
              </a:solidFill>
              <a:latin typeface="Times New Roman" pitchFamily="18" charset="0"/>
              <a:cs typeface="Times New Roman" pitchFamily="18" charset="0"/>
            </a:endParaRPr>
          </a:p>
          <a:p>
            <a:endParaRPr lang="zh-CN" altLang="en-US" dirty="0"/>
          </a:p>
        </p:txBody>
      </p:sp>
      <p:sp>
        <p:nvSpPr>
          <p:cNvPr id="4" name="页脚占位符 3"/>
          <p:cNvSpPr>
            <a:spLocks noGrp="1"/>
          </p:cNvSpPr>
          <p:nvPr>
            <p:ph type="ftr" sz="quarter" idx="11"/>
          </p:nvPr>
        </p:nvSpPr>
        <p:spPr>
          <a:xfrm>
            <a:off x="0" y="6356351"/>
            <a:ext cx="3086100" cy="365125"/>
          </a:xfrm>
        </p:spPr>
        <p:txBody>
          <a:bodyPr/>
          <a:lstStyle/>
          <a:p>
            <a:pPr algn="l"/>
            <a:r>
              <a:rPr lang="en-US" altLang="zh-CN"/>
              <a:t>Data Structure &amp; Algorithms</a:t>
            </a:r>
            <a:endParaRPr lang="zh-CN" altLang="en-US" dirty="0"/>
          </a:p>
        </p:txBody>
      </p:sp>
      <p:sp>
        <p:nvSpPr>
          <p:cNvPr id="5" name="灯片编号占位符 4"/>
          <p:cNvSpPr>
            <a:spLocks noGrp="1"/>
          </p:cNvSpPr>
          <p:nvPr>
            <p:ph type="sldNum" sz="quarter" idx="12"/>
          </p:nvPr>
        </p:nvSpPr>
        <p:spPr/>
        <p:txBody>
          <a:bodyPr/>
          <a:lstStyle/>
          <a:p>
            <a:fld id="{36FD9405-CE62-418F-9683-85B6A1C55A4B}" type="slidenum">
              <a:rPr lang="zh-CN" altLang="en-US" smtClean="0"/>
              <a:pPr/>
              <a:t>64</a:t>
            </a:fld>
            <a:endParaRPr lang="zh-CN" altLang="en-US" dirty="0"/>
          </a:p>
        </p:txBody>
      </p:sp>
    </p:spTree>
    <p:extLst>
      <p:ext uri="{BB962C8B-B14F-4D97-AF65-F5344CB8AC3E}">
        <p14:creationId xmlns:p14="http://schemas.microsoft.com/office/powerpoint/2010/main" val="235630518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05379A-D8BA-45EF-8A92-784ADDDC1A4E}"/>
              </a:ext>
            </a:extLst>
          </p:cNvPr>
          <p:cNvSpPr>
            <a:spLocks noGrp="1"/>
          </p:cNvSpPr>
          <p:nvPr>
            <p:ph type="title"/>
          </p:nvPr>
        </p:nvSpPr>
        <p:spPr/>
        <p:txBody>
          <a:bodyPr/>
          <a:lstStyle/>
          <a:p>
            <a:r>
              <a:rPr lang="en-US" altLang="zh-CN" dirty="0"/>
              <a:t>Exercise</a:t>
            </a:r>
            <a:endParaRPr lang="zh-CN" altLang="en-US" dirty="0"/>
          </a:p>
        </p:txBody>
      </p:sp>
      <p:sp>
        <p:nvSpPr>
          <p:cNvPr id="3" name="内容占位符 2">
            <a:extLst>
              <a:ext uri="{FF2B5EF4-FFF2-40B4-BE49-F238E27FC236}">
                <a16:creationId xmlns:a16="http://schemas.microsoft.com/office/drawing/2014/main" id="{6A7EC124-34F4-45C2-BB64-605374C3C1EB}"/>
              </a:ext>
            </a:extLst>
          </p:cNvPr>
          <p:cNvSpPr>
            <a:spLocks noGrp="1"/>
          </p:cNvSpPr>
          <p:nvPr>
            <p:ph idx="1"/>
          </p:nvPr>
        </p:nvSpPr>
        <p:spPr>
          <a:xfrm>
            <a:off x="432000" y="976838"/>
            <a:ext cx="8280000" cy="5063602"/>
          </a:xfrm>
        </p:spPr>
        <p:txBody>
          <a:bodyPr/>
          <a:lstStyle/>
          <a:p>
            <a:r>
              <a:rPr lang="zh-CN" altLang="zh-CN" dirty="0"/>
              <a:t>有如下无向图，解答下列问题：</a:t>
            </a:r>
            <a:endParaRPr lang="en-US" altLang="zh-CN" dirty="0"/>
          </a:p>
          <a:p>
            <a:endParaRPr lang="en-US" altLang="zh-CN" dirty="0"/>
          </a:p>
          <a:p>
            <a:endParaRPr lang="en-US" altLang="zh-CN" dirty="0"/>
          </a:p>
          <a:p>
            <a:endParaRPr lang="en-US" altLang="zh-CN" dirty="0"/>
          </a:p>
          <a:p>
            <a:endParaRPr lang="en-US" altLang="zh-CN" sz="3600" dirty="0"/>
          </a:p>
          <a:p>
            <a:endParaRPr lang="en-US" altLang="zh-CN" dirty="0"/>
          </a:p>
          <a:p>
            <a:pPr>
              <a:lnSpc>
                <a:spcPct val="150000"/>
              </a:lnSpc>
            </a:pPr>
            <a:r>
              <a:rPr lang="zh-CN" altLang="zh-CN" sz="2000" dirty="0"/>
              <a:t>（</a:t>
            </a:r>
            <a:r>
              <a:rPr lang="en-US" altLang="zh-CN" sz="2000" dirty="0"/>
              <a:t>1</a:t>
            </a:r>
            <a:r>
              <a:rPr lang="zh-CN" altLang="zh-CN" sz="2000" dirty="0"/>
              <a:t>）从顶点</a:t>
            </a:r>
            <a:r>
              <a:rPr lang="en-US" altLang="zh-CN" sz="2000" dirty="0"/>
              <a:t>A</a:t>
            </a:r>
            <a:r>
              <a:rPr lang="zh-CN" altLang="zh-CN" sz="2000" dirty="0"/>
              <a:t>出发，分别给出深度优先生成树和广度优先生成树；</a:t>
            </a:r>
          </a:p>
          <a:p>
            <a:pPr>
              <a:lnSpc>
                <a:spcPct val="150000"/>
              </a:lnSpc>
            </a:pPr>
            <a:r>
              <a:rPr lang="zh-CN" altLang="zh-CN" sz="2000" dirty="0"/>
              <a:t>（</a:t>
            </a:r>
            <a:r>
              <a:rPr lang="en-US" altLang="zh-CN" sz="2000" dirty="0"/>
              <a:t>2</a:t>
            </a:r>
            <a:r>
              <a:rPr lang="zh-CN" altLang="zh-CN" sz="2000" dirty="0"/>
              <a:t>）根据</a:t>
            </a:r>
            <a:r>
              <a:rPr lang="en-US" altLang="zh-CN" sz="2000" dirty="0"/>
              <a:t>Prim</a:t>
            </a:r>
            <a:r>
              <a:rPr lang="zh-CN" altLang="zh-CN" sz="2000" dirty="0"/>
              <a:t>算法和</a:t>
            </a:r>
            <a:r>
              <a:rPr lang="en-US" altLang="zh-CN" sz="2000" dirty="0"/>
              <a:t>Kruskal</a:t>
            </a:r>
            <a:r>
              <a:rPr lang="zh-CN" altLang="zh-CN" sz="2000" dirty="0"/>
              <a:t>算法，绘制出最小生成树过程。</a:t>
            </a:r>
          </a:p>
          <a:p>
            <a:endParaRPr lang="zh-CN" altLang="en-US" dirty="0"/>
          </a:p>
        </p:txBody>
      </p:sp>
      <p:sp>
        <p:nvSpPr>
          <p:cNvPr id="4" name="灯片编号占位符 3">
            <a:extLst>
              <a:ext uri="{FF2B5EF4-FFF2-40B4-BE49-F238E27FC236}">
                <a16:creationId xmlns:a16="http://schemas.microsoft.com/office/drawing/2014/main" id="{FF39AE3B-DD00-491A-AE38-4C2366FD2228}"/>
              </a:ext>
            </a:extLst>
          </p:cNvPr>
          <p:cNvSpPr>
            <a:spLocks noGrp="1"/>
          </p:cNvSpPr>
          <p:nvPr>
            <p:ph type="sldNum" sz="quarter" idx="12"/>
          </p:nvPr>
        </p:nvSpPr>
        <p:spPr/>
        <p:txBody>
          <a:bodyPr/>
          <a:lstStyle/>
          <a:p>
            <a:fld id="{36FD9405-CE62-418F-9683-85B6A1C55A4B}" type="slidenum">
              <a:rPr lang="zh-CN" altLang="en-US" smtClean="0"/>
              <a:pPr/>
              <a:t>65</a:t>
            </a:fld>
            <a:endParaRPr lang="zh-CN" altLang="en-US" dirty="0"/>
          </a:p>
        </p:txBody>
      </p:sp>
      <p:sp>
        <p:nvSpPr>
          <p:cNvPr id="5" name="页脚占位符 4">
            <a:extLst>
              <a:ext uri="{FF2B5EF4-FFF2-40B4-BE49-F238E27FC236}">
                <a16:creationId xmlns:a16="http://schemas.microsoft.com/office/drawing/2014/main" id="{AC8A3246-6CFE-4D0F-BC3F-98A8F8745080}"/>
              </a:ext>
            </a:extLst>
          </p:cNvPr>
          <p:cNvSpPr>
            <a:spLocks noGrp="1"/>
          </p:cNvSpPr>
          <p:nvPr>
            <p:ph type="ftr" sz="quarter" idx="11"/>
          </p:nvPr>
        </p:nvSpPr>
        <p:spPr/>
        <p:txBody>
          <a:bodyPr/>
          <a:lstStyle/>
          <a:p>
            <a:pPr algn="l"/>
            <a:r>
              <a:rPr lang="en-US" altLang="zh-CN"/>
              <a:t>Data Structure &amp; Algorithms</a:t>
            </a:r>
            <a:endParaRPr lang="zh-CN" altLang="en-US" dirty="0"/>
          </a:p>
        </p:txBody>
      </p:sp>
      <p:pic>
        <p:nvPicPr>
          <p:cNvPr id="8" name="图片 7">
            <a:extLst>
              <a:ext uri="{FF2B5EF4-FFF2-40B4-BE49-F238E27FC236}">
                <a16:creationId xmlns:a16="http://schemas.microsoft.com/office/drawing/2014/main" id="{5D5F579A-9A0E-48A0-891E-AB8DA4C88E67}"/>
              </a:ext>
            </a:extLst>
          </p:cNvPr>
          <p:cNvPicPr>
            <a:picLocks noChangeAspect="1"/>
          </p:cNvPicPr>
          <p:nvPr/>
        </p:nvPicPr>
        <p:blipFill>
          <a:blip r:embed="rId2"/>
          <a:stretch>
            <a:fillRect/>
          </a:stretch>
        </p:blipFill>
        <p:spPr>
          <a:xfrm>
            <a:off x="3544028" y="1717485"/>
            <a:ext cx="2055943" cy="1949882"/>
          </a:xfrm>
          <a:prstGeom prst="rect">
            <a:avLst/>
          </a:prstGeom>
        </p:spPr>
      </p:pic>
    </p:spTree>
    <p:extLst>
      <p:ext uri="{BB962C8B-B14F-4D97-AF65-F5344CB8AC3E}">
        <p14:creationId xmlns:p14="http://schemas.microsoft.com/office/powerpoint/2010/main" val="210667851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B01B80-86D8-4991-BED5-280C975922D5}"/>
              </a:ext>
            </a:extLst>
          </p:cNvPr>
          <p:cNvSpPr>
            <a:spLocks noGrp="1"/>
          </p:cNvSpPr>
          <p:nvPr>
            <p:ph type="title"/>
          </p:nvPr>
        </p:nvSpPr>
        <p:spPr/>
        <p:txBody>
          <a:bodyPr/>
          <a:lstStyle/>
          <a:p>
            <a:r>
              <a:rPr lang="en-US" altLang="zh-CN" dirty="0"/>
              <a:t>Exercise</a:t>
            </a:r>
            <a:endParaRPr lang="zh-CN" altLang="en-US" dirty="0"/>
          </a:p>
        </p:txBody>
      </p:sp>
      <p:sp>
        <p:nvSpPr>
          <p:cNvPr id="3" name="内容占位符 2">
            <a:extLst>
              <a:ext uri="{FF2B5EF4-FFF2-40B4-BE49-F238E27FC236}">
                <a16:creationId xmlns:a16="http://schemas.microsoft.com/office/drawing/2014/main" id="{19F2ADAA-EEFA-490A-9920-A46F8B7DA530}"/>
              </a:ext>
            </a:extLst>
          </p:cNvPr>
          <p:cNvSpPr>
            <a:spLocks noGrp="1"/>
          </p:cNvSpPr>
          <p:nvPr>
            <p:ph idx="1"/>
          </p:nvPr>
        </p:nvSpPr>
        <p:spPr/>
        <p:txBody>
          <a:bodyPr>
            <a:normAutofit/>
          </a:bodyPr>
          <a:lstStyle/>
          <a:p>
            <a:r>
              <a:rPr lang="zh-CN" altLang="en-US" sz="2000" dirty="0"/>
              <a:t>（</a:t>
            </a:r>
            <a:r>
              <a:rPr lang="en-US" altLang="zh-CN" sz="2000" dirty="0"/>
              <a:t>1</a:t>
            </a:r>
            <a:r>
              <a:rPr lang="zh-CN" altLang="en-US" sz="2000" dirty="0"/>
              <a:t>） 从顶点</a:t>
            </a:r>
            <a:r>
              <a:rPr lang="en-US" altLang="zh-CN" sz="2000" dirty="0"/>
              <a:t>A</a:t>
            </a:r>
            <a:r>
              <a:rPr lang="zh-CN" altLang="en-US" sz="2000" dirty="0"/>
              <a:t>出发，分别给出深度优先生成树和广度优先生成树；</a:t>
            </a:r>
            <a:endParaRPr lang="en-US" altLang="zh-CN" sz="2000" dirty="0"/>
          </a:p>
          <a:p>
            <a:endParaRPr lang="en-US" altLang="zh-CN" sz="2000" dirty="0"/>
          </a:p>
          <a:p>
            <a:endParaRPr lang="en-US" altLang="zh-CN" sz="2000" dirty="0"/>
          </a:p>
          <a:p>
            <a:endParaRPr lang="en-US" altLang="zh-CN" sz="2000" dirty="0"/>
          </a:p>
          <a:p>
            <a:endParaRPr lang="en-US" altLang="zh-CN" sz="2000" dirty="0"/>
          </a:p>
          <a:p>
            <a:endParaRPr lang="en-US" altLang="zh-CN" sz="2000" dirty="0"/>
          </a:p>
          <a:p>
            <a:r>
              <a:rPr lang="zh-CN" altLang="en-US" sz="2000" dirty="0"/>
              <a:t>（</a:t>
            </a:r>
            <a:r>
              <a:rPr lang="en-US" altLang="zh-CN" sz="2000" dirty="0"/>
              <a:t>2</a:t>
            </a:r>
            <a:r>
              <a:rPr lang="zh-CN" altLang="en-US" sz="2000" dirty="0"/>
              <a:t>）根据</a:t>
            </a:r>
            <a:r>
              <a:rPr lang="en-US" altLang="zh-CN" sz="2000" dirty="0"/>
              <a:t>Prim</a:t>
            </a:r>
            <a:r>
              <a:rPr lang="zh-CN" altLang="en-US" sz="2000" dirty="0"/>
              <a:t>算法和</a:t>
            </a:r>
            <a:r>
              <a:rPr lang="en-US" altLang="zh-CN" sz="2000" dirty="0"/>
              <a:t>Kruskal</a:t>
            </a:r>
            <a:r>
              <a:rPr lang="zh-CN" altLang="en-US" sz="2000" dirty="0"/>
              <a:t>算法，绘制出最小生成树过程。</a:t>
            </a:r>
          </a:p>
        </p:txBody>
      </p:sp>
      <p:sp>
        <p:nvSpPr>
          <p:cNvPr id="4" name="灯片编号占位符 3">
            <a:extLst>
              <a:ext uri="{FF2B5EF4-FFF2-40B4-BE49-F238E27FC236}">
                <a16:creationId xmlns:a16="http://schemas.microsoft.com/office/drawing/2014/main" id="{E66643DE-AF0C-477A-AE67-E4B6C484BB1F}"/>
              </a:ext>
            </a:extLst>
          </p:cNvPr>
          <p:cNvSpPr>
            <a:spLocks noGrp="1"/>
          </p:cNvSpPr>
          <p:nvPr>
            <p:ph type="sldNum" sz="quarter" idx="12"/>
          </p:nvPr>
        </p:nvSpPr>
        <p:spPr/>
        <p:txBody>
          <a:bodyPr/>
          <a:lstStyle/>
          <a:p>
            <a:fld id="{36FD9405-CE62-418F-9683-85B6A1C55A4B}" type="slidenum">
              <a:rPr lang="zh-CN" altLang="en-US" smtClean="0"/>
              <a:pPr/>
              <a:t>66</a:t>
            </a:fld>
            <a:endParaRPr lang="zh-CN" altLang="en-US" dirty="0"/>
          </a:p>
        </p:txBody>
      </p:sp>
      <p:sp>
        <p:nvSpPr>
          <p:cNvPr id="5" name="页脚占位符 4">
            <a:extLst>
              <a:ext uri="{FF2B5EF4-FFF2-40B4-BE49-F238E27FC236}">
                <a16:creationId xmlns:a16="http://schemas.microsoft.com/office/drawing/2014/main" id="{BB54E076-BADB-4DBE-93A0-89EC8B4746EF}"/>
              </a:ext>
            </a:extLst>
          </p:cNvPr>
          <p:cNvSpPr>
            <a:spLocks noGrp="1"/>
          </p:cNvSpPr>
          <p:nvPr>
            <p:ph type="ftr" sz="quarter" idx="11"/>
          </p:nvPr>
        </p:nvSpPr>
        <p:spPr/>
        <p:txBody>
          <a:bodyPr/>
          <a:lstStyle/>
          <a:p>
            <a:pPr algn="l"/>
            <a:r>
              <a:rPr lang="en-US" altLang="zh-CN"/>
              <a:t>Data Structure &amp; Algorithms</a:t>
            </a:r>
            <a:endParaRPr lang="zh-CN" altLang="en-US" dirty="0"/>
          </a:p>
        </p:txBody>
      </p:sp>
      <p:pic>
        <p:nvPicPr>
          <p:cNvPr id="6" name="图片 5">
            <a:extLst>
              <a:ext uri="{FF2B5EF4-FFF2-40B4-BE49-F238E27FC236}">
                <a16:creationId xmlns:a16="http://schemas.microsoft.com/office/drawing/2014/main" id="{14BD2810-6CB5-49E4-99B1-8CF49BBEBFE6}"/>
              </a:ext>
            </a:extLst>
          </p:cNvPr>
          <p:cNvPicPr/>
          <p:nvPr/>
        </p:nvPicPr>
        <p:blipFill>
          <a:blip r:embed="rId2"/>
          <a:stretch>
            <a:fillRect/>
          </a:stretch>
        </p:blipFill>
        <p:spPr>
          <a:xfrm>
            <a:off x="2315845" y="1419860"/>
            <a:ext cx="4512310" cy="1854200"/>
          </a:xfrm>
          <a:prstGeom prst="rect">
            <a:avLst/>
          </a:prstGeom>
        </p:spPr>
      </p:pic>
      <p:pic>
        <p:nvPicPr>
          <p:cNvPr id="7" name="图片 6">
            <a:extLst>
              <a:ext uri="{FF2B5EF4-FFF2-40B4-BE49-F238E27FC236}">
                <a16:creationId xmlns:a16="http://schemas.microsoft.com/office/drawing/2014/main" id="{3EDA349C-B1CA-49D8-8DDD-E9F135C027FF}"/>
              </a:ext>
            </a:extLst>
          </p:cNvPr>
          <p:cNvPicPr>
            <a:picLocks noChangeAspect="1"/>
          </p:cNvPicPr>
          <p:nvPr/>
        </p:nvPicPr>
        <p:blipFill>
          <a:blip r:embed="rId3"/>
          <a:stretch>
            <a:fillRect/>
          </a:stretch>
        </p:blipFill>
        <p:spPr>
          <a:xfrm>
            <a:off x="1660052" y="3874917"/>
            <a:ext cx="5275256" cy="1982610"/>
          </a:xfrm>
          <a:prstGeom prst="rect">
            <a:avLst/>
          </a:prstGeom>
        </p:spPr>
      </p:pic>
      <p:pic>
        <p:nvPicPr>
          <p:cNvPr id="8" name="图片 7">
            <a:extLst>
              <a:ext uri="{FF2B5EF4-FFF2-40B4-BE49-F238E27FC236}">
                <a16:creationId xmlns:a16="http://schemas.microsoft.com/office/drawing/2014/main" id="{0F1F3380-32A5-4A5C-A390-0B82E31EA81A}"/>
              </a:ext>
            </a:extLst>
          </p:cNvPr>
          <p:cNvPicPr/>
          <p:nvPr/>
        </p:nvPicPr>
        <p:blipFill>
          <a:blip r:embed="rId4"/>
          <a:stretch>
            <a:fillRect/>
          </a:stretch>
        </p:blipFill>
        <p:spPr>
          <a:xfrm>
            <a:off x="4572000" y="3898552"/>
            <a:ext cx="2670810" cy="1976755"/>
          </a:xfrm>
          <a:prstGeom prst="rect">
            <a:avLst/>
          </a:prstGeom>
        </p:spPr>
      </p:pic>
    </p:spTree>
    <p:extLst>
      <p:ext uri="{BB962C8B-B14F-4D97-AF65-F5344CB8AC3E}">
        <p14:creationId xmlns:p14="http://schemas.microsoft.com/office/powerpoint/2010/main" val="33609362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kern="0" dirty="0">
                <a:latin typeface="Times New Roman" pitchFamily="18" charset="0"/>
                <a:cs typeface="Times New Roman" pitchFamily="18" charset="0"/>
              </a:rPr>
              <a:t>深度优先搜索</a:t>
            </a:r>
            <a:r>
              <a:rPr kumimoji="1" lang="en-US" altLang="zh-CN" kern="0" dirty="0">
                <a:latin typeface="Times New Roman" pitchFamily="18" charset="0"/>
                <a:cs typeface="Times New Roman" pitchFamily="18" charset="0"/>
              </a:rPr>
              <a:t>DFS ( Depth First Search )</a:t>
            </a:r>
            <a:endParaRPr lang="zh-CN" altLang="en-US" dirty="0"/>
          </a:p>
        </p:txBody>
      </p:sp>
      <p:sp>
        <p:nvSpPr>
          <p:cNvPr id="3" name="内容占位符 2"/>
          <p:cNvSpPr>
            <a:spLocks noGrp="1"/>
          </p:cNvSpPr>
          <p:nvPr>
            <p:ph idx="1"/>
          </p:nvPr>
        </p:nvSpPr>
        <p:spPr/>
        <p:txBody>
          <a:bodyPr>
            <a:normAutofit/>
          </a:bodyPr>
          <a:lstStyle/>
          <a:p>
            <a:pPr marL="342900" lvl="0" indent="-342900" fontAlgn="base">
              <a:lnSpc>
                <a:spcPct val="135000"/>
              </a:lnSpc>
              <a:spcBef>
                <a:spcPts val="600"/>
              </a:spcBef>
              <a:spcAft>
                <a:spcPct val="0"/>
              </a:spcAft>
              <a:buClr>
                <a:srgbClr val="005825"/>
              </a:buClr>
              <a:buSzPct val="50000"/>
              <a:buFont typeface="Wingdings" pitchFamily="2" charset="2"/>
              <a:buChar char="n"/>
              <a:defRPr/>
            </a:pPr>
            <a:r>
              <a:rPr kumimoji="1" lang="en-US" altLang="zh-CN" sz="1800" kern="0" dirty="0">
                <a:latin typeface="Times New Roman" pitchFamily="18" charset="0"/>
                <a:cs typeface="Times New Roman" pitchFamily="18" charset="0"/>
              </a:rPr>
              <a:t>DFS</a:t>
            </a:r>
            <a:r>
              <a:rPr kumimoji="1" lang="en-US" altLang="zh-CN" sz="1800" i="1" kern="0" dirty="0">
                <a:latin typeface="Times New Roman" pitchFamily="18" charset="0"/>
                <a:cs typeface="Times New Roman" pitchFamily="18" charset="0"/>
              </a:rPr>
              <a:t> </a:t>
            </a:r>
            <a:r>
              <a:rPr kumimoji="1" lang="zh-CN" altLang="en-US" sz="1800" kern="0" dirty="0">
                <a:latin typeface="Times New Roman" pitchFamily="18" charset="0"/>
                <a:cs typeface="Times New Roman" pitchFamily="18" charset="0"/>
              </a:rPr>
              <a:t>在访问图中某一起始顶点 </a:t>
            </a:r>
            <a:r>
              <a:rPr kumimoji="1" lang="en-US" altLang="zh-CN" sz="1800" i="1" kern="0" dirty="0">
                <a:latin typeface="Times New Roman" pitchFamily="18" charset="0"/>
                <a:cs typeface="Times New Roman" pitchFamily="18" charset="0"/>
              </a:rPr>
              <a:t>v </a:t>
            </a:r>
            <a:r>
              <a:rPr kumimoji="1" lang="zh-CN" altLang="en-US" sz="1800" kern="0" dirty="0">
                <a:latin typeface="Times New Roman" pitchFamily="18" charset="0"/>
                <a:cs typeface="Times New Roman" pitchFamily="18" charset="0"/>
              </a:rPr>
              <a:t>后</a:t>
            </a:r>
            <a:r>
              <a:rPr kumimoji="1" lang="en-US" altLang="zh-CN" sz="1800" kern="0" dirty="0">
                <a:latin typeface="Times New Roman" pitchFamily="18" charset="0"/>
                <a:cs typeface="Times New Roman" pitchFamily="18" charset="0"/>
              </a:rPr>
              <a:t>,  </a:t>
            </a:r>
          </a:p>
          <a:p>
            <a:pPr marL="342900" lvl="0" indent="-342900" fontAlgn="base">
              <a:lnSpc>
                <a:spcPct val="135000"/>
              </a:lnSpc>
              <a:spcBef>
                <a:spcPts val="600"/>
              </a:spcBef>
              <a:spcAft>
                <a:spcPct val="0"/>
              </a:spcAft>
              <a:buClr>
                <a:srgbClr val="005825"/>
              </a:buClr>
              <a:buSzPct val="50000"/>
              <a:buFont typeface="Wingdings" pitchFamily="2" charset="2"/>
              <a:buChar char="n"/>
              <a:defRPr/>
            </a:pPr>
            <a:r>
              <a:rPr kumimoji="1" lang="zh-CN" altLang="en-US" sz="1800" kern="0" dirty="0">
                <a:latin typeface="Times New Roman" pitchFamily="18" charset="0"/>
                <a:cs typeface="Times New Roman" pitchFamily="18" charset="0"/>
              </a:rPr>
              <a:t>由 </a:t>
            </a:r>
            <a:r>
              <a:rPr kumimoji="1" lang="en-US" altLang="zh-CN" sz="1800" i="1" kern="0" dirty="0">
                <a:latin typeface="Times New Roman" pitchFamily="18" charset="0"/>
                <a:cs typeface="Times New Roman" pitchFamily="18" charset="0"/>
              </a:rPr>
              <a:t>v </a:t>
            </a:r>
            <a:r>
              <a:rPr kumimoji="1" lang="zh-CN" altLang="en-US" sz="1800" kern="0" dirty="0">
                <a:latin typeface="Times New Roman" pitchFamily="18" charset="0"/>
                <a:cs typeface="Times New Roman" pitchFamily="18" charset="0"/>
              </a:rPr>
              <a:t>出发</a:t>
            </a:r>
            <a:r>
              <a:rPr kumimoji="1" lang="en-US" altLang="zh-CN" sz="1800" kern="0" dirty="0">
                <a:latin typeface="Times New Roman" pitchFamily="18" charset="0"/>
                <a:cs typeface="Times New Roman" pitchFamily="18" charset="0"/>
              </a:rPr>
              <a:t>, </a:t>
            </a:r>
            <a:r>
              <a:rPr kumimoji="1" lang="zh-CN" altLang="en-US" sz="1800" kern="0" dirty="0">
                <a:latin typeface="Times New Roman" pitchFamily="18" charset="0"/>
                <a:cs typeface="Times New Roman" pitchFamily="18" charset="0"/>
              </a:rPr>
              <a:t>访问它的任一邻接顶点 </a:t>
            </a:r>
            <a:r>
              <a:rPr kumimoji="1" lang="en-US" altLang="zh-CN" sz="1800" i="1" kern="0" dirty="0">
                <a:latin typeface="Times New Roman" pitchFamily="18" charset="0"/>
                <a:cs typeface="Times New Roman" pitchFamily="18" charset="0"/>
              </a:rPr>
              <a:t>w</a:t>
            </a:r>
            <a:r>
              <a:rPr kumimoji="1" lang="en-US" altLang="zh-CN" sz="1800" kern="0" baseline="-25000" dirty="0">
                <a:latin typeface="Times New Roman" pitchFamily="18" charset="0"/>
                <a:cs typeface="Times New Roman" pitchFamily="18" charset="0"/>
              </a:rPr>
              <a:t>1</a:t>
            </a:r>
            <a:r>
              <a:rPr kumimoji="1" lang="en-US" altLang="zh-CN" sz="1800" kern="0" dirty="0">
                <a:latin typeface="Times New Roman" pitchFamily="18" charset="0"/>
                <a:cs typeface="Times New Roman" pitchFamily="18" charset="0"/>
              </a:rPr>
              <a:t>; </a:t>
            </a:r>
          </a:p>
          <a:p>
            <a:pPr marL="342900" lvl="0" indent="-342900" fontAlgn="base">
              <a:lnSpc>
                <a:spcPct val="135000"/>
              </a:lnSpc>
              <a:spcBef>
                <a:spcPts val="600"/>
              </a:spcBef>
              <a:spcAft>
                <a:spcPct val="0"/>
              </a:spcAft>
              <a:buClr>
                <a:srgbClr val="005825"/>
              </a:buClr>
              <a:buSzPct val="50000"/>
              <a:buFont typeface="Wingdings" pitchFamily="2" charset="2"/>
              <a:buChar char="n"/>
              <a:defRPr/>
            </a:pPr>
            <a:r>
              <a:rPr kumimoji="1" lang="zh-CN" altLang="en-US" sz="1800" kern="0" dirty="0">
                <a:latin typeface="Times New Roman" pitchFamily="18" charset="0"/>
                <a:cs typeface="Times New Roman" pitchFamily="18" charset="0"/>
              </a:rPr>
              <a:t>再从 </a:t>
            </a:r>
            <a:r>
              <a:rPr kumimoji="1" lang="en-US" altLang="zh-CN" sz="1800" i="1" kern="0" dirty="0">
                <a:latin typeface="Times New Roman" pitchFamily="18" charset="0"/>
                <a:cs typeface="Times New Roman" pitchFamily="18" charset="0"/>
              </a:rPr>
              <a:t>w</a:t>
            </a:r>
            <a:r>
              <a:rPr kumimoji="1" lang="en-US" altLang="zh-CN" sz="1800" kern="0" baseline="-25000" dirty="0">
                <a:latin typeface="Times New Roman" pitchFamily="18" charset="0"/>
                <a:cs typeface="Times New Roman" pitchFamily="18" charset="0"/>
              </a:rPr>
              <a:t>1 </a:t>
            </a:r>
            <a:r>
              <a:rPr kumimoji="1" lang="zh-CN" altLang="en-US" sz="1800" kern="0" dirty="0">
                <a:latin typeface="Times New Roman" pitchFamily="18" charset="0"/>
                <a:cs typeface="Times New Roman" pitchFamily="18" charset="0"/>
              </a:rPr>
              <a:t>出发</a:t>
            </a:r>
            <a:r>
              <a:rPr kumimoji="1" lang="en-US" altLang="zh-CN" sz="1800" kern="0" dirty="0">
                <a:latin typeface="Times New Roman" pitchFamily="18" charset="0"/>
                <a:cs typeface="Times New Roman" pitchFamily="18" charset="0"/>
              </a:rPr>
              <a:t>, </a:t>
            </a:r>
            <a:r>
              <a:rPr kumimoji="1" lang="zh-CN" altLang="en-US" sz="1800" kern="0" dirty="0">
                <a:latin typeface="Times New Roman" pitchFamily="18" charset="0"/>
                <a:cs typeface="Times New Roman" pitchFamily="18" charset="0"/>
              </a:rPr>
              <a:t>访问与 </a:t>
            </a:r>
            <a:r>
              <a:rPr kumimoji="1" lang="en-US" altLang="zh-CN" sz="1800" i="1" kern="0" dirty="0">
                <a:latin typeface="Times New Roman" pitchFamily="18" charset="0"/>
                <a:cs typeface="Times New Roman" pitchFamily="18" charset="0"/>
              </a:rPr>
              <a:t>w</a:t>
            </a:r>
            <a:r>
              <a:rPr kumimoji="1" lang="en-US" altLang="zh-CN" sz="1800" kern="0" baseline="-25000" dirty="0">
                <a:latin typeface="Times New Roman" pitchFamily="18" charset="0"/>
                <a:cs typeface="Times New Roman" pitchFamily="18" charset="0"/>
              </a:rPr>
              <a:t>1</a:t>
            </a:r>
            <a:r>
              <a:rPr kumimoji="1" lang="zh-CN" altLang="en-US" sz="1800" kern="0" dirty="0">
                <a:latin typeface="Times New Roman" pitchFamily="18" charset="0"/>
                <a:cs typeface="Times New Roman" pitchFamily="18" charset="0"/>
              </a:rPr>
              <a:t>邻 接但还没有访问过的顶点 </a:t>
            </a:r>
            <a:r>
              <a:rPr kumimoji="1" lang="en-US" altLang="zh-CN" sz="1800" i="1" kern="0" dirty="0">
                <a:latin typeface="Times New Roman" pitchFamily="18" charset="0"/>
                <a:cs typeface="Times New Roman" pitchFamily="18" charset="0"/>
              </a:rPr>
              <a:t>w</a:t>
            </a:r>
            <a:r>
              <a:rPr kumimoji="1" lang="en-US" altLang="zh-CN" sz="1800" kern="0" baseline="-25000" dirty="0">
                <a:latin typeface="Times New Roman" pitchFamily="18" charset="0"/>
                <a:cs typeface="Times New Roman" pitchFamily="18" charset="0"/>
              </a:rPr>
              <a:t>2</a:t>
            </a:r>
            <a:r>
              <a:rPr kumimoji="1" lang="en-US" altLang="zh-CN" sz="1800" kern="0" dirty="0">
                <a:latin typeface="Times New Roman" pitchFamily="18" charset="0"/>
                <a:cs typeface="Times New Roman" pitchFamily="18" charset="0"/>
              </a:rPr>
              <a:t>; </a:t>
            </a:r>
          </a:p>
          <a:p>
            <a:pPr marL="342900" lvl="0" indent="-342900" fontAlgn="base">
              <a:lnSpc>
                <a:spcPct val="135000"/>
              </a:lnSpc>
              <a:spcBef>
                <a:spcPts val="600"/>
              </a:spcBef>
              <a:spcAft>
                <a:spcPct val="0"/>
              </a:spcAft>
              <a:buClr>
                <a:srgbClr val="005825"/>
              </a:buClr>
              <a:buSzPct val="50000"/>
              <a:buFont typeface="Wingdings" pitchFamily="2" charset="2"/>
              <a:buChar char="n"/>
              <a:defRPr/>
            </a:pPr>
            <a:r>
              <a:rPr kumimoji="1" lang="zh-CN" altLang="en-US" sz="1800" kern="0" dirty="0">
                <a:latin typeface="Times New Roman" pitchFamily="18" charset="0"/>
                <a:cs typeface="Times New Roman" pitchFamily="18" charset="0"/>
              </a:rPr>
              <a:t>然后再从 </a:t>
            </a:r>
            <a:r>
              <a:rPr kumimoji="1" lang="en-US" altLang="zh-CN" sz="1800" i="1" kern="0" dirty="0">
                <a:latin typeface="Times New Roman" pitchFamily="18" charset="0"/>
                <a:cs typeface="Times New Roman" pitchFamily="18" charset="0"/>
              </a:rPr>
              <a:t>w</a:t>
            </a:r>
            <a:r>
              <a:rPr kumimoji="1" lang="en-US" altLang="zh-CN" sz="1800" kern="0" baseline="-25000" dirty="0">
                <a:latin typeface="Times New Roman" pitchFamily="18" charset="0"/>
                <a:cs typeface="Times New Roman" pitchFamily="18" charset="0"/>
              </a:rPr>
              <a:t>2 </a:t>
            </a:r>
            <a:r>
              <a:rPr kumimoji="1" lang="zh-CN" altLang="en-US" sz="1800" kern="0" dirty="0">
                <a:latin typeface="Times New Roman" pitchFamily="18" charset="0"/>
                <a:cs typeface="Times New Roman" pitchFamily="18" charset="0"/>
              </a:rPr>
              <a:t>出发</a:t>
            </a:r>
            <a:r>
              <a:rPr kumimoji="1" lang="en-US" altLang="zh-CN" sz="1800" kern="0" dirty="0">
                <a:latin typeface="Times New Roman" pitchFamily="18" charset="0"/>
                <a:cs typeface="Times New Roman" pitchFamily="18" charset="0"/>
              </a:rPr>
              <a:t>, </a:t>
            </a:r>
            <a:r>
              <a:rPr kumimoji="1" lang="zh-CN" altLang="en-US" sz="1800" kern="0" dirty="0">
                <a:latin typeface="Times New Roman" pitchFamily="18" charset="0"/>
                <a:cs typeface="Times New Roman" pitchFamily="18" charset="0"/>
              </a:rPr>
              <a:t>进行类似的访问</a:t>
            </a:r>
            <a:r>
              <a:rPr kumimoji="1" lang="en-US" altLang="zh-CN" sz="1800" kern="0" dirty="0">
                <a:latin typeface="Times New Roman" pitchFamily="18" charset="0"/>
                <a:cs typeface="Times New Roman" pitchFamily="18" charset="0"/>
              </a:rPr>
              <a:t>, … </a:t>
            </a:r>
          </a:p>
          <a:p>
            <a:pPr marL="342900" lvl="0" indent="-342900" fontAlgn="base">
              <a:lnSpc>
                <a:spcPct val="135000"/>
              </a:lnSpc>
              <a:spcBef>
                <a:spcPts val="600"/>
              </a:spcBef>
              <a:spcAft>
                <a:spcPct val="0"/>
              </a:spcAft>
              <a:buClr>
                <a:srgbClr val="005825"/>
              </a:buClr>
              <a:buSzPct val="50000"/>
              <a:buFont typeface="Wingdings" pitchFamily="2" charset="2"/>
              <a:buChar char="n"/>
              <a:defRPr/>
            </a:pPr>
            <a:r>
              <a:rPr kumimoji="1" lang="zh-CN" altLang="en-US" sz="1800" kern="0" dirty="0">
                <a:latin typeface="Times New Roman" pitchFamily="18" charset="0"/>
                <a:cs typeface="Times New Roman" pitchFamily="18" charset="0"/>
              </a:rPr>
              <a:t>如此进行下去</a:t>
            </a:r>
            <a:r>
              <a:rPr kumimoji="1" lang="en-US" altLang="zh-CN" sz="1800" kern="0" dirty="0">
                <a:latin typeface="Times New Roman" pitchFamily="18" charset="0"/>
                <a:cs typeface="Times New Roman" pitchFamily="18" charset="0"/>
              </a:rPr>
              <a:t>,  </a:t>
            </a:r>
            <a:r>
              <a:rPr kumimoji="1" lang="zh-CN" altLang="en-US" sz="1800" kern="0" dirty="0">
                <a:latin typeface="Times New Roman" pitchFamily="18" charset="0"/>
                <a:cs typeface="Times New Roman" pitchFamily="18" charset="0"/>
              </a:rPr>
              <a:t>直至到达所有的邻接顶点都被访问过的顶点 </a:t>
            </a:r>
            <a:r>
              <a:rPr kumimoji="1" lang="en-US" altLang="zh-CN" sz="1800" i="1" kern="0" dirty="0">
                <a:latin typeface="Times New Roman" pitchFamily="18" charset="0"/>
                <a:cs typeface="Times New Roman" pitchFamily="18" charset="0"/>
              </a:rPr>
              <a:t>u </a:t>
            </a:r>
            <a:r>
              <a:rPr kumimoji="1" lang="zh-CN" altLang="en-US" sz="1800" kern="0" dirty="0">
                <a:latin typeface="Times New Roman" pitchFamily="18" charset="0"/>
                <a:cs typeface="Times New Roman" pitchFamily="18" charset="0"/>
              </a:rPr>
              <a:t>为止。</a:t>
            </a:r>
            <a:endParaRPr kumimoji="1" lang="en-US" altLang="zh-CN" sz="1800" kern="0" dirty="0">
              <a:latin typeface="Times New Roman" pitchFamily="18" charset="0"/>
              <a:cs typeface="Times New Roman" pitchFamily="18" charset="0"/>
            </a:endParaRPr>
          </a:p>
          <a:p>
            <a:pPr marL="342900" lvl="0" indent="-342900" fontAlgn="base">
              <a:lnSpc>
                <a:spcPct val="135000"/>
              </a:lnSpc>
              <a:spcBef>
                <a:spcPts val="600"/>
              </a:spcBef>
              <a:spcAft>
                <a:spcPct val="0"/>
              </a:spcAft>
              <a:buClr>
                <a:srgbClr val="005825"/>
              </a:buClr>
              <a:buSzPct val="50000"/>
              <a:buFont typeface="Wingdings" pitchFamily="2" charset="2"/>
              <a:buChar char="n"/>
              <a:defRPr/>
            </a:pPr>
            <a:r>
              <a:rPr kumimoji="1" lang="zh-CN" altLang="en-US" sz="1800" kern="0" dirty="0">
                <a:latin typeface="Times New Roman" pitchFamily="18" charset="0"/>
                <a:cs typeface="Times New Roman" pitchFamily="18" charset="0"/>
              </a:rPr>
              <a:t>接着</a:t>
            </a:r>
            <a:r>
              <a:rPr kumimoji="1" lang="en-US" altLang="zh-CN" sz="1800" kern="0" dirty="0">
                <a:latin typeface="Times New Roman" pitchFamily="18" charset="0"/>
                <a:cs typeface="Times New Roman" pitchFamily="18" charset="0"/>
              </a:rPr>
              <a:t>,  </a:t>
            </a:r>
            <a:r>
              <a:rPr kumimoji="1" lang="zh-CN" altLang="en-US" sz="1800" kern="0" dirty="0">
                <a:solidFill>
                  <a:srgbClr val="0000FF"/>
                </a:solidFill>
                <a:latin typeface="Times New Roman" pitchFamily="18" charset="0"/>
                <a:cs typeface="Times New Roman" pitchFamily="18" charset="0"/>
              </a:rPr>
              <a:t>退回一步</a:t>
            </a:r>
            <a:r>
              <a:rPr kumimoji="1" lang="en-US" altLang="zh-CN" sz="1800" kern="0" dirty="0">
                <a:solidFill>
                  <a:srgbClr val="0000FF"/>
                </a:solidFill>
                <a:latin typeface="Times New Roman" pitchFamily="18" charset="0"/>
                <a:cs typeface="Times New Roman" pitchFamily="18" charset="0"/>
              </a:rPr>
              <a:t>,  </a:t>
            </a:r>
            <a:r>
              <a:rPr kumimoji="1" lang="zh-CN" altLang="en-US" sz="1800" kern="0" dirty="0">
                <a:solidFill>
                  <a:srgbClr val="0000FF"/>
                </a:solidFill>
                <a:latin typeface="Times New Roman" pitchFamily="18" charset="0"/>
                <a:cs typeface="Times New Roman" pitchFamily="18" charset="0"/>
              </a:rPr>
              <a:t>退到前一次刚访问过的顶点</a:t>
            </a:r>
            <a:r>
              <a:rPr kumimoji="1" lang="en-US" altLang="zh-CN" sz="1800" kern="0" dirty="0">
                <a:latin typeface="Times New Roman" pitchFamily="18" charset="0"/>
                <a:cs typeface="Times New Roman" pitchFamily="18" charset="0"/>
              </a:rPr>
              <a:t>,  </a:t>
            </a:r>
            <a:r>
              <a:rPr kumimoji="1" lang="zh-CN" altLang="en-US" sz="1800" kern="0" dirty="0">
                <a:latin typeface="Times New Roman" pitchFamily="18" charset="0"/>
                <a:cs typeface="Times New Roman" pitchFamily="18" charset="0"/>
              </a:rPr>
              <a:t>看是否还有其它没有被访问的邻接顶点。</a:t>
            </a:r>
            <a:endParaRPr kumimoji="1" lang="en-US" altLang="zh-CN" sz="1800" kern="0" dirty="0">
              <a:latin typeface="Times New Roman" pitchFamily="18" charset="0"/>
              <a:cs typeface="Times New Roman" pitchFamily="18" charset="0"/>
            </a:endParaRPr>
          </a:p>
          <a:p>
            <a:pPr marL="800100" lvl="1" indent="-342900" fontAlgn="base">
              <a:lnSpc>
                <a:spcPct val="135000"/>
              </a:lnSpc>
              <a:spcBef>
                <a:spcPts val="600"/>
              </a:spcBef>
              <a:spcAft>
                <a:spcPct val="0"/>
              </a:spcAft>
              <a:buClr>
                <a:srgbClr val="005825"/>
              </a:buClr>
              <a:buSzPct val="50000"/>
              <a:buFont typeface="Wingdings" pitchFamily="2" charset="2"/>
              <a:buChar char="n"/>
              <a:defRPr/>
            </a:pPr>
            <a:r>
              <a:rPr kumimoji="1" lang="zh-CN" altLang="en-US" sz="1800" kern="0" dirty="0">
                <a:latin typeface="Times New Roman" pitchFamily="18" charset="0"/>
                <a:cs typeface="Times New Roman" pitchFamily="18" charset="0"/>
              </a:rPr>
              <a:t>如果有</a:t>
            </a:r>
            <a:r>
              <a:rPr kumimoji="1" lang="en-US" altLang="zh-CN" sz="1800" kern="0" dirty="0">
                <a:latin typeface="Times New Roman" pitchFamily="18" charset="0"/>
                <a:cs typeface="Times New Roman" pitchFamily="18" charset="0"/>
              </a:rPr>
              <a:t>,  </a:t>
            </a:r>
            <a:r>
              <a:rPr kumimoji="1" lang="zh-CN" altLang="en-US" sz="1800" kern="0" dirty="0">
                <a:latin typeface="Times New Roman" pitchFamily="18" charset="0"/>
                <a:cs typeface="Times New Roman" pitchFamily="18" charset="0"/>
              </a:rPr>
              <a:t>则访问此顶点</a:t>
            </a:r>
            <a:r>
              <a:rPr kumimoji="1" lang="en-US" altLang="zh-CN" sz="1800" kern="0" dirty="0">
                <a:latin typeface="Times New Roman" pitchFamily="18" charset="0"/>
                <a:cs typeface="Times New Roman" pitchFamily="18" charset="0"/>
              </a:rPr>
              <a:t>, </a:t>
            </a:r>
            <a:r>
              <a:rPr kumimoji="1" lang="zh-CN" altLang="en-US" sz="1800" kern="0" dirty="0">
                <a:latin typeface="Times New Roman" pitchFamily="18" charset="0"/>
                <a:cs typeface="Times New Roman" pitchFamily="18" charset="0"/>
              </a:rPr>
              <a:t>之后再从此顶点出发</a:t>
            </a:r>
            <a:r>
              <a:rPr kumimoji="1" lang="en-US" altLang="zh-CN" sz="1800" kern="0" dirty="0">
                <a:latin typeface="Times New Roman" pitchFamily="18" charset="0"/>
                <a:cs typeface="Times New Roman" pitchFamily="18" charset="0"/>
              </a:rPr>
              <a:t>,  </a:t>
            </a:r>
            <a:r>
              <a:rPr kumimoji="1" lang="zh-CN" altLang="en-US" sz="1800" kern="0" dirty="0">
                <a:latin typeface="Times New Roman" pitchFamily="18" charset="0"/>
                <a:cs typeface="Times New Roman" pitchFamily="18" charset="0"/>
              </a:rPr>
              <a:t>进行与前述类似的访问</a:t>
            </a:r>
            <a:r>
              <a:rPr kumimoji="1" lang="en-US" altLang="zh-CN" sz="1800" kern="0" dirty="0">
                <a:latin typeface="Times New Roman" pitchFamily="18" charset="0"/>
                <a:cs typeface="Times New Roman" pitchFamily="18" charset="0"/>
              </a:rPr>
              <a:t>; </a:t>
            </a:r>
          </a:p>
          <a:p>
            <a:pPr marL="800100" lvl="1" indent="-342900" fontAlgn="base">
              <a:lnSpc>
                <a:spcPct val="135000"/>
              </a:lnSpc>
              <a:spcBef>
                <a:spcPts val="600"/>
              </a:spcBef>
              <a:spcAft>
                <a:spcPct val="0"/>
              </a:spcAft>
              <a:buClr>
                <a:srgbClr val="005825"/>
              </a:buClr>
              <a:buSzPct val="50000"/>
              <a:buFont typeface="Wingdings" pitchFamily="2" charset="2"/>
              <a:buChar char="n"/>
              <a:defRPr/>
            </a:pPr>
            <a:r>
              <a:rPr kumimoji="1" lang="zh-CN" altLang="en-US" sz="1800" kern="0" dirty="0">
                <a:latin typeface="Times New Roman" pitchFamily="18" charset="0"/>
                <a:cs typeface="Times New Roman" pitchFamily="18" charset="0"/>
              </a:rPr>
              <a:t>如果没有</a:t>
            </a:r>
            <a:r>
              <a:rPr kumimoji="1" lang="en-US" altLang="zh-CN" sz="1800" kern="0" dirty="0">
                <a:latin typeface="Times New Roman" pitchFamily="18" charset="0"/>
                <a:cs typeface="Times New Roman" pitchFamily="18" charset="0"/>
              </a:rPr>
              <a:t>, </a:t>
            </a:r>
            <a:r>
              <a:rPr kumimoji="1" lang="zh-CN" altLang="en-US" sz="1800" kern="0" dirty="0">
                <a:latin typeface="Times New Roman" pitchFamily="18" charset="0"/>
                <a:cs typeface="Times New Roman" pitchFamily="18" charset="0"/>
              </a:rPr>
              <a:t>就</a:t>
            </a:r>
            <a:r>
              <a:rPr kumimoji="1" lang="zh-CN" altLang="en-US" sz="1800" kern="0" dirty="0">
                <a:solidFill>
                  <a:srgbClr val="0000FF"/>
                </a:solidFill>
                <a:latin typeface="Times New Roman" pitchFamily="18" charset="0"/>
                <a:cs typeface="Times New Roman" pitchFamily="18" charset="0"/>
              </a:rPr>
              <a:t>再退回一步进行搜索</a:t>
            </a:r>
            <a:r>
              <a:rPr kumimoji="1" lang="zh-CN" altLang="en-US" sz="1800" kern="0" dirty="0">
                <a:latin typeface="Times New Roman" pitchFamily="18" charset="0"/>
                <a:cs typeface="Times New Roman" pitchFamily="18" charset="0"/>
              </a:rPr>
              <a:t>。</a:t>
            </a:r>
            <a:endParaRPr kumimoji="1" lang="en-US" altLang="zh-CN" sz="1800" kern="0" dirty="0">
              <a:latin typeface="Times New Roman" pitchFamily="18" charset="0"/>
              <a:cs typeface="Times New Roman" pitchFamily="18" charset="0"/>
            </a:endParaRPr>
          </a:p>
          <a:p>
            <a:pPr marL="342900" lvl="0" indent="-342900" fontAlgn="base">
              <a:lnSpc>
                <a:spcPct val="135000"/>
              </a:lnSpc>
              <a:spcBef>
                <a:spcPts val="600"/>
              </a:spcBef>
              <a:spcAft>
                <a:spcPct val="0"/>
              </a:spcAft>
              <a:buClr>
                <a:srgbClr val="005825"/>
              </a:buClr>
              <a:buSzPct val="50000"/>
              <a:buFont typeface="Wingdings" pitchFamily="2" charset="2"/>
              <a:buChar char="n"/>
              <a:defRPr/>
            </a:pPr>
            <a:r>
              <a:rPr kumimoji="1" lang="zh-CN" altLang="en-US" sz="1800" kern="0" dirty="0">
                <a:latin typeface="Times New Roman" pitchFamily="18" charset="0"/>
                <a:cs typeface="Times New Roman" pitchFamily="18" charset="0"/>
              </a:rPr>
              <a:t>重复上述过程</a:t>
            </a:r>
            <a:r>
              <a:rPr kumimoji="1" lang="en-US" altLang="zh-CN" sz="1800" kern="0" dirty="0">
                <a:latin typeface="Times New Roman" pitchFamily="18" charset="0"/>
                <a:cs typeface="Times New Roman" pitchFamily="18" charset="0"/>
              </a:rPr>
              <a:t>, </a:t>
            </a:r>
            <a:r>
              <a:rPr kumimoji="1" lang="zh-CN" altLang="en-US" sz="1800" kern="0" dirty="0">
                <a:latin typeface="Times New Roman" pitchFamily="18" charset="0"/>
                <a:cs typeface="Times New Roman" pitchFamily="18" charset="0"/>
              </a:rPr>
              <a:t>直到连通图中所有顶点都被访问过为止。</a:t>
            </a:r>
          </a:p>
          <a:p>
            <a:endParaRPr lang="zh-CN" altLang="en-US" dirty="0"/>
          </a:p>
        </p:txBody>
      </p:sp>
      <p:sp>
        <p:nvSpPr>
          <p:cNvPr id="4" name="页脚占位符 3"/>
          <p:cNvSpPr>
            <a:spLocks noGrp="1"/>
          </p:cNvSpPr>
          <p:nvPr>
            <p:ph type="ftr" sz="quarter" idx="11"/>
          </p:nvPr>
        </p:nvSpPr>
        <p:spPr>
          <a:xfrm>
            <a:off x="0" y="6356351"/>
            <a:ext cx="3086100" cy="365125"/>
          </a:xfrm>
        </p:spPr>
        <p:txBody>
          <a:bodyPr/>
          <a:lstStyle/>
          <a:p>
            <a:pPr algn="l"/>
            <a:r>
              <a:rPr lang="en-US" altLang="zh-CN"/>
              <a:t>Data Structure &amp; Algorithms</a:t>
            </a:r>
            <a:endParaRPr lang="zh-CN" altLang="en-US" dirty="0"/>
          </a:p>
        </p:txBody>
      </p:sp>
      <p:sp>
        <p:nvSpPr>
          <p:cNvPr id="6" name="灯片编号占位符 5"/>
          <p:cNvSpPr>
            <a:spLocks noGrp="1"/>
          </p:cNvSpPr>
          <p:nvPr>
            <p:ph type="sldNum" sz="quarter" idx="12"/>
          </p:nvPr>
        </p:nvSpPr>
        <p:spPr/>
        <p:txBody>
          <a:bodyPr/>
          <a:lstStyle/>
          <a:p>
            <a:fld id="{36FD9405-CE62-418F-9683-85B6A1C55A4B}" type="slidenum">
              <a:rPr lang="zh-CN" altLang="en-US" smtClean="0"/>
              <a:pPr/>
              <a:t>7</a:t>
            </a:fld>
            <a:endParaRPr lang="zh-CN" altLang="en-US" dirty="0"/>
          </a:p>
        </p:txBody>
      </p:sp>
    </p:spTree>
    <p:extLst>
      <p:ext uri="{BB962C8B-B14F-4D97-AF65-F5344CB8AC3E}">
        <p14:creationId xmlns:p14="http://schemas.microsoft.com/office/powerpoint/2010/main" val="20959279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图的遍历与连通性</a:t>
            </a:r>
          </a:p>
        </p:txBody>
      </p:sp>
      <p:sp>
        <p:nvSpPr>
          <p:cNvPr id="4" name="页脚占位符 3"/>
          <p:cNvSpPr>
            <a:spLocks noGrp="1"/>
          </p:cNvSpPr>
          <p:nvPr>
            <p:ph type="ftr" sz="quarter" idx="11"/>
          </p:nvPr>
        </p:nvSpPr>
        <p:spPr>
          <a:xfrm>
            <a:off x="0" y="6356351"/>
            <a:ext cx="3086100" cy="365125"/>
          </a:xfrm>
        </p:spPr>
        <p:txBody>
          <a:bodyPr/>
          <a:lstStyle/>
          <a:p>
            <a:pPr algn="l"/>
            <a:r>
              <a:rPr lang="en-US" altLang="zh-CN"/>
              <a:t>Data Structure &amp; Algorithms</a:t>
            </a:r>
            <a:endParaRPr lang="zh-CN" altLang="en-US" dirty="0"/>
          </a:p>
        </p:txBody>
      </p:sp>
      <p:sp>
        <p:nvSpPr>
          <p:cNvPr id="8" name="内容占位符 2"/>
          <p:cNvSpPr>
            <a:spLocks noGrp="1"/>
          </p:cNvSpPr>
          <p:nvPr>
            <p:ph idx="1"/>
          </p:nvPr>
        </p:nvSpPr>
        <p:spPr>
          <a:xfrm>
            <a:off x="432000" y="976838"/>
            <a:ext cx="8280000" cy="5063602"/>
          </a:xfrm>
        </p:spPr>
        <p:txBody>
          <a:bodyPr/>
          <a:lstStyle/>
          <a:p>
            <a:pPr marL="342900" lvl="0" indent="-342900" fontAlgn="base">
              <a:lnSpc>
                <a:spcPct val="100000"/>
              </a:lnSpc>
              <a:spcBef>
                <a:spcPct val="20000"/>
              </a:spcBef>
              <a:spcAft>
                <a:spcPct val="0"/>
              </a:spcAft>
              <a:buSzPct val="50000"/>
              <a:buFont typeface="Wingdings" pitchFamily="2" charset="2"/>
              <a:buChar char="n"/>
              <a:defRPr/>
            </a:pPr>
            <a:r>
              <a:rPr kumimoji="1" lang="zh-CN" altLang="en-US" kern="0" dirty="0">
                <a:latin typeface="Times New Roman" pitchFamily="18" charset="0"/>
                <a:cs typeface="Times New Roman" pitchFamily="18" charset="0"/>
              </a:rPr>
              <a:t>深度优先搜索的示例</a:t>
            </a:r>
          </a:p>
          <a:p>
            <a:endParaRPr lang="zh-CN" altLang="en-US" dirty="0"/>
          </a:p>
        </p:txBody>
      </p:sp>
      <p:pic>
        <p:nvPicPr>
          <p:cNvPr id="717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4790" y="1665685"/>
            <a:ext cx="7774420" cy="41436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灯片编号占位符 2"/>
          <p:cNvSpPr>
            <a:spLocks noGrp="1"/>
          </p:cNvSpPr>
          <p:nvPr>
            <p:ph type="sldNum" sz="quarter" idx="12"/>
          </p:nvPr>
        </p:nvSpPr>
        <p:spPr/>
        <p:txBody>
          <a:bodyPr/>
          <a:lstStyle/>
          <a:p>
            <a:fld id="{36FD9405-CE62-418F-9683-85B6A1C55A4B}" type="slidenum">
              <a:rPr lang="zh-CN" altLang="en-US" smtClean="0"/>
              <a:pPr/>
              <a:t>8</a:t>
            </a:fld>
            <a:endParaRPr lang="zh-CN" altLang="en-US" dirty="0"/>
          </a:p>
        </p:txBody>
      </p:sp>
    </p:spTree>
    <p:extLst>
      <p:ext uri="{BB962C8B-B14F-4D97-AF65-F5344CB8AC3E}">
        <p14:creationId xmlns:p14="http://schemas.microsoft.com/office/powerpoint/2010/main" val="29115615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kern="0" dirty="0">
                <a:latin typeface="Times New Roman" pitchFamily="18" charset="0"/>
                <a:cs typeface="Times New Roman" pitchFamily="18" charset="0"/>
              </a:rPr>
              <a:t>深度优先搜索</a:t>
            </a:r>
            <a:r>
              <a:rPr kumimoji="1" lang="en-US" altLang="zh-CN" kern="0" dirty="0">
                <a:latin typeface="Times New Roman" pitchFamily="18" charset="0"/>
                <a:cs typeface="Times New Roman" pitchFamily="18" charset="0"/>
              </a:rPr>
              <a:t>DFS ( Depth First Search )</a:t>
            </a:r>
            <a:endParaRPr lang="zh-CN" altLang="en-US" dirty="0"/>
          </a:p>
        </p:txBody>
      </p:sp>
      <p:sp>
        <p:nvSpPr>
          <p:cNvPr id="4" name="页脚占位符 3"/>
          <p:cNvSpPr>
            <a:spLocks noGrp="1"/>
          </p:cNvSpPr>
          <p:nvPr>
            <p:ph type="ftr" sz="quarter" idx="11"/>
          </p:nvPr>
        </p:nvSpPr>
        <p:spPr>
          <a:xfrm>
            <a:off x="0" y="6356351"/>
            <a:ext cx="3086100" cy="365125"/>
          </a:xfrm>
        </p:spPr>
        <p:txBody>
          <a:bodyPr/>
          <a:lstStyle/>
          <a:p>
            <a:pPr algn="l"/>
            <a:r>
              <a:rPr lang="en-US" altLang="zh-CN"/>
              <a:t>Data Structure &amp; Algorithms</a:t>
            </a:r>
            <a:endParaRPr lang="zh-CN" altLang="en-US" dirty="0"/>
          </a:p>
        </p:txBody>
      </p:sp>
      <p:sp>
        <p:nvSpPr>
          <p:cNvPr id="6" name="矩形 5"/>
          <p:cNvSpPr/>
          <p:nvPr/>
        </p:nvSpPr>
        <p:spPr>
          <a:xfrm>
            <a:off x="458399" y="866806"/>
            <a:ext cx="8021782" cy="5455340"/>
          </a:xfrm>
          <a:prstGeom prst="rect">
            <a:avLst/>
          </a:prstGeom>
        </p:spPr>
        <p:txBody>
          <a:bodyPr wrap="square">
            <a:spAutoFit/>
          </a:bodyPr>
          <a:lstStyle/>
          <a:p>
            <a:pPr marL="342900" indent="-342900">
              <a:lnSpc>
                <a:spcPct val="120000"/>
              </a:lnSpc>
              <a:spcBef>
                <a:spcPts val="600"/>
              </a:spcBef>
              <a:buFont typeface="Arial" charset="0"/>
              <a:buChar char="•"/>
            </a:pPr>
            <a:r>
              <a:rPr lang="zh-CN" altLang="en-US" sz="2000" dirty="0">
                <a:latin typeface="Microsoft YaHei" charset="0"/>
                <a:ea typeface="Microsoft YaHei" charset="0"/>
                <a:cs typeface="Microsoft YaHei" charset="0"/>
              </a:rPr>
              <a:t>由算法思想知，这是一个</a:t>
            </a:r>
            <a:r>
              <a:rPr lang="zh-CN" altLang="en-US" sz="2000" dirty="0">
                <a:solidFill>
                  <a:srgbClr val="FF0000"/>
                </a:solidFill>
                <a:latin typeface="Microsoft YaHei" charset="0"/>
                <a:ea typeface="Microsoft YaHei" charset="0"/>
                <a:cs typeface="Microsoft YaHei" charset="0"/>
              </a:rPr>
              <a:t>递归过程</a:t>
            </a:r>
            <a:r>
              <a:rPr lang="zh-CN" altLang="en-US" sz="2000" dirty="0">
                <a:latin typeface="Microsoft YaHei" charset="0"/>
                <a:ea typeface="Microsoft YaHei" charset="0"/>
                <a:cs typeface="Microsoft YaHei" charset="0"/>
              </a:rPr>
              <a:t>。因此，先设计一个从某个顶点</a:t>
            </a:r>
            <a:r>
              <a:rPr lang="en-US" altLang="zh-CN" sz="2000" dirty="0">
                <a:latin typeface="Microsoft YaHei" charset="0"/>
                <a:ea typeface="Microsoft YaHei" charset="0"/>
                <a:cs typeface="Microsoft YaHei" charset="0"/>
              </a:rPr>
              <a:t>(</a:t>
            </a:r>
            <a:r>
              <a:rPr lang="zh-CN" altLang="en-US" sz="2000" dirty="0">
                <a:latin typeface="Microsoft YaHei" charset="0"/>
                <a:ea typeface="Microsoft YaHei" charset="0"/>
                <a:cs typeface="Microsoft YaHei" charset="0"/>
              </a:rPr>
              <a:t>编号</a:t>
            </a:r>
            <a:r>
              <a:rPr lang="en-US" altLang="zh-CN" sz="2000" dirty="0">
                <a:latin typeface="Microsoft YaHei" charset="0"/>
                <a:ea typeface="Microsoft YaHei" charset="0"/>
                <a:cs typeface="Microsoft YaHei" charset="0"/>
              </a:rPr>
              <a:t>)</a:t>
            </a:r>
            <a:r>
              <a:rPr lang="zh-CN" altLang="en-US" sz="2000" dirty="0">
                <a:latin typeface="Microsoft YaHei" charset="0"/>
                <a:ea typeface="Microsoft YaHei" charset="0"/>
                <a:cs typeface="Microsoft YaHei" charset="0"/>
              </a:rPr>
              <a:t>为</a:t>
            </a:r>
            <a:r>
              <a:rPr lang="en-US" altLang="zh-CN" sz="2000" dirty="0">
                <a:latin typeface="Microsoft YaHei" charset="0"/>
                <a:ea typeface="Microsoft YaHei" charset="0"/>
                <a:cs typeface="Microsoft YaHei" charset="0"/>
              </a:rPr>
              <a:t>v</a:t>
            </a:r>
            <a:r>
              <a:rPr lang="en-US" altLang="zh-CN" sz="2000" baseline="-18000" dirty="0">
                <a:latin typeface="Microsoft YaHei" charset="0"/>
                <a:ea typeface="Microsoft YaHei" charset="0"/>
                <a:cs typeface="Microsoft YaHei" charset="0"/>
              </a:rPr>
              <a:t>0</a:t>
            </a:r>
            <a:r>
              <a:rPr lang="zh-CN" altLang="en-US" sz="2000" dirty="0">
                <a:latin typeface="Microsoft YaHei" charset="0"/>
                <a:ea typeface="Microsoft YaHei" charset="0"/>
                <a:cs typeface="Microsoft YaHei" charset="0"/>
              </a:rPr>
              <a:t>开始深度优先搜索的函数，便于调用。</a:t>
            </a:r>
          </a:p>
          <a:p>
            <a:pPr marL="342900" indent="-342900">
              <a:lnSpc>
                <a:spcPct val="120000"/>
              </a:lnSpc>
              <a:spcBef>
                <a:spcPts val="600"/>
              </a:spcBef>
              <a:buFont typeface="Arial" charset="0"/>
              <a:buChar char="•"/>
            </a:pPr>
            <a:r>
              <a:rPr lang="zh-CN" altLang="en-US" sz="2000" dirty="0">
                <a:latin typeface="Microsoft YaHei" charset="0"/>
                <a:ea typeface="Microsoft YaHei" charset="0"/>
                <a:cs typeface="Microsoft YaHei" charset="0"/>
              </a:rPr>
              <a:t>在遍历整个图时，可以对图中的每一个未访问的顶点执行所定义的函数。</a:t>
            </a:r>
          </a:p>
          <a:p>
            <a:pPr>
              <a:lnSpc>
                <a:spcPct val="125000"/>
              </a:lnSpc>
              <a:spcBef>
                <a:spcPts val="600"/>
              </a:spcBef>
            </a:pPr>
            <a:r>
              <a:rPr lang="en-US" altLang="zh-CN" dirty="0">
                <a:latin typeface="Times New Roman" pitchFamily="18" charset="0"/>
                <a:ea typeface="微软雅黑" pitchFamily="34" charset="-122"/>
                <a:cs typeface="Times New Roman" pitchFamily="18" charset="0"/>
              </a:rPr>
              <a:t>template&lt;class Type&gt; </a:t>
            </a:r>
          </a:p>
          <a:p>
            <a:pPr>
              <a:lnSpc>
                <a:spcPct val="125000"/>
              </a:lnSpc>
              <a:spcBef>
                <a:spcPts val="600"/>
              </a:spcBef>
            </a:pPr>
            <a:r>
              <a:rPr lang="en-US" altLang="zh-CN" dirty="0">
                <a:latin typeface="Times New Roman" pitchFamily="18" charset="0"/>
                <a:ea typeface="微软雅黑" pitchFamily="34" charset="-122"/>
                <a:cs typeface="Times New Roman" pitchFamily="18" charset="0"/>
              </a:rPr>
              <a:t>void </a:t>
            </a:r>
            <a:r>
              <a:rPr lang="en-US" altLang="zh-CN" dirty="0" err="1">
                <a:latin typeface="Times New Roman" pitchFamily="18" charset="0"/>
                <a:ea typeface="微软雅黑" pitchFamily="34" charset="-122"/>
                <a:cs typeface="Times New Roman" pitchFamily="18" charset="0"/>
              </a:rPr>
              <a:t>DFSTraverse</a:t>
            </a:r>
            <a:r>
              <a:rPr lang="en-US" altLang="zh-CN" dirty="0">
                <a:latin typeface="Times New Roman" pitchFamily="18" charset="0"/>
                <a:ea typeface="微软雅黑" pitchFamily="34" charset="-122"/>
                <a:cs typeface="Times New Roman" pitchFamily="18" charset="0"/>
              </a:rPr>
              <a:t> (Graph&lt;Type&gt;&amp; G) {	</a:t>
            </a:r>
          </a:p>
          <a:p>
            <a:pPr>
              <a:lnSpc>
                <a:spcPct val="125000"/>
              </a:lnSpc>
              <a:spcBef>
                <a:spcPts val="600"/>
              </a:spcBef>
            </a:pPr>
            <a:r>
              <a:rPr lang="en-US" altLang="zh-CN" dirty="0">
                <a:latin typeface="Times New Roman" pitchFamily="18" charset="0"/>
                <a:ea typeface="微软雅黑" pitchFamily="34" charset="-122"/>
                <a:cs typeface="Times New Roman" pitchFamily="18" charset="0"/>
              </a:rPr>
              <a:t>    int n = </a:t>
            </a:r>
            <a:r>
              <a:rPr lang="en-US" altLang="zh-CN" dirty="0" err="1">
                <a:latin typeface="Times New Roman" pitchFamily="18" charset="0"/>
                <a:ea typeface="微软雅黑" pitchFamily="34" charset="-122"/>
                <a:cs typeface="Times New Roman" pitchFamily="18" charset="0"/>
              </a:rPr>
              <a:t>G.NumberOfVertices</a:t>
            </a:r>
            <a:r>
              <a:rPr lang="en-US" altLang="zh-CN" dirty="0">
                <a:latin typeface="Times New Roman" pitchFamily="18" charset="0"/>
                <a:ea typeface="微软雅黑" pitchFamily="34" charset="-122"/>
                <a:cs typeface="Times New Roman" pitchFamily="18" charset="0"/>
              </a:rPr>
              <a:t>( );</a:t>
            </a:r>
          </a:p>
          <a:p>
            <a:pPr>
              <a:lnSpc>
                <a:spcPct val="125000"/>
              </a:lnSpc>
              <a:spcBef>
                <a:spcPts val="600"/>
              </a:spcBef>
            </a:pPr>
            <a:r>
              <a:rPr lang="en-US" altLang="zh-CN" dirty="0">
                <a:latin typeface="Times New Roman" pitchFamily="18" charset="0"/>
                <a:ea typeface="微软雅黑" pitchFamily="34" charset="-122"/>
                <a:cs typeface="Times New Roman" pitchFamily="18" charset="0"/>
              </a:rPr>
              <a:t>    static int * visited = new int [n]; </a:t>
            </a:r>
          </a:p>
          <a:p>
            <a:pPr>
              <a:lnSpc>
                <a:spcPct val="125000"/>
              </a:lnSpc>
              <a:spcBef>
                <a:spcPts val="600"/>
              </a:spcBef>
            </a:pPr>
            <a:r>
              <a:rPr lang="en-US" altLang="zh-CN" dirty="0">
                <a:latin typeface="Times New Roman" pitchFamily="18" charset="0"/>
                <a:ea typeface="微软雅黑" pitchFamily="34" charset="-122"/>
                <a:cs typeface="Times New Roman" pitchFamily="18" charset="0"/>
              </a:rPr>
              <a:t>    for ( int i = 0; i &lt; n; i++ )	// </a:t>
            </a:r>
            <a:r>
              <a:rPr lang="zh-CN" altLang="en-US" dirty="0">
                <a:latin typeface="Times New Roman" pitchFamily="18" charset="0"/>
                <a:ea typeface="微软雅黑" pitchFamily="34" charset="-122"/>
                <a:cs typeface="Times New Roman" pitchFamily="18" charset="0"/>
              </a:rPr>
              <a:t>访问数组 </a:t>
            </a:r>
          </a:p>
          <a:p>
            <a:pPr>
              <a:lnSpc>
                <a:spcPct val="125000"/>
              </a:lnSpc>
              <a:spcBef>
                <a:spcPts val="600"/>
              </a:spcBef>
            </a:pPr>
            <a:r>
              <a:rPr lang="zh-CN" altLang="en-US" dirty="0">
                <a:latin typeface="Times New Roman" pitchFamily="18" charset="0"/>
                <a:ea typeface="微软雅黑" pitchFamily="34" charset="-122"/>
                <a:cs typeface="Times New Roman" pitchFamily="18" charset="0"/>
              </a:rPr>
              <a:t>           </a:t>
            </a:r>
            <a:r>
              <a:rPr lang="en-US" altLang="zh-CN" dirty="0">
                <a:latin typeface="Times New Roman" pitchFamily="18" charset="0"/>
                <a:ea typeface="微软雅黑" pitchFamily="34" charset="-122"/>
                <a:cs typeface="Times New Roman" pitchFamily="18" charset="0"/>
              </a:rPr>
              <a:t>visited [i] = 0;	// visited </a:t>
            </a:r>
            <a:r>
              <a:rPr lang="zh-CN" altLang="en-US" dirty="0">
                <a:latin typeface="Times New Roman" pitchFamily="18" charset="0"/>
                <a:ea typeface="微软雅黑" pitchFamily="34" charset="-122"/>
                <a:cs typeface="Times New Roman" pitchFamily="18" charset="0"/>
              </a:rPr>
              <a:t>初始化</a:t>
            </a:r>
          </a:p>
          <a:p>
            <a:pPr>
              <a:lnSpc>
                <a:spcPct val="125000"/>
              </a:lnSpc>
              <a:spcBef>
                <a:spcPts val="600"/>
              </a:spcBef>
            </a:pPr>
            <a:r>
              <a:rPr lang="zh-CN" altLang="en-US" dirty="0">
                <a:latin typeface="Times New Roman" pitchFamily="18" charset="0"/>
                <a:ea typeface="微软雅黑" pitchFamily="34" charset="-122"/>
                <a:cs typeface="Times New Roman" pitchFamily="18" charset="0"/>
              </a:rPr>
              <a:t>    </a:t>
            </a:r>
            <a:r>
              <a:rPr lang="en-US" altLang="zh-CN" b="1" dirty="0">
                <a:solidFill>
                  <a:srgbClr val="0000FF"/>
                </a:solidFill>
                <a:latin typeface="Times New Roman" pitchFamily="18" charset="0"/>
                <a:ea typeface="微软雅黑" pitchFamily="34" charset="-122"/>
                <a:cs typeface="Times New Roman" pitchFamily="18" charset="0"/>
              </a:rPr>
              <a:t>DFS (G, 0, visited )</a:t>
            </a:r>
            <a:r>
              <a:rPr lang="en-US" altLang="zh-CN" dirty="0">
                <a:solidFill>
                  <a:srgbClr val="0000FF"/>
                </a:solidFill>
                <a:latin typeface="Times New Roman" pitchFamily="18" charset="0"/>
                <a:ea typeface="微软雅黑" pitchFamily="34" charset="-122"/>
                <a:cs typeface="Times New Roman" pitchFamily="18" charset="0"/>
              </a:rPr>
              <a:t>;	</a:t>
            </a:r>
            <a:r>
              <a:rPr lang="en-US" altLang="zh-CN" dirty="0">
                <a:latin typeface="Times New Roman" pitchFamily="18" charset="0"/>
                <a:ea typeface="微软雅黑" pitchFamily="34" charset="-122"/>
                <a:cs typeface="Times New Roman" pitchFamily="18" charset="0"/>
              </a:rPr>
              <a:t>// </a:t>
            </a:r>
            <a:r>
              <a:rPr lang="zh-CN" altLang="en-US" dirty="0">
                <a:latin typeface="Times New Roman" pitchFamily="18" charset="0"/>
                <a:ea typeface="微软雅黑" pitchFamily="34" charset="-122"/>
                <a:cs typeface="Times New Roman" pitchFamily="18" charset="0"/>
              </a:rPr>
              <a:t>开始搜索</a:t>
            </a:r>
          </a:p>
          <a:p>
            <a:pPr>
              <a:lnSpc>
                <a:spcPct val="125000"/>
              </a:lnSpc>
              <a:spcBef>
                <a:spcPts val="600"/>
              </a:spcBef>
            </a:pPr>
            <a:r>
              <a:rPr lang="zh-CN" altLang="en-US" dirty="0">
                <a:latin typeface="Times New Roman" pitchFamily="18" charset="0"/>
                <a:ea typeface="微软雅黑" pitchFamily="34" charset="-122"/>
                <a:cs typeface="Times New Roman" pitchFamily="18" charset="0"/>
              </a:rPr>
              <a:t>    </a:t>
            </a:r>
            <a:r>
              <a:rPr lang="en-US" altLang="zh-CN" dirty="0">
                <a:latin typeface="Times New Roman" pitchFamily="18" charset="0"/>
                <a:ea typeface="微软雅黑" pitchFamily="34" charset="-122"/>
                <a:cs typeface="Times New Roman" pitchFamily="18" charset="0"/>
              </a:rPr>
              <a:t>delete [ ] visited;		// </a:t>
            </a:r>
            <a:r>
              <a:rPr lang="zh-CN" altLang="en-US" dirty="0">
                <a:latin typeface="Times New Roman" pitchFamily="18" charset="0"/>
                <a:ea typeface="微软雅黑" pitchFamily="34" charset="-122"/>
                <a:cs typeface="Times New Roman" pitchFamily="18" charset="0"/>
              </a:rPr>
              <a:t>释放 </a:t>
            </a:r>
            <a:r>
              <a:rPr lang="en-US" altLang="zh-CN" dirty="0">
                <a:latin typeface="Times New Roman" pitchFamily="18" charset="0"/>
                <a:ea typeface="微软雅黑" pitchFamily="34" charset="-122"/>
                <a:cs typeface="Times New Roman" pitchFamily="18" charset="0"/>
              </a:rPr>
              <a:t>visited </a:t>
            </a:r>
          </a:p>
          <a:p>
            <a:pPr>
              <a:lnSpc>
                <a:spcPct val="125000"/>
              </a:lnSpc>
              <a:spcBef>
                <a:spcPts val="600"/>
              </a:spcBef>
            </a:pPr>
            <a:r>
              <a:rPr lang="en-US" altLang="zh-CN" dirty="0">
                <a:latin typeface="Times New Roman" pitchFamily="18" charset="0"/>
                <a:ea typeface="微软雅黑" pitchFamily="34" charset="-122"/>
                <a:cs typeface="Times New Roman" pitchFamily="18" charset="0"/>
              </a:rPr>
              <a:t>}</a:t>
            </a:r>
          </a:p>
        </p:txBody>
      </p:sp>
      <p:sp>
        <p:nvSpPr>
          <p:cNvPr id="3" name="灯片编号占位符 2"/>
          <p:cNvSpPr>
            <a:spLocks noGrp="1"/>
          </p:cNvSpPr>
          <p:nvPr>
            <p:ph type="sldNum" sz="quarter" idx="12"/>
          </p:nvPr>
        </p:nvSpPr>
        <p:spPr/>
        <p:txBody>
          <a:bodyPr/>
          <a:lstStyle/>
          <a:p>
            <a:fld id="{36FD9405-CE62-418F-9683-85B6A1C55A4B}" type="slidenum">
              <a:rPr lang="zh-CN" altLang="en-US" smtClean="0"/>
              <a:pPr/>
              <a:t>9</a:t>
            </a:fld>
            <a:endParaRPr lang="zh-CN" altLang="en-US" dirty="0"/>
          </a:p>
        </p:txBody>
      </p:sp>
    </p:spTree>
    <p:extLst>
      <p:ext uri="{BB962C8B-B14F-4D97-AF65-F5344CB8AC3E}">
        <p14:creationId xmlns:p14="http://schemas.microsoft.com/office/powerpoint/2010/main" val="1759713124"/>
      </p:ext>
    </p:extLst>
  </p:cSld>
  <p:clrMapOvr>
    <a:masterClrMapping/>
  </p:clrMapOvr>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25387</TotalTime>
  <Words>8156</Words>
  <Application>Microsoft Office PowerPoint</Application>
  <PresentationFormat>全屏显示(4:3)</PresentationFormat>
  <Paragraphs>770</Paragraphs>
  <Slides>66</Slides>
  <Notes>2</Notes>
  <HiddenSlides>0</HiddenSlides>
  <MMClips>0</MMClips>
  <ScaleCrop>false</ScaleCrop>
  <HeadingPairs>
    <vt:vector size="8" baseType="variant">
      <vt:variant>
        <vt:lpstr>已用的字体</vt:lpstr>
      </vt:variant>
      <vt:variant>
        <vt:i4>9</vt:i4>
      </vt:variant>
      <vt:variant>
        <vt:lpstr>主题</vt:lpstr>
      </vt:variant>
      <vt:variant>
        <vt:i4>1</vt:i4>
      </vt:variant>
      <vt:variant>
        <vt:lpstr>嵌入 OLE 服务器</vt:lpstr>
      </vt:variant>
      <vt:variant>
        <vt:i4>1</vt:i4>
      </vt:variant>
      <vt:variant>
        <vt:lpstr>幻灯片标题</vt:lpstr>
      </vt:variant>
      <vt:variant>
        <vt:i4>66</vt:i4>
      </vt:variant>
    </vt:vector>
  </HeadingPairs>
  <TitlesOfParts>
    <vt:vector size="77" baseType="lpstr">
      <vt:lpstr>宋体</vt:lpstr>
      <vt:lpstr>Microsoft YaHei</vt:lpstr>
      <vt:lpstr>Microsoft YaHei</vt:lpstr>
      <vt:lpstr>Arial</vt:lpstr>
      <vt:lpstr>Calibri</vt:lpstr>
      <vt:lpstr>Calibri Light</vt:lpstr>
      <vt:lpstr>Tahoma</vt:lpstr>
      <vt:lpstr>Times New Roman</vt:lpstr>
      <vt:lpstr>Wingdings</vt:lpstr>
      <vt:lpstr>Office 主题</vt:lpstr>
      <vt:lpstr>Visio.Drawing.11</vt:lpstr>
      <vt:lpstr>Graph</vt:lpstr>
      <vt:lpstr>Graph</vt:lpstr>
      <vt:lpstr>图的遍历与连通性</vt:lpstr>
      <vt:lpstr>图的遍历与连通性</vt:lpstr>
      <vt:lpstr>图的遍历与连通性</vt:lpstr>
      <vt:lpstr>深度优先搜索DFS ( Depth First Search )</vt:lpstr>
      <vt:lpstr>深度优先搜索DFS ( Depth First Search )</vt:lpstr>
      <vt:lpstr>图的遍历与连通性</vt:lpstr>
      <vt:lpstr>深度优先搜索DFS ( Depth First Search )</vt:lpstr>
      <vt:lpstr>深度优先搜索DFS ( Depth First Search )</vt:lpstr>
      <vt:lpstr>深度优先搜索DFS ( Depth First Search )</vt:lpstr>
      <vt:lpstr>深度优先搜索DFS ( Depth First Search )</vt:lpstr>
      <vt:lpstr>广度优先搜索BFS ( Breadth First Search )</vt:lpstr>
      <vt:lpstr>广度优先搜索BFS ( Breadth First Search )</vt:lpstr>
      <vt:lpstr>广度优先搜索BFS ( Breadth First Search )</vt:lpstr>
      <vt:lpstr>广度优先搜索BFS ( Breadth First Search )</vt:lpstr>
      <vt:lpstr>对比：深度优先搜索DFS ( Depth First Search )</vt:lpstr>
      <vt:lpstr>对比：广度优先搜索BFS ( Breadth First Search )</vt:lpstr>
      <vt:lpstr>对比：广度优先搜索BFS ( Breadth First Search )</vt:lpstr>
      <vt:lpstr>深度 vs. 广度</vt:lpstr>
      <vt:lpstr>深度 vs. 广度</vt:lpstr>
      <vt:lpstr>思考：</vt:lpstr>
      <vt:lpstr>二叉树，树，图的层次遍历</vt:lpstr>
      <vt:lpstr>Case</vt:lpstr>
      <vt:lpstr>Case</vt:lpstr>
      <vt:lpstr>图的连通性问题</vt:lpstr>
      <vt:lpstr>图的连通性问题</vt:lpstr>
      <vt:lpstr>图的连通性问题</vt:lpstr>
      <vt:lpstr>图的连通性问题</vt:lpstr>
      <vt:lpstr>图的连通性问题</vt:lpstr>
      <vt:lpstr>图的连通性问题</vt:lpstr>
      <vt:lpstr>图的连通性问题</vt:lpstr>
      <vt:lpstr>图的连通性问题</vt:lpstr>
      <vt:lpstr>图的生成树和生成森林算法实现</vt:lpstr>
      <vt:lpstr>有向图的强连通分量</vt:lpstr>
      <vt:lpstr>有向图的强连通分量</vt:lpstr>
      <vt:lpstr>有向图的强连通分量</vt:lpstr>
      <vt:lpstr>有向图的强连通分量</vt:lpstr>
      <vt:lpstr>生成树问题</vt:lpstr>
      <vt:lpstr>最小生成树</vt:lpstr>
      <vt:lpstr>最小生成树</vt:lpstr>
      <vt:lpstr>最小生成树</vt:lpstr>
      <vt:lpstr>最小生成树</vt:lpstr>
      <vt:lpstr>最小生成树的背景</vt:lpstr>
      <vt:lpstr>最小生成树</vt:lpstr>
      <vt:lpstr>最小生成树--克鲁斯卡尔 (Kruskal) 算法</vt:lpstr>
      <vt:lpstr>最小生成树--克鲁斯卡尔 (Kruskal) 算法</vt:lpstr>
      <vt:lpstr>最小生成树--克鲁斯卡尔 (Kruskal) 算法</vt:lpstr>
      <vt:lpstr>最小生成树--克鲁斯卡尔 (Kruskal) 算法</vt:lpstr>
      <vt:lpstr>最小生成树--克鲁斯卡尔 (Kruskal) 算法</vt:lpstr>
      <vt:lpstr>最小生成树--克鲁斯卡尔 (Kruskal) 算法</vt:lpstr>
      <vt:lpstr>补充：并查集</vt:lpstr>
      <vt:lpstr>最小生成树--普里姆(Prim)算法</vt:lpstr>
      <vt:lpstr>最小生成树--普里姆(Prim)算法</vt:lpstr>
      <vt:lpstr>最小生成树--普里姆(Prim)算法</vt:lpstr>
      <vt:lpstr>最小生成树--普里姆(Prim)算法</vt:lpstr>
      <vt:lpstr>最小生成树--普里姆(Prim)算法</vt:lpstr>
      <vt:lpstr>最小生成树--普里姆(Prim)算法</vt:lpstr>
      <vt:lpstr>最小生成树--普里姆(Prim)算法</vt:lpstr>
      <vt:lpstr>最小生成树--普里姆(Prim)算法</vt:lpstr>
      <vt:lpstr>最小生成树--普里姆(Prim)算法</vt:lpstr>
      <vt:lpstr>最小生成树--普里姆(Prim)算法</vt:lpstr>
      <vt:lpstr>最小生成树--普里姆(Prim)算法</vt:lpstr>
      <vt:lpstr>普里姆(Prim)算法 VS.克鲁斯卡尔 (Kruskal) 算法</vt:lpstr>
      <vt:lpstr>Exercise</vt:lpstr>
      <vt:lpstr>Exercise</vt:lpstr>
    </vt:vector>
  </TitlesOfParts>
  <Company>SYSU</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Suzhuo</dc:creator>
  <cp:lastModifiedBy>h w</cp:lastModifiedBy>
  <cp:revision>1174</cp:revision>
  <cp:lastPrinted>2014-03-01T11:01:30Z</cp:lastPrinted>
  <dcterms:created xsi:type="dcterms:W3CDTF">2014-02-24T09:24:21Z</dcterms:created>
  <dcterms:modified xsi:type="dcterms:W3CDTF">2023-11-23T14:57:17Z</dcterms:modified>
</cp:coreProperties>
</file>